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93" r:id="rId4"/>
    <p:sldId id="292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4" r:id="rId13"/>
    <p:sldId id="283" r:id="rId14"/>
    <p:sldId id="282" r:id="rId15"/>
    <p:sldId id="281" r:id="rId16"/>
    <p:sldId id="280" r:id="rId17"/>
    <p:sldId id="279" r:id="rId18"/>
    <p:sldId id="278" r:id="rId19"/>
    <p:sldId id="277" r:id="rId20"/>
    <p:sldId id="276" r:id="rId21"/>
    <p:sldId id="275" r:id="rId22"/>
    <p:sldId id="274" r:id="rId23"/>
    <p:sldId id="273" r:id="rId24"/>
    <p:sldId id="271" r:id="rId25"/>
    <p:sldId id="270" r:id="rId26"/>
    <p:sldId id="269" r:id="rId27"/>
    <p:sldId id="268" r:id="rId28"/>
    <p:sldId id="267" r:id="rId29"/>
    <p:sldId id="266" r:id="rId30"/>
    <p:sldId id="26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931B60-6CD1-DDE0-7CE5-80274D2954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04A6534-B959-C04B-0459-AEA149AEF0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0A04EA-910F-5E7A-B050-065AE0AAD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18D494-7D82-7ED4-0867-8A1296480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3CEB24-A574-3AA8-08DF-347632E30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92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3C3A6D-389A-34A2-3B08-5BEE36848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FED0BF-7BE1-0E48-3AB6-59EEB6C26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B71FD9-32A8-D9A4-74BC-1A5A20769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0A0FF8-D552-FA87-D134-D14AD8CAE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3104DB-C6E3-064A-E6BF-2F3AF793C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29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580DFD-BAC2-1D0F-64EF-A3E266870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E4E86D7-7BBC-BE9D-0A45-DADFEED0F3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C659B1-77D7-E0F4-EA8D-F0D2AEFE8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F65755-2999-9955-3A5E-1DB773A52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F0543F-BC88-0E03-70FE-5053EBB66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549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3B657-A92F-7BA8-EF76-7ADABB93D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CDBE7C4-FC8B-757F-B2EE-B2C1D9FFC1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D9CF4F-4F48-E781-2B64-44E055616E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BD8FB0-C30A-C27F-13E5-FF41D66D8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47CE8E9-E0C7-CF93-A4F9-9D504047C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12BC6A-67D1-231C-B23D-7433D0BC5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10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5C1861-1368-8CE8-095B-37B959D48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9C3203-AB1C-FBC9-8D26-EBA47E3A68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B8F586-5597-0B74-8BBB-D261822C43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C637E83-5B97-528D-86CD-D570BA7A2C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4DC83CD-8368-B809-C0C8-A7DAA7E212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EF2F06F-3733-BFE9-1BC9-8FB61D74F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EEB84AD-A7B3-9D38-E075-767BE8943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D101335-7F4B-97C0-A0E0-DC97F5FCF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309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60ED4-C47D-D830-70FD-1AD1E8DE4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BA18DD9-64D7-A249-F271-2EC7ECB20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1F64B9-63CA-CF5D-95D9-2362F54DD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F245073-F905-07BD-3559-440AFF953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39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6FD54FC-96E2-2BF4-8F14-39EF10042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9A36849-F2DF-B8A9-22AD-A9A019C47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6B1C849-5EE2-F72F-2229-4E58C2F8A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570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30F0E-705A-D600-0989-425CFCEB3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3AF2E8-148B-664B-7962-D266FC3B9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9E26F6-20AE-A14A-A23F-609250ECBD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CA6169-6E8C-DD3F-8A57-5F049B6F6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06B346-0DEF-7F9D-C4A3-466AF8C8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01CA9C-7281-DE56-6D2C-1079F9FF6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128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976501-1D7F-467D-C267-587E5D8BD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98C7959-137B-66A1-6AB4-4629765D5B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A2CDA4-E904-051F-F016-2B12FDCAF6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32C4CE0-174D-2CBF-77D6-3B0D429AC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5E2D70C-94B2-68AD-4164-B53409C2D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FD9D53-B855-064F-42D4-581A97B82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5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58F80E-C6AC-583C-F88F-D12B2CC66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E2E1D80-FAB0-622C-CA50-9F790CF6DA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DAD59A-8BFB-CFAE-1BB3-CA4911705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542A7A-687C-AB6C-8174-32F9F6BAF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DE8217-9573-D128-6345-A371B4D5B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76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A2F4FA9-BD83-71E2-9DBF-1686AE5C28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EA73494-EE8A-44DB-84FB-783547BB7A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0DD2F4-A335-EDA8-A541-2C3D341A3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6EC2B7-3F9A-15A1-3070-EB0887316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028487-4C7E-D9AD-F599-3E1A649CD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096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D22597E-7489-F187-906E-F1983D085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3A60B3E-EE47-B36C-2377-CFD39F2B8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94FEBE-8429-EF19-2B8A-567706A928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1366D6-641F-45BB-B165-0A23D386199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DFD18E-585D-93C6-51E7-EE4FF6F43E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38743A-416F-CD51-F2AD-B3CB1B1869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DB7AFF-7EE7-4875-B588-179B8902FE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7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Visage humain, habits, homme&#10;&#10;Description générée automatiquement">
            <a:extLst>
              <a:ext uri="{FF2B5EF4-FFF2-40B4-BE49-F238E27FC236}">
                <a16:creationId xmlns:a16="http://schemas.microsoft.com/office/drawing/2014/main" id="{C02B0258-D985-7F9B-108B-16B2D89FA6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753" y="490414"/>
            <a:ext cx="3312000" cy="587717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572987C-5470-D6D6-0CD8-C3DC6FB0FF59}"/>
              </a:ext>
            </a:extLst>
          </p:cNvPr>
          <p:cNvSpPr txBox="1"/>
          <p:nvPr/>
        </p:nvSpPr>
        <p:spPr>
          <a:xfrm>
            <a:off x="7388773" y="504442"/>
            <a:ext cx="2911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Jules Noël - Peintre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10D4250-5AA9-A6BB-6A2B-DAA39B8642DA}"/>
              </a:ext>
            </a:extLst>
          </p:cNvPr>
          <p:cNvSpPr txBox="1"/>
          <p:nvPr/>
        </p:nvSpPr>
        <p:spPr>
          <a:xfrm>
            <a:off x="7388773" y="735275"/>
            <a:ext cx="52446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Biographie</a:t>
            </a:r>
          </a:p>
          <a:p>
            <a:r>
              <a:rPr lang="fr-FR" sz="2000" b="1" dirty="0"/>
              <a:t>Naissance	</a:t>
            </a:r>
          </a:p>
          <a:p>
            <a:r>
              <a:rPr lang="fr-FR" sz="2000" b="1" dirty="0"/>
              <a:t>4 janvier 1810</a:t>
            </a:r>
          </a:p>
          <a:p>
            <a:r>
              <a:rPr lang="fr-FR" sz="2000" b="1" dirty="0"/>
              <a:t>Nancy</a:t>
            </a:r>
          </a:p>
          <a:p>
            <a:r>
              <a:rPr lang="fr-FR" sz="2000" b="1" dirty="0"/>
              <a:t>Décès	</a:t>
            </a:r>
          </a:p>
          <a:p>
            <a:r>
              <a:rPr lang="fr-FR" sz="2000" b="1" dirty="0"/>
              <a:t>26 mars 1881 (à 71 ans)</a:t>
            </a:r>
          </a:p>
          <a:p>
            <a:r>
              <a:rPr lang="fr-FR" sz="2000" b="1" dirty="0"/>
              <a:t>Mustapha (Algérie)</a:t>
            </a:r>
          </a:p>
          <a:p>
            <a:r>
              <a:rPr lang="fr-FR" sz="2000" b="1" dirty="0"/>
              <a:t>Autres noms	</a:t>
            </a:r>
          </a:p>
          <a:p>
            <a:r>
              <a:rPr lang="fr-FR" sz="2000" b="1" dirty="0"/>
              <a:t>Jules Achille Noël</a:t>
            </a:r>
          </a:p>
          <a:p>
            <a:r>
              <a:rPr lang="fr-FR" sz="2000" b="1" dirty="0"/>
              <a:t>Nationalité	</a:t>
            </a:r>
          </a:p>
          <a:p>
            <a:r>
              <a:rPr lang="fr-FR" sz="2000" b="1" dirty="0"/>
              <a:t>française</a:t>
            </a:r>
          </a:p>
          <a:p>
            <a:r>
              <a:rPr lang="fr-FR" sz="2000" b="1" dirty="0"/>
              <a:t>Domiciles	</a:t>
            </a:r>
          </a:p>
          <a:p>
            <a:r>
              <a:rPr lang="fr-FR" sz="2000" b="1" dirty="0"/>
              <a:t>Nancy, Paris, Lennon, Quimper, Nantes</a:t>
            </a:r>
          </a:p>
          <a:p>
            <a:r>
              <a:rPr lang="fr-FR" sz="2000" b="1" dirty="0"/>
              <a:t>Activités	</a:t>
            </a:r>
          </a:p>
          <a:p>
            <a:r>
              <a:rPr lang="fr-FR" sz="2000" b="1" dirty="0"/>
              <a:t>Peintre, photographe</a:t>
            </a:r>
          </a:p>
          <a:p>
            <a:r>
              <a:rPr lang="fr-FR" sz="2000" b="1" dirty="0"/>
              <a:t>Parentèle	</a:t>
            </a:r>
          </a:p>
          <a:p>
            <a:r>
              <a:rPr lang="fr-FR" sz="2000" b="1" dirty="0"/>
              <a:t>Marie-Thérèse </a:t>
            </a:r>
            <a:r>
              <a:rPr lang="fr-FR" sz="2000" b="1" dirty="0" err="1"/>
              <a:t>Dethan-Roullet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369571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  <p:sndAc>
          <p:stSnd loop="1">
            <p:snd r:embed="rId2" name="Final Fantasy VII Advent Children - Cloud Smiles.wav"/>
          </p:stSnd>
        </p:sndAc>
      </p:transition>
    </mc:Choice>
    <mc:Fallback>
      <p:transition spd="slow" advClick="0" advTm="8000">
        <p:fade/>
        <p:sndAc>
          <p:stSnd loop="1">
            <p:snd r:embed="rId2" name="Final Fantasy VII Advent Children - Cloud Smi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1535A6-3B8C-4A7B-07BC-B275F59A3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99F9998-A2D6-03C8-641A-6DBADA3728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b="1" dirty="0"/>
          </a:p>
          <a:p>
            <a:pPr algn="ctr"/>
            <a:r>
              <a:rPr lang="fr-FR" sz="4000" b="1" dirty="0"/>
              <a:t>Jules passe donc une partie de son enfance à Quimper, puis à Lennon où son père, conducteur de travaux des Ponts et Chaussées pour la construction du canal de Nantes à Brest, lui apprend le dessin. Élève de Louis-Gabriel </a:t>
            </a:r>
            <a:r>
              <a:rPr lang="fr-FR" sz="4000" b="1" dirty="0" err="1"/>
              <a:t>Charioux</a:t>
            </a:r>
            <a:r>
              <a:rPr lang="fr-FR" sz="4000" b="1" dirty="0"/>
              <a:t> (1775-1854), professeur de dessin à Brest, il vient à Paris, suit les cours de Jean-Victor Bertin. À la mort de son père en 1835, il revient en Bretagne pour enseigner le dessin à Saint-Pol-de-Léon. Il est ensuite titulaire d'une chaire de dessin à Lorient de 1835 à 1838</a:t>
            </a:r>
          </a:p>
        </p:txBody>
      </p:sp>
    </p:spTree>
    <p:extLst>
      <p:ext uri="{BB962C8B-B14F-4D97-AF65-F5344CB8AC3E}">
        <p14:creationId xmlns:p14="http://schemas.microsoft.com/office/powerpoint/2010/main" val="416270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124EF-73A0-5B77-A88A-B04A65B9B4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ottage&#10;&#10;Description générée automatiquement">
            <a:extLst>
              <a:ext uri="{FF2B5EF4-FFF2-40B4-BE49-F238E27FC236}">
                <a16:creationId xmlns:a16="http://schemas.microsoft.com/office/drawing/2014/main" id="{7040357C-0DCC-9323-8532-C27F774B8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00" y="559148"/>
            <a:ext cx="9288000" cy="573970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8BDB9B-DC06-8405-01BE-3BE3725E6460}"/>
              </a:ext>
            </a:extLst>
          </p:cNvPr>
          <p:cNvSpPr txBox="1"/>
          <p:nvPr/>
        </p:nvSpPr>
        <p:spPr>
          <a:xfrm>
            <a:off x="1976004" y="5098522"/>
            <a:ext cx="82399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éclusière de </a:t>
            </a:r>
            <a:r>
              <a:rPr lang="fr-FR" sz="2400" b="1" dirty="0" err="1">
                <a:solidFill>
                  <a:schemeClr val="bg1"/>
                </a:solidFill>
              </a:rPr>
              <a:t>Rosvéguen</a:t>
            </a:r>
            <a:r>
              <a:rPr lang="fr-FR" sz="2400" b="1" dirty="0">
                <a:solidFill>
                  <a:schemeClr val="bg1"/>
                </a:solidFill>
              </a:rPr>
              <a:t> (en Lennon), sur les bords du canal de Nantes à Brest, où vécut un temps dans son enfance le peintre Jules Noël.</a:t>
            </a:r>
          </a:p>
        </p:txBody>
      </p:sp>
    </p:spTree>
    <p:extLst>
      <p:ext uri="{BB962C8B-B14F-4D97-AF65-F5344CB8AC3E}">
        <p14:creationId xmlns:p14="http://schemas.microsoft.com/office/powerpoint/2010/main" val="30818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91068-6A69-D237-4A7B-B1D208096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nuage, ciel&#10;&#10;Description générée automatiquement">
            <a:extLst>
              <a:ext uri="{FF2B5EF4-FFF2-40B4-BE49-F238E27FC236}">
                <a16:creationId xmlns:a16="http://schemas.microsoft.com/office/drawing/2014/main" id="{68B5D87E-BC42-4BEE-3A2E-AFA7FD5B51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81C066-2559-9426-72A8-7B8762CAF9C1}"/>
              </a:ext>
            </a:extLst>
          </p:cNvPr>
          <p:cNvSpPr txBox="1"/>
          <p:nvPr/>
        </p:nvSpPr>
        <p:spPr>
          <a:xfrm>
            <a:off x="2144470" y="6027335"/>
            <a:ext cx="988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Port de Brest (1846, musée des Beaux-Arts de Quimper).</a:t>
            </a:r>
          </a:p>
        </p:txBody>
      </p:sp>
    </p:spTree>
    <p:extLst>
      <p:ext uri="{BB962C8B-B14F-4D97-AF65-F5344CB8AC3E}">
        <p14:creationId xmlns:p14="http://schemas.microsoft.com/office/powerpoint/2010/main" val="261580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F3F2F-9F6D-5799-539D-946502A4B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Voilier&#10;&#10;Description générée automatiquement">
            <a:extLst>
              <a:ext uri="{FF2B5EF4-FFF2-40B4-BE49-F238E27FC236}">
                <a16:creationId xmlns:a16="http://schemas.microsoft.com/office/drawing/2014/main" id="{597C9376-B417-5C5C-39AD-34EAFB54C1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609" y="369000"/>
            <a:ext cx="8514782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9222A4B-8F5D-D5AF-2AAC-91947F8C4E27}"/>
              </a:ext>
            </a:extLst>
          </p:cNvPr>
          <p:cNvSpPr txBox="1"/>
          <p:nvPr/>
        </p:nvSpPr>
        <p:spPr>
          <a:xfrm>
            <a:off x="2146754" y="6040535"/>
            <a:ext cx="80936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Bretagne, 1859, National Maritime Museum, Londres.</a:t>
            </a:r>
          </a:p>
        </p:txBody>
      </p:sp>
    </p:spTree>
    <p:extLst>
      <p:ext uri="{BB962C8B-B14F-4D97-AF65-F5344CB8AC3E}">
        <p14:creationId xmlns:p14="http://schemas.microsoft.com/office/powerpoint/2010/main" val="3702560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393DC-B8D8-E1E3-4864-699B86CE3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transport, embarcation, peinture&#10;&#10;Description générée automatiquement">
            <a:extLst>
              <a:ext uri="{FF2B5EF4-FFF2-40B4-BE49-F238E27FC236}">
                <a16:creationId xmlns:a16="http://schemas.microsoft.com/office/drawing/2014/main" id="{092DE6DE-E1C9-CC13-163F-0FD831148F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0787" y="1214437"/>
            <a:ext cx="7210425" cy="4429125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8BE803-097D-0B97-6EE5-A101DB87C478}"/>
              </a:ext>
            </a:extLst>
          </p:cNvPr>
          <p:cNvSpPr txBox="1"/>
          <p:nvPr/>
        </p:nvSpPr>
        <p:spPr>
          <a:xfrm>
            <a:off x="1061545" y="5467016"/>
            <a:ext cx="10292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duc et la duchesse de Nemours s'embarquant en chaloupe en rade de Brest le 30 août 1843, 1843, châteaux de Versailles et de Trianon.</a:t>
            </a:r>
          </a:p>
        </p:txBody>
      </p:sp>
    </p:spTree>
    <p:extLst>
      <p:ext uri="{BB962C8B-B14F-4D97-AF65-F5344CB8AC3E}">
        <p14:creationId xmlns:p14="http://schemas.microsoft.com/office/powerpoint/2010/main" val="215794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063BEF-7273-E0E9-18FE-2426F5957C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forêt, plein air&#10;&#10;Description générée automatiquement">
            <a:extLst>
              <a:ext uri="{FF2B5EF4-FFF2-40B4-BE49-F238E27FC236}">
                <a16:creationId xmlns:a16="http://schemas.microsoft.com/office/drawing/2014/main" id="{A370C581-7F18-5C42-8C68-964D04F575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161" y="333000"/>
            <a:ext cx="9956984" cy="6192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1FE8A0-41BA-C102-7AF4-8B8986639E63}"/>
              </a:ext>
            </a:extLst>
          </p:cNvPr>
          <p:cNvSpPr txBox="1"/>
          <p:nvPr/>
        </p:nvSpPr>
        <p:spPr>
          <a:xfrm>
            <a:off x="1011855" y="5694003"/>
            <a:ext cx="107796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Allée de châtaigniers (vers 1865-1870, musée des beaux-arts de Quimper).</a:t>
            </a:r>
          </a:p>
        </p:txBody>
      </p:sp>
    </p:spTree>
    <p:extLst>
      <p:ext uri="{BB962C8B-B14F-4D97-AF65-F5344CB8AC3E}">
        <p14:creationId xmlns:p14="http://schemas.microsoft.com/office/powerpoint/2010/main" val="3673025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D469D-FF2B-BCD7-6549-F1DC67814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peinture, transport, bateau&#10;&#10;Description générée automatiquement">
            <a:extLst>
              <a:ext uri="{FF2B5EF4-FFF2-40B4-BE49-F238E27FC236}">
                <a16:creationId xmlns:a16="http://schemas.microsoft.com/office/drawing/2014/main" id="{788C3F1E-4156-3371-5055-5CADD2723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996" y="369000"/>
            <a:ext cx="7884434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8B8BA6-9EA8-7194-C45B-B61E17D17A92}"/>
              </a:ext>
            </a:extLst>
          </p:cNvPr>
          <p:cNvSpPr txBox="1"/>
          <p:nvPr/>
        </p:nvSpPr>
        <p:spPr>
          <a:xfrm>
            <a:off x="2647021" y="6027335"/>
            <a:ext cx="7533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 de Brest (1864, musée des Beaux-Arts de Brest).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6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08E4F-8C59-5846-931A-E037DEBB3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art, personne&#10;&#10;Description générée automatiquement">
            <a:extLst>
              <a:ext uri="{FF2B5EF4-FFF2-40B4-BE49-F238E27FC236}">
                <a16:creationId xmlns:a16="http://schemas.microsoft.com/office/drawing/2014/main" id="{7083DDB1-83B0-EDC8-1D2E-8A4600ABA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231" y="639000"/>
            <a:ext cx="7305537" cy="558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913C64-844B-3E0A-39E8-5011DAF3C65E}"/>
              </a:ext>
            </a:extLst>
          </p:cNvPr>
          <p:cNvSpPr txBox="1"/>
          <p:nvPr/>
        </p:nvSpPr>
        <p:spPr>
          <a:xfrm>
            <a:off x="2340966" y="5111004"/>
            <a:ext cx="76992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L'Arrivée de la diligence à Quimper-Corentin sous le Directoire (1873, musée des Beaux-Arts de Quimper).</a:t>
            </a:r>
          </a:p>
        </p:txBody>
      </p:sp>
    </p:spTree>
    <p:extLst>
      <p:ext uri="{BB962C8B-B14F-4D97-AF65-F5344CB8AC3E}">
        <p14:creationId xmlns:p14="http://schemas.microsoft.com/office/powerpoint/2010/main" val="4257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5F25A6-16D0-F391-B989-9216A7CBF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DD6814-B9C1-18E9-E25F-9A5F1A6832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0012" y="428625"/>
            <a:ext cx="4371975" cy="600075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00763D-8778-B933-A4AB-D709DB6FA906}"/>
              </a:ext>
            </a:extLst>
          </p:cNvPr>
          <p:cNvSpPr txBox="1"/>
          <p:nvPr/>
        </p:nvSpPr>
        <p:spPr>
          <a:xfrm>
            <a:off x="640556" y="2966288"/>
            <a:ext cx="30757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/>
              <a:t>Marine, 1864, palais des Beaux-Arts de Lille.</a:t>
            </a:r>
          </a:p>
        </p:txBody>
      </p:sp>
    </p:spTree>
    <p:extLst>
      <p:ext uri="{BB962C8B-B14F-4D97-AF65-F5344CB8AC3E}">
        <p14:creationId xmlns:p14="http://schemas.microsoft.com/office/powerpoint/2010/main" val="145509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6018E-D636-7AA6-1FBC-40E5632553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plein air&#10;&#10;Description générée automatiquement">
            <a:extLst>
              <a:ext uri="{FF2B5EF4-FFF2-40B4-BE49-F238E27FC236}">
                <a16:creationId xmlns:a16="http://schemas.microsoft.com/office/drawing/2014/main" id="{8D837B98-1FA8-B004-2802-F8991AA314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3834" y="369000"/>
            <a:ext cx="4224331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458BEA2-D7F0-EB34-E1CB-A365E08804FF}"/>
              </a:ext>
            </a:extLst>
          </p:cNvPr>
          <p:cNvSpPr txBox="1"/>
          <p:nvPr/>
        </p:nvSpPr>
        <p:spPr>
          <a:xfrm>
            <a:off x="8614064" y="2701636"/>
            <a:ext cx="3577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Rémouleur à Morlaix, vers 1868.</a:t>
            </a:r>
          </a:p>
        </p:txBody>
      </p:sp>
    </p:spTree>
    <p:extLst>
      <p:ext uri="{BB962C8B-B14F-4D97-AF65-F5344CB8AC3E}">
        <p14:creationId xmlns:p14="http://schemas.microsoft.com/office/powerpoint/2010/main" val="249756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827B9-2352-B553-CA62-D53AE5B430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peinture, art, musée&#10;&#10;Description générée automatiquement">
            <a:extLst>
              <a:ext uri="{FF2B5EF4-FFF2-40B4-BE49-F238E27FC236}">
                <a16:creationId xmlns:a16="http://schemas.microsoft.com/office/drawing/2014/main" id="{4B4117E6-5D2B-3B4F-19BC-A663ACA434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544" y="189000"/>
            <a:ext cx="5640911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F76582-BA67-0735-CB43-A56DC48E25C7}"/>
              </a:ext>
            </a:extLst>
          </p:cNvPr>
          <p:cNvSpPr txBox="1"/>
          <p:nvPr/>
        </p:nvSpPr>
        <p:spPr>
          <a:xfrm>
            <a:off x="322118" y="2841854"/>
            <a:ext cx="2857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Marine, huile sur toile, 1877, musée des Beaux-Arts de Vannes.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50204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2659E-AAB5-9695-B8DE-6EBE65B63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einture, ciel, paysage&#10;&#10;Description générée automatiquement">
            <a:extLst>
              <a:ext uri="{FF2B5EF4-FFF2-40B4-BE49-F238E27FC236}">
                <a16:creationId xmlns:a16="http://schemas.microsoft.com/office/drawing/2014/main" id="{80D52E59-270A-CA3F-A523-5906B4FEA5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119" y="369000"/>
            <a:ext cx="9483761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471422-943F-5E55-A29D-6AD1412425C7}"/>
              </a:ext>
            </a:extLst>
          </p:cNvPr>
          <p:cNvSpPr txBox="1"/>
          <p:nvPr/>
        </p:nvSpPr>
        <p:spPr>
          <a:xfrm>
            <a:off x="2177191" y="6027335"/>
            <a:ext cx="842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Panorama de la ville de Dieppe, 1865, château de Dieppe.</a:t>
            </a:r>
          </a:p>
        </p:txBody>
      </p:sp>
    </p:spTree>
    <p:extLst>
      <p:ext uri="{BB962C8B-B14F-4D97-AF65-F5344CB8AC3E}">
        <p14:creationId xmlns:p14="http://schemas.microsoft.com/office/powerpoint/2010/main" val="672929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4A6507-50F0-0100-97AC-A9F884D1B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dessin, plein air&#10;&#10;Description générée automatiquement">
            <a:extLst>
              <a:ext uri="{FF2B5EF4-FFF2-40B4-BE49-F238E27FC236}">
                <a16:creationId xmlns:a16="http://schemas.microsoft.com/office/drawing/2014/main" id="{A89E342E-8AFE-6CC7-C131-05A7DC3273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8789" y="369000"/>
            <a:ext cx="9014422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4FEA6F-4B71-CC09-2190-CEC2AEF597E4}"/>
              </a:ext>
            </a:extLst>
          </p:cNvPr>
          <p:cNvSpPr txBox="1"/>
          <p:nvPr/>
        </p:nvSpPr>
        <p:spPr>
          <a:xfrm>
            <a:off x="3455514" y="6110929"/>
            <a:ext cx="5818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Arrivée d'une diligence au Tréport, 1878.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17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7FFF-A125-4B7D-E1D7-4CBC5CCB6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Voilier&#10;&#10;Description générée automatiquement">
            <a:extLst>
              <a:ext uri="{FF2B5EF4-FFF2-40B4-BE49-F238E27FC236}">
                <a16:creationId xmlns:a16="http://schemas.microsoft.com/office/drawing/2014/main" id="{9BA55582-F591-AB3F-3B9C-ED01BD6CE3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8453" y="369000"/>
            <a:ext cx="8675094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B6817E-6E4D-DA7D-8E0C-2CC10C2FD398}"/>
              </a:ext>
            </a:extLst>
          </p:cNvPr>
          <p:cNvSpPr txBox="1"/>
          <p:nvPr/>
        </p:nvSpPr>
        <p:spPr>
          <a:xfrm>
            <a:off x="1897117" y="6027335"/>
            <a:ext cx="8907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Fécamp, 1877, musée municipal Frédéric-Blandin.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928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A25FB-1047-99C8-E1FC-746F9B7A5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einture, personne&#10;&#10;Description générée automatiquement">
            <a:extLst>
              <a:ext uri="{FF2B5EF4-FFF2-40B4-BE49-F238E27FC236}">
                <a16:creationId xmlns:a16="http://schemas.microsoft.com/office/drawing/2014/main" id="{1B42F7B3-150C-E314-5E4B-03741EF990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1449" y="189000"/>
            <a:ext cx="4309227" cy="648000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575799-164A-4B65-46AE-993BCA5CC60B}"/>
              </a:ext>
            </a:extLst>
          </p:cNvPr>
          <p:cNvSpPr txBox="1"/>
          <p:nvPr/>
        </p:nvSpPr>
        <p:spPr>
          <a:xfrm>
            <a:off x="7650275" y="332509"/>
            <a:ext cx="32315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Bagnards du bagne de Brest : condamnés à perpétuité (dessin, 1844)</a:t>
            </a:r>
          </a:p>
        </p:txBody>
      </p:sp>
      <p:pic>
        <p:nvPicPr>
          <p:cNvPr id="6" name="Image 5" descr="Une image contenant homme, habits, personne, dessin&#10;&#10;Description générée automatiquement">
            <a:extLst>
              <a:ext uri="{FF2B5EF4-FFF2-40B4-BE49-F238E27FC236}">
                <a16:creationId xmlns:a16="http://schemas.microsoft.com/office/drawing/2014/main" id="{4114D665-263D-9767-5809-FC01190CD5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324" y="494775"/>
            <a:ext cx="3780000" cy="586845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AC2C3E2-20F5-F71A-BDB4-E63AC97E2889}"/>
              </a:ext>
            </a:extLst>
          </p:cNvPr>
          <p:cNvSpPr txBox="1"/>
          <p:nvPr/>
        </p:nvSpPr>
        <p:spPr>
          <a:xfrm>
            <a:off x="955964" y="494775"/>
            <a:ext cx="34705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l'accouplement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520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A6DF2A-32CF-136F-6D84-C5C4FE85F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einture, plein air&#10;&#10;Description générée automatiquement">
            <a:extLst>
              <a:ext uri="{FF2B5EF4-FFF2-40B4-BE49-F238E27FC236}">
                <a16:creationId xmlns:a16="http://schemas.microsoft.com/office/drawing/2014/main" id="{21704204-86D2-AF68-BD4A-9FD9E25CA3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7531" y="330200"/>
            <a:ext cx="4064000" cy="61976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02D69C-9B30-1E1A-F6D0-D534835AD25D}"/>
              </a:ext>
            </a:extLst>
          </p:cNvPr>
          <p:cNvSpPr txBox="1"/>
          <p:nvPr/>
        </p:nvSpPr>
        <p:spPr>
          <a:xfrm>
            <a:off x="1402773" y="330200"/>
            <a:ext cx="3730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l'accouplement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transport, plein air, embarcation, bateau&#10;&#10;Description générée automatiquement">
            <a:extLst>
              <a:ext uri="{FF2B5EF4-FFF2-40B4-BE49-F238E27FC236}">
                <a16:creationId xmlns:a16="http://schemas.microsoft.com/office/drawing/2014/main" id="{F8A8B0AD-7228-182B-5CF4-E77EA6EFB6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8893" y="348760"/>
            <a:ext cx="4032000" cy="617904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BDA94E7-4B2E-C504-B879-D193199D9641}"/>
              </a:ext>
            </a:extLst>
          </p:cNvPr>
          <p:cNvSpPr txBox="1"/>
          <p:nvPr/>
        </p:nvSpPr>
        <p:spPr>
          <a:xfrm>
            <a:off x="7360557" y="235169"/>
            <a:ext cx="3730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l'accouplement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292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A77F7-53B8-5681-B4D0-56CB0B115A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, Visage humain, Style rétro&#10;&#10;Description générée automatiquement">
            <a:extLst>
              <a:ext uri="{FF2B5EF4-FFF2-40B4-BE49-F238E27FC236}">
                <a16:creationId xmlns:a16="http://schemas.microsoft.com/office/drawing/2014/main" id="{AEF55E51-9FBA-5E03-1C04-1D64B60B83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063" y="369564"/>
            <a:ext cx="3996000" cy="611887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13B6B9-B4CC-79B4-6EB3-D83AB4D85C48}"/>
              </a:ext>
            </a:extLst>
          </p:cNvPr>
          <p:cNvSpPr txBox="1"/>
          <p:nvPr/>
        </p:nvSpPr>
        <p:spPr>
          <a:xfrm>
            <a:off x="1410655" y="279001"/>
            <a:ext cx="3995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Bagnards du bagne de Brest : l'accouplement (dessin, 1844)</a:t>
            </a:r>
          </a:p>
        </p:txBody>
      </p:sp>
      <p:pic>
        <p:nvPicPr>
          <p:cNvPr id="6" name="Image 5" descr="Une image contenant croquis, peinture, dessin, art&#10;&#10;Description générée automatiquement">
            <a:extLst>
              <a:ext uri="{FF2B5EF4-FFF2-40B4-BE49-F238E27FC236}">
                <a16:creationId xmlns:a16="http://schemas.microsoft.com/office/drawing/2014/main" id="{C0481E97-A7A1-A9CE-2EAF-BEA3CC6C79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441" y="364732"/>
            <a:ext cx="4003269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FB469E-1434-5E42-2483-D69993174CE0}"/>
              </a:ext>
            </a:extLst>
          </p:cNvPr>
          <p:cNvSpPr txBox="1"/>
          <p:nvPr/>
        </p:nvSpPr>
        <p:spPr>
          <a:xfrm>
            <a:off x="7827937" y="279001"/>
            <a:ext cx="37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la bastonnade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714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7DCBA9-5F48-3363-6C90-A75832FB1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lein air, art&#10;&#10;Description générée automatiquement">
            <a:extLst>
              <a:ext uri="{FF2B5EF4-FFF2-40B4-BE49-F238E27FC236}">
                <a16:creationId xmlns:a16="http://schemas.microsoft.com/office/drawing/2014/main" id="{94458FA6-B06C-E0E8-3FD1-4A2DAEC980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0864" y="369000"/>
            <a:ext cx="9370271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140011-0025-F8C1-1BE4-9C46DE36AF1E}"/>
              </a:ext>
            </a:extLst>
          </p:cNvPr>
          <p:cNvSpPr txBox="1"/>
          <p:nvPr/>
        </p:nvSpPr>
        <p:spPr>
          <a:xfrm>
            <a:off x="1332066" y="6027335"/>
            <a:ext cx="9924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Bagnards du bagne de Brest : une exécution au bagne (dessin, 1844)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463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F0CC58-9186-90C3-D415-27064D37E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einture, art&#10;&#10;Description générée automatiquement">
            <a:extLst>
              <a:ext uri="{FF2B5EF4-FFF2-40B4-BE49-F238E27FC236}">
                <a16:creationId xmlns:a16="http://schemas.microsoft.com/office/drawing/2014/main" id="{88AAC573-D163-D253-CD95-186EC01C9E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9398" y="369000"/>
            <a:ext cx="8973204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1B7BEF-242E-0E76-4F20-5856995AB477}"/>
              </a:ext>
            </a:extLst>
          </p:cNvPr>
          <p:cNvSpPr txBox="1"/>
          <p:nvPr/>
        </p:nvSpPr>
        <p:spPr>
          <a:xfrm>
            <a:off x="1682971" y="0"/>
            <a:ext cx="92372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Bagnards du bagne de Brest : un enterrement au cimetière de Brest (dessin, 1844)</a:t>
            </a:r>
          </a:p>
        </p:txBody>
      </p:sp>
    </p:spTree>
    <p:extLst>
      <p:ext uri="{BB962C8B-B14F-4D97-AF65-F5344CB8AC3E}">
        <p14:creationId xmlns:p14="http://schemas.microsoft.com/office/powerpoint/2010/main" val="317534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5D09B-8C03-AEBB-4A4A-1E4EC6BBC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essin, croquis, peinture&#10;&#10;Description générée automatiquement">
            <a:extLst>
              <a:ext uri="{FF2B5EF4-FFF2-40B4-BE49-F238E27FC236}">
                <a16:creationId xmlns:a16="http://schemas.microsoft.com/office/drawing/2014/main" id="{D49CFA59-DE2A-653C-8188-31A9994D9F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601" y="297000"/>
            <a:ext cx="9355805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9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C2CD7-B575-644E-8656-8280C873FF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plein air, noir et blanc&#10;&#10;Description générée automatiquement">
            <a:extLst>
              <a:ext uri="{FF2B5EF4-FFF2-40B4-BE49-F238E27FC236}">
                <a16:creationId xmlns:a16="http://schemas.microsoft.com/office/drawing/2014/main" id="{986C7F50-6C89-4BA8-3CFC-E07C6D29C4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871" y="131855"/>
            <a:ext cx="735596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EF212A-382F-00F6-3DD1-B53E6F7E1EFB}"/>
              </a:ext>
            </a:extLst>
          </p:cNvPr>
          <p:cNvSpPr txBox="1"/>
          <p:nvPr/>
        </p:nvSpPr>
        <p:spPr>
          <a:xfrm>
            <a:off x="1505486" y="6396335"/>
            <a:ext cx="10518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Monument commémoratif du naufrage de la Sémillante (1873, gravure).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2736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D3A38B-F785-B700-2E28-220B09AAF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lein air&#10;&#10;Description générée automatiquement">
            <a:extLst>
              <a:ext uri="{FF2B5EF4-FFF2-40B4-BE49-F238E27FC236}">
                <a16:creationId xmlns:a16="http://schemas.microsoft.com/office/drawing/2014/main" id="{D4C621F0-25AC-1700-231F-74CBD47E7B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5296" y="328422"/>
            <a:ext cx="7550944" cy="64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F3A031-5D78-37B1-1601-D4BE03FFC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paysage&#10;&#10;Description générée automatiquement">
            <a:extLst>
              <a:ext uri="{FF2B5EF4-FFF2-40B4-BE49-F238E27FC236}">
                <a16:creationId xmlns:a16="http://schemas.microsoft.com/office/drawing/2014/main" id="{DA3134FD-B6CB-1D1F-5C6C-EDA22F9661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86" y="369000"/>
            <a:ext cx="9011027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56F26A-0374-766D-5762-15E91E4DF475}"/>
              </a:ext>
            </a:extLst>
          </p:cNvPr>
          <p:cNvSpPr txBox="1"/>
          <p:nvPr/>
        </p:nvSpPr>
        <p:spPr>
          <a:xfrm>
            <a:off x="1860091" y="6027335"/>
            <a:ext cx="9638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Jules Achille Noël - L'Arrivee d'une Diligence au Tréport (1878)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3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9B4E01-170B-4667-D8D3-7022465CE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herbe, personne, Arts visuels&#10;&#10;Description générée automatiquement">
            <a:extLst>
              <a:ext uri="{FF2B5EF4-FFF2-40B4-BE49-F238E27FC236}">
                <a16:creationId xmlns:a16="http://schemas.microsoft.com/office/drawing/2014/main" id="{F9C9C812-695C-42D0-03E1-D248195A23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413" y="688665"/>
            <a:ext cx="10764000" cy="548067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5F1A69-A696-D0FE-887F-857F1827ECC0}"/>
              </a:ext>
            </a:extLst>
          </p:cNvPr>
          <p:cNvSpPr txBox="1"/>
          <p:nvPr/>
        </p:nvSpPr>
        <p:spPr>
          <a:xfrm>
            <a:off x="2202275" y="6294025"/>
            <a:ext cx="8593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pardon de Kergoat en Quéménéven en 1891 Jules Noël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8391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02E03-847A-3692-8A48-9C4583C25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plein air&#10;&#10;Description générée automatiquement">
            <a:extLst>
              <a:ext uri="{FF2B5EF4-FFF2-40B4-BE49-F238E27FC236}">
                <a16:creationId xmlns:a16="http://schemas.microsoft.com/office/drawing/2014/main" id="{D60E656C-B48D-262B-DF2B-54EC6656CC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3834" y="369000"/>
            <a:ext cx="4224331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C9EAD1-5100-8E03-E451-10AA12C1A89D}"/>
              </a:ext>
            </a:extLst>
          </p:cNvPr>
          <p:cNvSpPr txBox="1"/>
          <p:nvPr/>
        </p:nvSpPr>
        <p:spPr>
          <a:xfrm>
            <a:off x="8506571" y="2459504"/>
            <a:ext cx="33701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Tableau de Jules Noël représentant un charron au travail dans une rue de Morlaix.</a:t>
            </a:r>
          </a:p>
        </p:txBody>
      </p:sp>
    </p:spTree>
    <p:extLst>
      <p:ext uri="{BB962C8B-B14F-4D97-AF65-F5344CB8AC3E}">
        <p14:creationId xmlns:p14="http://schemas.microsoft.com/office/powerpoint/2010/main" val="406404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639041-1D1F-B5E9-A599-784189981C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iel, dessin&#10;&#10;Description générée automatiquement">
            <a:extLst>
              <a:ext uri="{FF2B5EF4-FFF2-40B4-BE49-F238E27FC236}">
                <a16:creationId xmlns:a16="http://schemas.microsoft.com/office/drawing/2014/main" id="{F0DA988F-DC18-8F6F-CF09-10D9501B0C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355" y="369000"/>
            <a:ext cx="8853290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E2CF6BE-EF49-C10C-561F-8C7EC5F5F193}"/>
              </a:ext>
            </a:extLst>
          </p:cNvPr>
          <p:cNvSpPr txBox="1"/>
          <p:nvPr/>
        </p:nvSpPr>
        <p:spPr>
          <a:xfrm>
            <a:off x="4839775" y="6027335"/>
            <a:ext cx="5340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Tréport, 1867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861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DD37D3-D51F-D1EF-A6BA-41F8A1455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ciel, plein air&#10;&#10;Description générée automatiquement">
            <a:extLst>
              <a:ext uri="{FF2B5EF4-FFF2-40B4-BE49-F238E27FC236}">
                <a16:creationId xmlns:a16="http://schemas.microsoft.com/office/drawing/2014/main" id="{4919CEE1-AEA9-6B49-92CB-D98DB2D4EF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087944-606F-BD8D-16B7-754AB804F33D}"/>
              </a:ext>
            </a:extLst>
          </p:cNvPr>
          <p:cNvSpPr txBox="1"/>
          <p:nvPr/>
        </p:nvSpPr>
        <p:spPr>
          <a:xfrm>
            <a:off x="2888673" y="6094514"/>
            <a:ext cx="6535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Marché aux Chevaux à Honnebont, 1871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476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C064C0-E79B-EDB4-04E9-8A0203ADD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peinture, plein air, ciel&#10;&#10;Description générée automatiquement">
            <a:extLst>
              <a:ext uri="{FF2B5EF4-FFF2-40B4-BE49-F238E27FC236}">
                <a16:creationId xmlns:a16="http://schemas.microsoft.com/office/drawing/2014/main" id="{17C7BAC5-2A1B-6B3A-F405-88ACF2DE1F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300" y="369000"/>
            <a:ext cx="8987399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369163-BC37-5F73-56D6-194B74EE58B6}"/>
              </a:ext>
            </a:extLst>
          </p:cNvPr>
          <p:cNvSpPr txBox="1"/>
          <p:nvPr/>
        </p:nvSpPr>
        <p:spPr>
          <a:xfrm>
            <a:off x="3591074" y="6027335"/>
            <a:ext cx="6078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Crinolines sur la plage, Fécamp, 1871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5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B1DF1-D285-6192-22A8-67A86B76C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plein air, nuage&#10;&#10;Description générée automatiquement">
            <a:extLst>
              <a:ext uri="{FF2B5EF4-FFF2-40B4-BE49-F238E27FC236}">
                <a16:creationId xmlns:a16="http://schemas.microsoft.com/office/drawing/2014/main" id="{9963036A-0AE5-80F4-9A0F-FC2C78E90D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2000" y="935455"/>
            <a:ext cx="6408000" cy="441947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5CF922-D697-1679-1107-87DA01D1CDAA}"/>
              </a:ext>
            </a:extLst>
          </p:cNvPr>
          <p:cNvSpPr txBox="1"/>
          <p:nvPr/>
        </p:nvSpPr>
        <p:spPr>
          <a:xfrm>
            <a:off x="731066" y="126124"/>
            <a:ext cx="11986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Les Œuvres De Jules – Noël  -Peintre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AA9A088-BC66-3251-42C7-63486BCA9C7B}"/>
              </a:ext>
            </a:extLst>
          </p:cNvPr>
          <p:cNvSpPr txBox="1"/>
          <p:nvPr/>
        </p:nvSpPr>
        <p:spPr>
          <a:xfrm>
            <a:off x="3554169" y="5464610"/>
            <a:ext cx="671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80A5399-F905-0CCC-D08B-A3C96EFBFE95}"/>
              </a:ext>
            </a:extLst>
          </p:cNvPr>
          <p:cNvSpPr txBox="1"/>
          <p:nvPr/>
        </p:nvSpPr>
        <p:spPr>
          <a:xfrm>
            <a:off x="5582666" y="6049385"/>
            <a:ext cx="42597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B4C508E-2653-BE4D-0797-802C2F445821}"/>
              </a:ext>
            </a:extLst>
          </p:cNvPr>
          <p:cNvSpPr txBox="1"/>
          <p:nvPr/>
        </p:nvSpPr>
        <p:spPr>
          <a:xfrm>
            <a:off x="359741" y="3074246"/>
            <a:ext cx="36131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Souvenir de Douarnenez</a:t>
            </a:r>
          </a:p>
        </p:txBody>
      </p:sp>
    </p:spTree>
    <p:extLst>
      <p:ext uri="{BB962C8B-B14F-4D97-AF65-F5344CB8AC3E}">
        <p14:creationId xmlns:p14="http://schemas.microsoft.com/office/powerpoint/2010/main" val="332907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542</Words>
  <Application>Microsoft Office PowerPoint</Application>
  <PresentationFormat>Grand écran</PresentationFormat>
  <Paragraphs>59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2024-10-18T11:07:16Z</dcterms:created>
  <dcterms:modified xsi:type="dcterms:W3CDTF">2024-10-20T05:03:00Z</dcterms:modified>
</cp:coreProperties>
</file>