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80" r:id="rId4"/>
    <p:sldId id="279" r:id="rId5"/>
    <p:sldId id="278" r:id="rId6"/>
    <p:sldId id="277" r:id="rId7"/>
    <p:sldId id="276" r:id="rId8"/>
    <p:sldId id="275" r:id="rId9"/>
    <p:sldId id="274" r:id="rId10"/>
    <p:sldId id="273" r:id="rId11"/>
    <p:sldId id="272" r:id="rId12"/>
    <p:sldId id="271" r:id="rId13"/>
    <p:sldId id="270" r:id="rId14"/>
    <p:sldId id="269" r:id="rId15"/>
    <p:sldId id="268" r:id="rId16"/>
    <p:sldId id="267" r:id="rId17"/>
    <p:sldId id="266" r:id="rId18"/>
    <p:sldId id="265" r:id="rId19"/>
    <p:sldId id="263" r:id="rId20"/>
    <p:sldId id="262" r:id="rId21"/>
    <p:sldId id="261" r:id="rId22"/>
    <p:sldId id="287" r:id="rId23"/>
    <p:sldId id="260" r:id="rId24"/>
    <p:sldId id="259" r:id="rId25"/>
    <p:sldId id="258" r:id="rId26"/>
    <p:sldId id="257" r:id="rId27"/>
    <p:sldId id="281" r:id="rId28"/>
    <p:sldId id="282" r:id="rId29"/>
    <p:sldId id="285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3" autoAdjust="0"/>
    <p:restoredTop sz="94660"/>
  </p:normalViewPr>
  <p:slideViewPr>
    <p:cSldViewPr snapToGrid="0">
      <p:cViewPr varScale="1">
        <p:scale>
          <a:sx n="89" d="100"/>
          <a:sy n="89" d="100"/>
        </p:scale>
        <p:origin x="34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AA20A7-F468-0D51-C640-33521684AE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3A13CB5-FE79-DA21-6D11-C39B858BC8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AB6F06D-E06C-D32E-19B9-1FBFCE74C5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BDD12-7AF3-4720-93AB-0793AB418B16}" type="datetimeFigureOut">
              <a:rPr lang="fr-FR" smtClean="0"/>
              <a:t>10/10/2024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2F367D-6E34-DA65-D6A0-253CB07EE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B91DA58-BDB8-1A65-462F-C004A88637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4D264-7B8F-46F3-856A-BD54F966E7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85242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85EE21-84E3-63BF-6AE1-7EE1092F8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CA9D5EE-E163-F4B1-659E-A6F0872EED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579C135-6985-2D1B-A211-E6FC80DC7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BDD12-7AF3-4720-93AB-0793AB418B16}" type="datetimeFigureOut">
              <a:rPr lang="fr-FR" smtClean="0"/>
              <a:t>10/10/2024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68715F4-3E93-1B93-F6E0-9D7504C611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799BB0B-BC28-00E6-793A-AF53EF9446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4D264-7B8F-46F3-856A-BD54F966E7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804510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6C1341-8A54-69AF-D324-E922B21C16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F60723-8847-E261-4A54-78B36131AF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6E09BE5-520F-9DD2-5F73-1B2BCE93C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BDD12-7AF3-4720-93AB-0793AB418B16}" type="datetimeFigureOut">
              <a:rPr lang="fr-FR" smtClean="0"/>
              <a:t>10/10/2024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5235F7C-8339-ED5A-9B5E-4DB1DF10E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9C68AA8-BE42-4E28-DF7D-3711D4E3AC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4D264-7B8F-46F3-856A-BD54F966E7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874893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0005F5-9046-FCB5-CE12-0183E02DEA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2015DBE-3FF6-C842-6C40-D35B2A45C62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F8B2BDE-215A-5CC6-0927-E67303A68B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9934154-BE8C-9FE2-763D-8EF72431A1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BDD12-7AF3-4720-93AB-0793AB418B16}" type="datetimeFigureOut">
              <a:rPr lang="fr-FR" smtClean="0"/>
              <a:t>10/10/2024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04B6923-A600-6D81-8409-AD6D3C2691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8EBF866-1E7D-626C-11F6-C8FD2D8E46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4D264-7B8F-46F3-856A-BD54F966E7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298784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60CF2B-8B42-128F-7498-80B2A3A46C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B8D7A5C-F129-2A0B-D3B7-26DB070DFF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EF05916-0E57-FA22-BD1F-6FE74A1560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BD884E5-517E-E973-47C5-5540792DF5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04853D0-2F36-7C51-3720-2036FB9A6CD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E4A63A0-62ED-13F3-2FD1-ACED5E8453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BDD12-7AF3-4720-93AB-0793AB418B16}" type="datetimeFigureOut">
              <a:rPr lang="fr-FR" smtClean="0"/>
              <a:t>10/10/2024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816F65E-A859-5EEE-F605-A272B82879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9E0AC9D-7914-F40A-B099-79A3E0DA4C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4D264-7B8F-46F3-856A-BD54F966E7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757779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5D7BA7-FE76-ED0C-D517-BCFC0A6CB6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3E2EBB4-604C-C0E1-3FB8-FD9F39FE83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BDD12-7AF3-4720-93AB-0793AB418B16}" type="datetimeFigureOut">
              <a:rPr lang="fr-FR" smtClean="0"/>
              <a:t>10/10/2024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DC75B74-C0BC-78A9-9D53-C98CDFECC5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F6290CC-CFD0-A6B3-EFB5-933F68D0A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4D264-7B8F-46F3-856A-BD54F966E7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468682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1C4AC3C-F199-6B8D-4DFF-700096E44F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BDD12-7AF3-4720-93AB-0793AB418B16}" type="datetimeFigureOut">
              <a:rPr lang="fr-FR" smtClean="0"/>
              <a:t>10/10/2024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7C04507-B15C-DF45-FF1B-EE56271D6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F449022-ED27-6C42-4CC9-AA435D19BC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4D264-7B8F-46F3-856A-BD54F966E7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421439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4B6E64-DFEA-F5E1-8844-6A596AAB4A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2FA2ACE-BDE2-E568-32E9-5815C4F3AD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71E4C77-EF75-DD8B-FDE3-CBFF9FB62E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DE6038D-B9DE-1CF2-E371-E96F2985EA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BDD12-7AF3-4720-93AB-0793AB418B16}" type="datetimeFigureOut">
              <a:rPr lang="fr-FR" smtClean="0"/>
              <a:t>10/10/2024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610FA95-EC30-D5FC-9970-EEA58EACDC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7978559-2F48-F2F3-9B27-968DA3F0F2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4D264-7B8F-46F3-856A-BD54F966E7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485509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FF524F-D1D0-56D7-9EAE-D21BB56DE7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4E89918C-0F74-CC1D-F60D-A6463FC88C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70013B6-9BDC-CB28-8C08-483462206B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E4D887D-86F0-B3C1-C349-A44BF4ED57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BDD12-7AF3-4720-93AB-0793AB418B16}" type="datetimeFigureOut">
              <a:rPr lang="fr-FR" smtClean="0"/>
              <a:t>10/10/2024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31AC4F7-3F5D-937D-E0AA-6E86557556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F1C4D37-9800-2CA2-9D08-62ABA2448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4D264-7B8F-46F3-856A-BD54F966E7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35751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5AB1E3-3B0B-4B34-D7B6-479A21145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8BB49FB-9043-56FE-CA84-36B776B596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41F28B2-A753-5443-D45E-11BA50E449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BDD12-7AF3-4720-93AB-0793AB418B16}" type="datetimeFigureOut">
              <a:rPr lang="fr-FR" smtClean="0"/>
              <a:t>10/10/2024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C8EFABB-A2CC-2AAA-4D3F-A05BEC2FD4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73DA635-22F6-9347-5AB7-009FC22B41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4D264-7B8F-46F3-856A-BD54F966E7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734700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A57A6E6-B580-AFD3-BEF8-290F04FC2D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4F607A5-71AD-D3DA-A3E0-C74E3593C0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AAD83C7-F0B9-D29F-0B90-14F9B95038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BDD12-7AF3-4720-93AB-0793AB418B16}" type="datetimeFigureOut">
              <a:rPr lang="fr-FR" smtClean="0"/>
              <a:t>10/10/2024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3153EF0-7B64-A2D8-F6F6-3D21B214E7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A12FAC7-1253-A2B7-A4F5-54F8B332E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4D264-7B8F-46F3-856A-BD54F966E7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997441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5F184C6-F8DF-86DE-FD09-82DF51248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80DDB1F-6E3D-3BB0-6381-F3912E4C75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F87186A-6AA3-CDB2-5A14-9B983B7AC9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6BBDD12-7AF3-4720-93AB-0793AB418B16}" type="datetimeFigureOut">
              <a:rPr lang="fr-FR" smtClean="0"/>
              <a:t>10/10/2024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DD5A95-A926-9C20-282C-8D7BB11577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C9AC9F-A9CD-F62E-7497-126B90BF61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1E4D264-7B8F-46F3-856A-BD54F966E7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840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bateau&#10;&#10;Description générée automatiquement">
            <a:extLst>
              <a:ext uri="{FF2B5EF4-FFF2-40B4-BE49-F238E27FC236}">
                <a16:creationId xmlns:a16="http://schemas.microsoft.com/office/drawing/2014/main" id="{1CDC9C3A-65A2-2E2F-9B6D-9A793160AD7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000" y="1306286"/>
            <a:ext cx="11628000" cy="4245428"/>
          </a:xfrm>
          <a:prstGeom prst="rect">
            <a:avLst/>
          </a:prstGeom>
          <a:ln w="254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887171-8515-D959-5E68-6D7F8C19B304}"/>
              </a:ext>
            </a:extLst>
          </p:cNvPr>
          <p:cNvSpPr txBox="1"/>
          <p:nvPr/>
        </p:nvSpPr>
        <p:spPr>
          <a:xfrm>
            <a:off x="4284617" y="875211"/>
            <a:ext cx="65053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ville de Bari - Italie</a:t>
            </a:r>
          </a:p>
        </p:txBody>
      </p:sp>
    </p:spTree>
    <p:extLst>
      <p:ext uri="{BB962C8B-B14F-4D97-AF65-F5344CB8AC3E}">
        <p14:creationId xmlns:p14="http://schemas.microsoft.com/office/powerpoint/2010/main" val="237431621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  <p:sndAc>
          <p:stSnd loop="1">
            <p:snd r:embed="rId2" name="Umberto Tozzi - Ti amo (1977).wav"/>
          </p:stSnd>
        </p:sndAc>
      </p:transition>
    </mc:Choice>
    <mc:Fallback>
      <p:transition spd="slow" advClick="0" advTm="8000">
        <p:fade/>
        <p:sndAc>
          <p:stSnd loop="1">
            <p:snd r:embed="rId2" name="Umberto Tozzi - Ti amo (1977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9352AFD-E279-57BE-97D5-7189AFDDD57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>
                <a:solidFill>
                  <a:srgbClr val="FFFF00"/>
                </a:solidFill>
              </a:rPr>
              <a:t>Bari (prononcé en italien : /ˈ</a:t>
            </a:r>
            <a:r>
              <a:rPr lang="fr-FR" sz="3200" b="1" dirty="0" err="1">
                <a:solidFill>
                  <a:srgbClr val="FFFF00"/>
                </a:solidFill>
              </a:rPr>
              <a:t>baːri</a:t>
            </a:r>
            <a:r>
              <a:rPr lang="fr-FR" sz="3200" b="1" dirty="0">
                <a:solidFill>
                  <a:srgbClr val="FFFF00"/>
                </a:solidFill>
              </a:rPr>
              <a:t>/ écoutez ; en </a:t>
            </a:r>
            <a:r>
              <a:rPr lang="fr-FR" sz="3200" b="1" dirty="0" err="1">
                <a:solidFill>
                  <a:srgbClr val="FFFF00"/>
                </a:solidFill>
              </a:rPr>
              <a:t>barese</a:t>
            </a:r>
            <a:r>
              <a:rPr lang="fr-FR" sz="3200" b="1" dirty="0">
                <a:solidFill>
                  <a:srgbClr val="FFFF00"/>
                </a:solidFill>
              </a:rPr>
              <a:t> : </a:t>
            </a:r>
            <a:r>
              <a:rPr lang="fr-FR" sz="3200" b="1" dirty="0" err="1">
                <a:solidFill>
                  <a:srgbClr val="FFFF00"/>
                </a:solidFill>
              </a:rPr>
              <a:t>Bàre</a:t>
            </a:r>
            <a:r>
              <a:rPr lang="fr-FR" sz="3200" b="1" dirty="0">
                <a:solidFill>
                  <a:srgbClr val="FFFF00"/>
                </a:solidFill>
              </a:rPr>
              <a:t> /ˈ</a:t>
            </a:r>
            <a:r>
              <a:rPr lang="fr-FR" sz="3200" b="1" dirty="0" err="1">
                <a:solidFill>
                  <a:srgbClr val="FFFF00"/>
                </a:solidFill>
              </a:rPr>
              <a:t>baːrə</a:t>
            </a:r>
            <a:r>
              <a:rPr lang="fr-FR" sz="3200" b="1" dirty="0">
                <a:solidFill>
                  <a:srgbClr val="FFFF00"/>
                </a:solidFill>
              </a:rPr>
              <a:t>/ et anciennement </a:t>
            </a:r>
            <a:r>
              <a:rPr lang="fr-FR" sz="3200" b="1" dirty="0" err="1">
                <a:solidFill>
                  <a:srgbClr val="FFFF00"/>
                </a:solidFill>
              </a:rPr>
              <a:t>Vare</a:t>
            </a:r>
            <a:r>
              <a:rPr lang="fr-FR" sz="3200" b="1" dirty="0">
                <a:solidFill>
                  <a:srgbClr val="FFFF00"/>
                </a:solidFill>
              </a:rPr>
              <a:t> /ˈ</a:t>
            </a:r>
            <a:r>
              <a:rPr lang="fr-FR" sz="3200" b="1" dirty="0" err="1">
                <a:solidFill>
                  <a:srgbClr val="FFFF00"/>
                </a:solidFill>
              </a:rPr>
              <a:t>vaːrə</a:t>
            </a:r>
            <a:r>
              <a:rPr lang="fr-FR" sz="3200" b="1" dirty="0">
                <a:solidFill>
                  <a:srgbClr val="FFFF00"/>
                </a:solidFill>
              </a:rPr>
              <a:t>/ ; en latin : </a:t>
            </a:r>
            <a:r>
              <a:rPr lang="fr-FR" sz="3200" b="1" dirty="0" err="1">
                <a:solidFill>
                  <a:srgbClr val="FFFF00"/>
                </a:solidFill>
              </a:rPr>
              <a:t>Barium</a:t>
            </a:r>
            <a:r>
              <a:rPr lang="fr-FR" sz="3200" b="1" dirty="0">
                <a:solidFill>
                  <a:srgbClr val="FFFF00"/>
                </a:solidFill>
              </a:rPr>
              <a:t>) est une ville italienne d'environ 315 970 habitants (2022), chef-lieu de la ville métropolitaine de Bari et de la région des Pouilles, sur la côte adriatique.</a:t>
            </a:r>
          </a:p>
          <a:p>
            <a:pPr algn="ctr"/>
            <a:endParaRPr lang="fr-FR" sz="3200" b="1" dirty="0">
              <a:solidFill>
                <a:srgbClr val="FFFF00"/>
              </a:solidFill>
            </a:endParaRPr>
          </a:p>
          <a:p>
            <a:pPr algn="ctr"/>
            <a:r>
              <a:rPr lang="fr-FR" sz="3200" b="1" dirty="0">
                <a:solidFill>
                  <a:srgbClr val="FFFF00"/>
                </a:solidFill>
              </a:rPr>
              <a:t>Bari est la ville principale d'une agglomération urbaine de plus de 750 000 habitants. Pour l'ensemble de la surface urbanisée, ce chiffre s'élève à environ 1 300 000 habitants3.</a:t>
            </a:r>
          </a:p>
          <a:p>
            <a:pPr algn="ctr"/>
            <a:endParaRPr lang="fr-FR" sz="3200" b="1" dirty="0">
              <a:solidFill>
                <a:srgbClr val="FFFF00"/>
              </a:solidFill>
            </a:endParaRPr>
          </a:p>
          <a:p>
            <a:pPr algn="ctr"/>
            <a:r>
              <a:rPr lang="fr-FR" sz="3200" b="1" dirty="0">
                <a:solidFill>
                  <a:srgbClr val="FFFF00"/>
                </a:solidFill>
              </a:rPr>
              <a:t>Bari est la neuvième ville italienne par sa population, la troisième du Sud de l'Italie et la première de la région. La ville est l'une des quinze métropoles italiennes4.</a:t>
            </a:r>
          </a:p>
        </p:txBody>
      </p:sp>
    </p:spTree>
    <p:extLst>
      <p:ext uri="{BB962C8B-B14F-4D97-AF65-F5344CB8AC3E}">
        <p14:creationId xmlns:p14="http://schemas.microsoft.com/office/powerpoint/2010/main" val="69742275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Description générée automatiquement">
            <a:extLst>
              <a:ext uri="{FF2B5EF4-FFF2-40B4-BE49-F238E27FC236}">
                <a16:creationId xmlns:a16="http://schemas.microsoft.com/office/drawing/2014/main" id="{8CF52E17-D4AE-1D8E-F35E-86ACA8D45C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8594" y="279000"/>
            <a:ext cx="5701358" cy="6300000"/>
          </a:xfrm>
          <a:prstGeom prst="rect">
            <a:avLst/>
          </a:prstGeom>
          <a:ln w="254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EC0C4D7-7C5A-A8ED-3DE4-3E64EAAF172F}"/>
              </a:ext>
            </a:extLst>
          </p:cNvPr>
          <p:cNvSpPr txBox="1"/>
          <p:nvPr/>
        </p:nvSpPr>
        <p:spPr>
          <a:xfrm>
            <a:off x="9296620" y="3429000"/>
            <a:ext cx="26981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Théâtre </a:t>
            </a:r>
            <a:r>
              <a:rPr lang="it-IT" sz="2400" b="1" dirty="0"/>
              <a:t>Bari_-_Petruzzelli_vista_frontale</a:t>
            </a:r>
            <a:r>
              <a:rPr lang="fr-FR" sz="2400" b="1" dirty="0"/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258965613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lace centrale&#10;&#10;Description générée automatiquement">
            <a:extLst>
              <a:ext uri="{FF2B5EF4-FFF2-40B4-BE49-F238E27FC236}">
                <a16:creationId xmlns:a16="http://schemas.microsoft.com/office/drawing/2014/main" id="{64B6FAF0-5098-0835-9E91-91F984E579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1177181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Ruines&#10;&#10;Description générée automatiquement">
            <a:extLst>
              <a:ext uri="{FF2B5EF4-FFF2-40B4-BE49-F238E27FC236}">
                <a16:creationId xmlns:a16="http://schemas.microsoft.com/office/drawing/2014/main" id="{8DC03136-F26A-9F64-97BD-705D68558A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5053" y="279000"/>
            <a:ext cx="4723524" cy="6300000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183467151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tatue, tour&#10;&#10;Description générée automatiquement">
            <a:extLst>
              <a:ext uri="{FF2B5EF4-FFF2-40B4-BE49-F238E27FC236}">
                <a16:creationId xmlns:a16="http://schemas.microsoft.com/office/drawing/2014/main" id="{A65704F2-C645-B6C3-898A-05631DE203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4126" y="369000"/>
            <a:ext cx="4156196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3354952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nuage&#10;&#10;Description générée automatiquement">
            <a:extLst>
              <a:ext uri="{FF2B5EF4-FFF2-40B4-BE49-F238E27FC236}">
                <a16:creationId xmlns:a16="http://schemas.microsoft.com/office/drawing/2014/main" id="{C0BF5B08-986C-DD59-81AC-27E409AC22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3975" y="279000"/>
            <a:ext cx="9453709" cy="6300000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92A579-0BB4-A9E9-035C-4EB74264F9E2}"/>
              </a:ext>
            </a:extLst>
          </p:cNvPr>
          <p:cNvSpPr txBox="1"/>
          <p:nvPr/>
        </p:nvSpPr>
        <p:spPr>
          <a:xfrm>
            <a:off x="3003176" y="-1960580"/>
            <a:ext cx="618564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Vue de la vieille ville au coucher du soleil</a:t>
            </a:r>
          </a:p>
        </p:txBody>
      </p:sp>
    </p:spTree>
    <p:extLst>
      <p:ext uri="{BB962C8B-B14F-4D97-AF65-F5344CB8AC3E}">
        <p14:creationId xmlns:p14="http://schemas.microsoft.com/office/powerpoint/2010/main" val="223745653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almier&#10;&#10;Description générée automatiquement">
            <a:extLst>
              <a:ext uri="{FF2B5EF4-FFF2-40B4-BE49-F238E27FC236}">
                <a16:creationId xmlns:a16="http://schemas.microsoft.com/office/drawing/2014/main" id="{F33FA7D0-940B-1A89-B044-EFE616590F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3605" y="279000"/>
            <a:ext cx="9464789" cy="6300000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C325543-6FFE-BD69-FB46-F14602E7D9F6}"/>
              </a:ext>
            </a:extLst>
          </p:cNvPr>
          <p:cNvSpPr txBox="1"/>
          <p:nvPr/>
        </p:nvSpPr>
        <p:spPr>
          <a:xfrm>
            <a:off x="4658062" y="-1935378"/>
            <a:ext cx="560473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/>
              <a:t>Théâtre Margherita</a:t>
            </a:r>
          </a:p>
        </p:txBody>
      </p:sp>
    </p:spTree>
    <p:extLst>
      <p:ext uri="{BB962C8B-B14F-4D97-AF65-F5344CB8AC3E}">
        <p14:creationId xmlns:p14="http://schemas.microsoft.com/office/powerpoint/2010/main" val="309159379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Une image contenant plein air, ciel, bateau, embarcation&#10;&#10;Description générée automatiquement">
            <a:extLst>
              <a:ext uri="{FF2B5EF4-FFF2-40B4-BE49-F238E27FC236}">
                <a16:creationId xmlns:a16="http://schemas.microsoft.com/office/drawing/2014/main" id="{F9CD27FA-9189-18D7-1E6E-026E0D0395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2B8ED21D-D6E3-1F6C-07C3-BDEE1346BC3D}"/>
              </a:ext>
            </a:extLst>
          </p:cNvPr>
          <p:cNvSpPr txBox="1"/>
          <p:nvPr/>
        </p:nvSpPr>
        <p:spPr>
          <a:xfrm>
            <a:off x="3926541" y="-2025127"/>
            <a:ext cx="683110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Une vue du vieux port de Bari</a:t>
            </a:r>
          </a:p>
        </p:txBody>
      </p:sp>
    </p:spTree>
    <p:extLst>
      <p:ext uri="{BB962C8B-B14F-4D97-AF65-F5344CB8AC3E}">
        <p14:creationId xmlns:p14="http://schemas.microsoft.com/office/powerpoint/2010/main" val="146738982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rbre, plein air, ciel, bâtiment&#10;&#10;Description générée automatiquement">
            <a:extLst>
              <a:ext uri="{FF2B5EF4-FFF2-40B4-BE49-F238E27FC236}">
                <a16:creationId xmlns:a16="http://schemas.microsoft.com/office/drawing/2014/main" id="{DD6D2959-EEE6-9EA8-7EFB-54151611F4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89826273-5E4F-7C27-981C-F30F6D36CF49}"/>
              </a:ext>
            </a:extLst>
          </p:cNvPr>
          <p:cNvSpPr txBox="1"/>
          <p:nvPr/>
        </p:nvSpPr>
        <p:spPr>
          <a:xfrm>
            <a:off x="4970033" y="-2000922"/>
            <a:ext cx="556170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Château Souabe</a:t>
            </a:r>
          </a:p>
        </p:txBody>
      </p:sp>
    </p:spTree>
    <p:extLst>
      <p:ext uri="{BB962C8B-B14F-4D97-AF65-F5344CB8AC3E}">
        <p14:creationId xmlns:p14="http://schemas.microsoft.com/office/powerpoint/2010/main" val="51093656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château&#10;&#10;Description générée automatiquement">
            <a:extLst>
              <a:ext uri="{FF2B5EF4-FFF2-40B4-BE49-F238E27FC236}">
                <a16:creationId xmlns:a16="http://schemas.microsoft.com/office/drawing/2014/main" id="{C4E04546-D159-E78F-C3D1-7EC7A13E28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6" y="279000"/>
            <a:ext cx="9453708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8CDC5F-1F8F-AB6F-E6AF-F6DA7732665D}"/>
              </a:ext>
            </a:extLst>
          </p:cNvPr>
          <p:cNvSpPr txBox="1"/>
          <p:nvPr/>
        </p:nvSpPr>
        <p:spPr>
          <a:xfrm>
            <a:off x="4883972" y="-1921527"/>
            <a:ext cx="675580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Château Souabe</a:t>
            </a:r>
          </a:p>
        </p:txBody>
      </p:sp>
    </p:spTree>
    <p:extLst>
      <p:ext uri="{BB962C8B-B14F-4D97-AF65-F5344CB8AC3E}">
        <p14:creationId xmlns:p14="http://schemas.microsoft.com/office/powerpoint/2010/main" val="382008463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ysage, Photographie aérienne&#10;&#10;Description générée automatiquement">
            <a:extLst>
              <a:ext uri="{FF2B5EF4-FFF2-40B4-BE49-F238E27FC236}">
                <a16:creationId xmlns:a16="http://schemas.microsoft.com/office/drawing/2014/main" id="{23D50A01-768A-F42E-D772-D32B89216B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4000" y="279000"/>
            <a:ext cx="8064000" cy="6300000"/>
          </a:xfrm>
          <a:prstGeom prst="rect">
            <a:avLst/>
          </a:prstGeom>
          <a:pattFill prst="pct5">
            <a:fgClr>
              <a:srgbClr val="FF0000"/>
            </a:fgClr>
            <a:bgClr>
              <a:schemeClr val="bg1"/>
            </a:bgClr>
          </a:pattFill>
          <a:ln w="254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ADA346A-041F-FB8F-E857-8B5111D8C2B3}"/>
              </a:ext>
            </a:extLst>
          </p:cNvPr>
          <p:cNvSpPr txBox="1"/>
          <p:nvPr/>
        </p:nvSpPr>
        <p:spPr>
          <a:xfrm>
            <a:off x="3345627" y="-2323653"/>
            <a:ext cx="694944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800" b="1" dirty="0">
              <a:solidFill>
                <a:srgbClr val="FFFF00"/>
              </a:solidFill>
            </a:endParaRPr>
          </a:p>
          <a:p>
            <a:endParaRPr lang="fr-FR" sz="2800" b="1" dirty="0">
              <a:solidFill>
                <a:srgbClr val="FFFF00"/>
              </a:solidFill>
            </a:endParaRPr>
          </a:p>
          <a:p>
            <a:endParaRPr lang="fr-FR" sz="2800" b="1" dirty="0">
              <a:solidFill>
                <a:srgbClr val="FFFF00"/>
              </a:solidFill>
            </a:endParaRPr>
          </a:p>
          <a:p>
            <a:endParaRPr lang="fr-FR" sz="2800" b="1" dirty="0">
              <a:solidFill>
                <a:srgbClr val="FFFF00"/>
              </a:solidFill>
            </a:endParaRPr>
          </a:p>
          <a:p>
            <a:endParaRPr lang="fr-FR" sz="2800" b="1" dirty="0">
              <a:solidFill>
                <a:srgbClr val="FFFF00"/>
              </a:solidFill>
            </a:endParaRP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La vieille ville vue depuis la mer</a:t>
            </a:r>
          </a:p>
        </p:txBody>
      </p:sp>
    </p:spTree>
    <p:extLst>
      <p:ext uri="{BB962C8B-B14F-4D97-AF65-F5344CB8AC3E}">
        <p14:creationId xmlns:p14="http://schemas.microsoft.com/office/powerpoint/2010/main" val="91591502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39DF97A9-3994-C78C-9C4F-1127F931B5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4340" y="279000"/>
            <a:ext cx="10887467" cy="6300000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4CD777-1D95-3591-5C18-7C4746CAE1DE}"/>
              </a:ext>
            </a:extLst>
          </p:cNvPr>
          <p:cNvSpPr txBox="1"/>
          <p:nvPr/>
        </p:nvSpPr>
        <p:spPr>
          <a:xfrm>
            <a:off x="2890221" y="-1904104"/>
            <a:ext cx="641155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La vieille ville vue depuis le château souabe</a:t>
            </a:r>
          </a:p>
        </p:txBody>
      </p:sp>
    </p:spTree>
    <p:extLst>
      <p:ext uri="{BB962C8B-B14F-4D97-AF65-F5344CB8AC3E}">
        <p14:creationId xmlns:p14="http://schemas.microsoft.com/office/powerpoint/2010/main" val="218817011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assiette, Cuisine, plat&#10;&#10;Description générée automatiquement">
            <a:extLst>
              <a:ext uri="{FF2B5EF4-FFF2-40B4-BE49-F238E27FC236}">
                <a16:creationId xmlns:a16="http://schemas.microsoft.com/office/drawing/2014/main" id="{53E9527B-9B2D-453A-82F1-8EE67C074B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0936" y="279000"/>
            <a:ext cx="6691135" cy="6300000"/>
          </a:xfrm>
          <a:prstGeom prst="rect">
            <a:avLst/>
          </a:prstGeom>
          <a:ln w="25400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E6B0E7-909A-C745-7D15-6A4C4F1DADE0}"/>
              </a:ext>
            </a:extLst>
          </p:cNvPr>
          <p:cNvSpPr txBox="1"/>
          <p:nvPr/>
        </p:nvSpPr>
        <p:spPr>
          <a:xfrm>
            <a:off x="9434455" y="1129553"/>
            <a:ext cx="285077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Un plat d' orecchiette</a:t>
            </a:r>
          </a:p>
        </p:txBody>
      </p:sp>
    </p:spTree>
    <p:extLst>
      <p:ext uri="{BB962C8B-B14F-4D97-AF65-F5344CB8AC3E}">
        <p14:creationId xmlns:p14="http://schemas.microsoft.com/office/powerpoint/2010/main" val="36164348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rgbClr val="FFFF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ontaine, bâtiment&#10;&#10;Description générée automatiquement">
            <a:extLst>
              <a:ext uri="{FF2B5EF4-FFF2-40B4-BE49-F238E27FC236}">
                <a16:creationId xmlns:a16="http://schemas.microsoft.com/office/drawing/2014/main" id="{21F7DC25-59BF-AC3D-0FE4-B0C7343CC2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25400">
            <a:solidFill>
              <a:srgbClr val="C0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9698ED-FEFB-F01C-D9AB-59AE9E52950E}"/>
              </a:ext>
            </a:extLst>
          </p:cNvPr>
          <p:cNvSpPr txBox="1"/>
          <p:nvPr/>
        </p:nvSpPr>
        <p:spPr>
          <a:xfrm>
            <a:off x="4572000" y="279000"/>
            <a:ext cx="47010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Gare centrale de Bari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56931157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Description générée automatiquement">
            <a:extLst>
              <a:ext uri="{FF2B5EF4-FFF2-40B4-BE49-F238E27FC236}">
                <a16:creationId xmlns:a16="http://schemas.microsoft.com/office/drawing/2014/main" id="{DC685991-B96D-56E6-584E-B36458E326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2038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AB1E0E6-8D11-9223-F3D7-400EFC033518}"/>
              </a:ext>
            </a:extLst>
          </p:cNvPr>
          <p:cNvSpPr txBox="1"/>
          <p:nvPr/>
        </p:nvSpPr>
        <p:spPr>
          <a:xfrm>
            <a:off x="118334" y="2883049"/>
            <a:ext cx="24957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Collage de diverses photos de Bari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15645110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éhicule terrestre, véhicule&#10;&#10;Description générée automatiquement">
            <a:extLst>
              <a:ext uri="{FF2B5EF4-FFF2-40B4-BE49-F238E27FC236}">
                <a16:creationId xmlns:a16="http://schemas.microsoft.com/office/drawing/2014/main" id="{6D64E4C8-F2D3-601D-4664-F5CBE5AF38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C801A6-ED57-504F-3778-4FA8EDC71EF3}"/>
              </a:ext>
            </a:extLst>
          </p:cNvPr>
          <p:cNvSpPr txBox="1"/>
          <p:nvPr/>
        </p:nvSpPr>
        <p:spPr>
          <a:xfrm>
            <a:off x="4378362" y="-1982096"/>
            <a:ext cx="547564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Gare de Bari-Centrale.</a:t>
            </a:r>
          </a:p>
        </p:txBody>
      </p:sp>
    </p:spTree>
    <p:extLst>
      <p:ext uri="{BB962C8B-B14F-4D97-AF65-F5344CB8AC3E}">
        <p14:creationId xmlns:p14="http://schemas.microsoft.com/office/powerpoint/2010/main" val="210034996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oiture, véhicule&#10;&#10;Description générée automatiquement">
            <a:extLst>
              <a:ext uri="{FF2B5EF4-FFF2-40B4-BE49-F238E27FC236}">
                <a16:creationId xmlns:a16="http://schemas.microsoft.com/office/drawing/2014/main" id="{92649823-1788-EC73-BAD4-F1E8AD984F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3533" y="279000"/>
            <a:ext cx="4717124" cy="6300000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2CD9A4-1163-BA62-81F3-FDA2E8201B64}"/>
              </a:ext>
            </a:extLst>
          </p:cNvPr>
          <p:cNvSpPr txBox="1"/>
          <p:nvPr/>
        </p:nvSpPr>
        <p:spPr>
          <a:xfrm>
            <a:off x="8776365" y="761103"/>
            <a:ext cx="341563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 err="1">
                <a:solidFill>
                  <a:srgbClr val="FFFF00"/>
                </a:solidFill>
              </a:rPr>
              <a:t>Barivecchia</a:t>
            </a:r>
            <a:r>
              <a:rPr lang="fr-FR" sz="2400" b="1" dirty="0">
                <a:solidFill>
                  <a:srgbClr val="FFFF00"/>
                </a:solidFill>
              </a:rPr>
              <a:t>, </a:t>
            </a:r>
            <a:r>
              <a:rPr lang="fr-FR" sz="2400" b="1" dirty="0" err="1">
                <a:solidFill>
                  <a:srgbClr val="FFFF00"/>
                </a:solidFill>
              </a:rPr>
              <a:t>Bare-vècchie</a:t>
            </a:r>
            <a:r>
              <a:rPr lang="fr-FR" sz="2400" b="1" dirty="0">
                <a:solidFill>
                  <a:srgbClr val="FFFF00"/>
                </a:solidFill>
              </a:rPr>
              <a:t> en dialecte </a:t>
            </a:r>
            <a:r>
              <a:rPr lang="fr-FR" sz="2400" b="1" dirty="0" err="1">
                <a:solidFill>
                  <a:srgbClr val="FFFF00"/>
                </a:solidFill>
              </a:rPr>
              <a:t>barése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2508414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horizon&#10;&#10;Description générée automatiquement">
            <a:extLst>
              <a:ext uri="{FF2B5EF4-FFF2-40B4-BE49-F238E27FC236}">
                <a16:creationId xmlns:a16="http://schemas.microsoft.com/office/drawing/2014/main" id="{C82FCE9A-4D9E-3889-E64B-DC6A5969AD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DB5A38-5D74-5752-89F3-A5C78AE99530}"/>
              </a:ext>
            </a:extLst>
          </p:cNvPr>
          <p:cNvSpPr txBox="1"/>
          <p:nvPr/>
        </p:nvSpPr>
        <p:spPr>
          <a:xfrm>
            <a:off x="3900112" y="-136499"/>
            <a:ext cx="55294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Vue de la ville au crépuscule</a:t>
            </a:r>
          </a:p>
        </p:txBody>
      </p:sp>
    </p:spTree>
    <p:extLst>
      <p:ext uri="{BB962C8B-B14F-4D97-AF65-F5344CB8AC3E}">
        <p14:creationId xmlns:p14="http://schemas.microsoft.com/office/powerpoint/2010/main" val="89308847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nack, maïs, intérieur, nourriture&#10;&#10;Description générée automatiquement">
            <a:extLst>
              <a:ext uri="{FF2B5EF4-FFF2-40B4-BE49-F238E27FC236}">
                <a16:creationId xmlns:a16="http://schemas.microsoft.com/office/drawing/2014/main" id="{820DE689-5C04-0D94-9BE6-E87FDCC262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249" y="509856"/>
            <a:ext cx="4788000" cy="3197687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22D90F53-1549-EEF7-98DF-FF23745E5739}"/>
              </a:ext>
            </a:extLst>
          </p:cNvPr>
          <p:cNvSpPr txBox="1"/>
          <p:nvPr/>
        </p:nvSpPr>
        <p:spPr>
          <a:xfrm>
            <a:off x="1495313" y="3727981"/>
            <a:ext cx="60888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Pâtes De Barri</a:t>
            </a:r>
          </a:p>
        </p:txBody>
      </p:sp>
      <p:pic>
        <p:nvPicPr>
          <p:cNvPr id="7" name="Image 6" descr="Une image contenant plein air, ciel, bâtiment, arche&#10;&#10;Description générée automatiquement">
            <a:extLst>
              <a:ext uri="{FF2B5EF4-FFF2-40B4-BE49-F238E27FC236}">
                <a16:creationId xmlns:a16="http://schemas.microsoft.com/office/drawing/2014/main" id="{A44843A1-F0BD-28A5-BADF-B62676F5207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2959" y="2925408"/>
            <a:ext cx="4284000" cy="3488431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3E9230E2-D135-1EBF-4AF3-11D2711E605D}"/>
              </a:ext>
            </a:extLst>
          </p:cNvPr>
          <p:cNvSpPr txBox="1"/>
          <p:nvPr/>
        </p:nvSpPr>
        <p:spPr>
          <a:xfrm>
            <a:off x="7378852" y="2108699"/>
            <a:ext cx="47879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Basilique Saint-Nicolas, à Bari, dans les Pouilles</a:t>
            </a:r>
          </a:p>
        </p:txBody>
      </p:sp>
    </p:spTree>
    <p:extLst>
      <p:ext uri="{BB962C8B-B14F-4D97-AF65-F5344CB8AC3E}">
        <p14:creationId xmlns:p14="http://schemas.microsoft.com/office/powerpoint/2010/main" val="233283924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Théâtre, Centre des arts de la scène, Salle de spectacles&#10;&#10;Description générée automatiquement">
            <a:extLst>
              <a:ext uri="{FF2B5EF4-FFF2-40B4-BE49-F238E27FC236}">
                <a16:creationId xmlns:a16="http://schemas.microsoft.com/office/drawing/2014/main" id="{E586E9CE-8469-1A77-FE1D-2B4923320B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239" y="3504504"/>
            <a:ext cx="5616000" cy="2874846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8F3C683-C242-5BFF-B0F2-D3FE421890C4}"/>
              </a:ext>
            </a:extLst>
          </p:cNvPr>
          <p:cNvSpPr txBox="1"/>
          <p:nvPr/>
        </p:nvSpPr>
        <p:spPr>
          <a:xfrm>
            <a:off x="957432" y="3009220"/>
            <a:ext cx="60288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Théâtre Petruzzelli, à Bari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8" name="Image 7" descr="Une image contenant plein air, ciel, bâtiment, nuage&#10;&#10;Description générée automatiquement">
            <a:extLst>
              <a:ext uri="{FF2B5EF4-FFF2-40B4-BE49-F238E27FC236}">
                <a16:creationId xmlns:a16="http://schemas.microsoft.com/office/drawing/2014/main" id="{B5EB3F8F-BABA-B600-D546-1D3921DEA32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02154" y="436030"/>
            <a:ext cx="5148000" cy="3248166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91E9D6D7-05FD-5EE6-C503-A7F4D5DF0EC6}"/>
              </a:ext>
            </a:extLst>
          </p:cNvPr>
          <p:cNvSpPr txBox="1"/>
          <p:nvPr/>
        </p:nvSpPr>
        <p:spPr>
          <a:xfrm>
            <a:off x="7385968" y="3684196"/>
            <a:ext cx="40556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Château Souabe Bari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Le Château Souabe, à Bari</a:t>
            </a:r>
          </a:p>
        </p:txBody>
      </p:sp>
    </p:spTree>
    <p:extLst>
      <p:ext uri="{BB962C8B-B14F-4D97-AF65-F5344CB8AC3E}">
        <p14:creationId xmlns:p14="http://schemas.microsoft.com/office/powerpoint/2010/main" val="32958824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plein air, bâtiment, Architecture médiévale&#10;&#10;Description générée automatiquement">
            <a:extLst>
              <a:ext uri="{FF2B5EF4-FFF2-40B4-BE49-F238E27FC236}">
                <a16:creationId xmlns:a16="http://schemas.microsoft.com/office/drawing/2014/main" id="{CC2455F1-62E4-2D31-02B3-5E38EA518F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822" y="425931"/>
            <a:ext cx="5436000" cy="3132161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958DDD69-0849-59C1-8993-62FD514CF76D}"/>
              </a:ext>
            </a:extLst>
          </p:cNvPr>
          <p:cNvSpPr txBox="1"/>
          <p:nvPr/>
        </p:nvSpPr>
        <p:spPr>
          <a:xfrm>
            <a:off x="109719" y="3558092"/>
            <a:ext cx="609420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Palais de l’archevêque abrite le Musée Diocésain, à Bari</a:t>
            </a:r>
          </a:p>
        </p:txBody>
      </p:sp>
      <p:pic>
        <p:nvPicPr>
          <p:cNvPr id="12" name="Image 11" descr="Une image contenant intérieur, bâtiment, meubles, lieu de culte&#10;&#10;Description générée automatiquement">
            <a:extLst>
              <a:ext uri="{FF2B5EF4-FFF2-40B4-BE49-F238E27FC236}">
                <a16:creationId xmlns:a16="http://schemas.microsoft.com/office/drawing/2014/main" id="{1D93FED4-85C4-EC59-43C8-8E0DA68200B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7178" y="3247966"/>
            <a:ext cx="4896000" cy="3287324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2C566B30-8A78-4B99-CCB2-43F27C3968ED}"/>
              </a:ext>
            </a:extLst>
          </p:cNvPr>
          <p:cNvSpPr txBox="1"/>
          <p:nvPr/>
        </p:nvSpPr>
        <p:spPr>
          <a:xfrm>
            <a:off x="7109658" y="2416969"/>
            <a:ext cx="52609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Crypte de San Sabino, Bari Souterraine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609545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eau&#10;&#10;Description générée automatiquement">
            <a:extLst>
              <a:ext uri="{FF2B5EF4-FFF2-40B4-BE49-F238E27FC236}">
                <a16:creationId xmlns:a16="http://schemas.microsoft.com/office/drawing/2014/main" id="{DF44BEE3-5FA8-A5C9-E51F-E7A311FD46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217" y="3188345"/>
            <a:ext cx="4930409" cy="324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3EAEF9-C49F-703D-C1AB-7D972E2313A3}"/>
              </a:ext>
            </a:extLst>
          </p:cNvPr>
          <p:cNvSpPr txBox="1"/>
          <p:nvPr/>
        </p:nvSpPr>
        <p:spPr>
          <a:xfrm>
            <a:off x="643217" y="2357348"/>
            <a:ext cx="53029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Lungomare de Bari, pour se promener de jour comme de nuit</a:t>
            </a:r>
          </a:p>
        </p:txBody>
      </p:sp>
      <p:pic>
        <p:nvPicPr>
          <p:cNvPr id="6" name="Image 5" descr="Une image contenant Photographie aérienne, aérien, plein air, Vue plongeante&#10;&#10;Description générée automatiquement">
            <a:extLst>
              <a:ext uri="{FF2B5EF4-FFF2-40B4-BE49-F238E27FC236}">
                <a16:creationId xmlns:a16="http://schemas.microsoft.com/office/drawing/2014/main" id="{12FB5F74-BF59-C359-BB73-00E62A1281A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442459"/>
            <a:ext cx="5472000" cy="3083359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EC770AF-DBE1-CEAC-5ED4-1851C9CD340A}"/>
              </a:ext>
            </a:extLst>
          </p:cNvPr>
          <p:cNvSpPr txBox="1"/>
          <p:nvPr/>
        </p:nvSpPr>
        <p:spPr>
          <a:xfrm>
            <a:off x="6303981" y="3525818"/>
            <a:ext cx="547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Bari Vecchia, le centre historique de Bari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580495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ol, plante, plein air, Hacienda&#10;&#10;Description générée automatiquement">
            <a:extLst>
              <a:ext uri="{FF2B5EF4-FFF2-40B4-BE49-F238E27FC236}">
                <a16:creationId xmlns:a16="http://schemas.microsoft.com/office/drawing/2014/main" id="{D2713778-ECCB-37A7-BD87-8A4D391524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000" y="476701"/>
            <a:ext cx="5508000" cy="3103647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FADD1D-BDC2-42A1-79EE-4593EF12482D}"/>
              </a:ext>
            </a:extLst>
          </p:cNvPr>
          <p:cNvSpPr txBox="1"/>
          <p:nvPr/>
        </p:nvSpPr>
        <p:spPr>
          <a:xfrm>
            <a:off x="464329" y="3580348"/>
            <a:ext cx="575534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Ce quartier, entre les deux ports de Bari, a un charme pittoresque qui semble figé dans le temps. Les ruelles séculaires, sont pour la plupart piétonnes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eau, plein air, Reliefs côtiers et océaniques, ciel&#10;&#10;Description générée automatiquement">
            <a:extLst>
              <a:ext uri="{FF2B5EF4-FFF2-40B4-BE49-F238E27FC236}">
                <a16:creationId xmlns:a16="http://schemas.microsoft.com/office/drawing/2014/main" id="{FE82D179-B9BA-0B4E-5B13-FDC5ACADBF8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6000" y="3266895"/>
            <a:ext cx="4788000" cy="3189303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23201439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ot de fleurs, plante d’intérieur, bâtiment, plein air&#10;&#10;Description générée automatiquement">
            <a:extLst>
              <a:ext uri="{FF2B5EF4-FFF2-40B4-BE49-F238E27FC236}">
                <a16:creationId xmlns:a16="http://schemas.microsoft.com/office/drawing/2014/main" id="{E801BFBC-0283-82A1-F4F1-8B1BC1A798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6628" y="574765"/>
            <a:ext cx="4608000" cy="3457246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pic>
        <p:nvPicPr>
          <p:cNvPr id="5" name="Image 4" descr="Une image contenant plein air, ciel, eau, Étendue d’eau&#10;&#10;Description générée automatiquement">
            <a:extLst>
              <a:ext uri="{FF2B5EF4-FFF2-40B4-BE49-F238E27FC236}">
                <a16:creationId xmlns:a16="http://schemas.microsoft.com/office/drawing/2014/main" id="{F7CD4E72-F4CC-854D-70E1-06DA1DEDC0C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5373" y="3174275"/>
            <a:ext cx="4680000" cy="3099765"/>
          </a:xfrm>
          <a:prstGeom prst="rect">
            <a:avLst/>
          </a:prstGeom>
          <a:ln w="254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4725947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aison, bâtiment&#10;&#10;Description générée automatiquement">
            <a:extLst>
              <a:ext uri="{FF2B5EF4-FFF2-40B4-BE49-F238E27FC236}">
                <a16:creationId xmlns:a16="http://schemas.microsoft.com/office/drawing/2014/main" id="{B4435AA1-87E6-EB38-51C7-1DD73203E7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333" y="419599"/>
            <a:ext cx="5040000" cy="3351810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pic>
        <p:nvPicPr>
          <p:cNvPr id="6" name="Image 5" descr="Une image contenant plein air, route, ciel, Lampadaire extérieur&#10;&#10;Description générée automatiquement">
            <a:extLst>
              <a:ext uri="{FF2B5EF4-FFF2-40B4-BE49-F238E27FC236}">
                <a16:creationId xmlns:a16="http://schemas.microsoft.com/office/drawing/2014/main" id="{F926D32F-0370-4CB4-385C-D7D6E9B29CD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62201" y="3109008"/>
            <a:ext cx="5752466" cy="3240000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179994793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bâtiment&#10;&#10;Description générée automatiquement">
            <a:extLst>
              <a:ext uri="{FF2B5EF4-FFF2-40B4-BE49-F238E27FC236}">
                <a16:creationId xmlns:a16="http://schemas.microsoft.com/office/drawing/2014/main" id="{C895A45E-6676-C69B-4C02-ACD3556527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7131" y="3271429"/>
            <a:ext cx="5364000" cy="3218400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pic>
        <p:nvPicPr>
          <p:cNvPr id="7" name="Image 6" descr="Une image contenant personne, habits, Visage humain, intérieur&#10;&#10;Description générée automatiquement">
            <a:extLst>
              <a:ext uri="{FF2B5EF4-FFF2-40B4-BE49-F238E27FC236}">
                <a16:creationId xmlns:a16="http://schemas.microsoft.com/office/drawing/2014/main" id="{67145C72-0CC8-CED1-A793-56AE99C581B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3066" y="384538"/>
            <a:ext cx="5508000" cy="3304800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76107204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nuage&#10;&#10;Description générée automatiquement">
            <a:extLst>
              <a:ext uri="{FF2B5EF4-FFF2-40B4-BE49-F238E27FC236}">
                <a16:creationId xmlns:a16="http://schemas.microsoft.com/office/drawing/2014/main" id="{40856EA0-B4E6-2E7F-C5F8-15B549C258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0823" y="567418"/>
            <a:ext cx="5256000" cy="3153600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pic>
        <p:nvPicPr>
          <p:cNvPr id="5" name="Image 4" descr="Une image contenant plein air, porte, fenêtre, bâtiment&#10;&#10;Description générée automatiquement">
            <a:extLst>
              <a:ext uri="{FF2B5EF4-FFF2-40B4-BE49-F238E27FC236}">
                <a16:creationId xmlns:a16="http://schemas.microsoft.com/office/drawing/2014/main" id="{780DA527-F317-30BE-07B8-1F059F00522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7177" y="2948941"/>
            <a:ext cx="4464000" cy="3348000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57258143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B49B0472-BCAC-5BEC-B343-C4DD06ED33C3}"/>
              </a:ext>
            </a:extLst>
          </p:cNvPr>
          <p:cNvSpPr txBox="1"/>
          <p:nvPr/>
        </p:nvSpPr>
        <p:spPr>
          <a:xfrm>
            <a:off x="1593669" y="713452"/>
            <a:ext cx="102674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La Ville De Bari – Italie -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E20340D2-E0B8-A344-8F50-EE677FFC215C}"/>
              </a:ext>
            </a:extLst>
          </p:cNvPr>
          <p:cNvSpPr txBox="1"/>
          <p:nvPr/>
        </p:nvSpPr>
        <p:spPr>
          <a:xfrm>
            <a:off x="3500845" y="1766539"/>
            <a:ext cx="9535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12AC8A5-04F1-935C-84AA-1B1416BA1BB5}"/>
              </a:ext>
            </a:extLst>
          </p:cNvPr>
          <p:cNvSpPr txBox="1"/>
          <p:nvPr/>
        </p:nvSpPr>
        <p:spPr>
          <a:xfrm>
            <a:off x="4297680" y="2970272"/>
            <a:ext cx="73805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FEFD9CB-645A-769B-340D-39019E76739C}"/>
              </a:ext>
            </a:extLst>
          </p:cNvPr>
          <p:cNvSpPr txBox="1"/>
          <p:nvPr/>
        </p:nvSpPr>
        <p:spPr>
          <a:xfrm>
            <a:off x="5538652" y="4174005"/>
            <a:ext cx="5146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99732534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332</Words>
  <Application>Microsoft Office PowerPoint</Application>
  <PresentationFormat>Grand écran</PresentationFormat>
  <Paragraphs>95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3</cp:revision>
  <dcterms:created xsi:type="dcterms:W3CDTF">2024-10-10T11:28:30Z</dcterms:created>
  <dcterms:modified xsi:type="dcterms:W3CDTF">2024-10-10T13:27:04Z</dcterms:modified>
</cp:coreProperties>
</file>