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80" r:id="rId4"/>
    <p:sldId id="279" r:id="rId5"/>
    <p:sldId id="278" r:id="rId6"/>
    <p:sldId id="277" r:id="rId7"/>
    <p:sldId id="276" r:id="rId8"/>
    <p:sldId id="275" r:id="rId9"/>
    <p:sldId id="274" r:id="rId10"/>
    <p:sldId id="273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65" r:id="rId19"/>
    <p:sldId id="264" r:id="rId20"/>
    <p:sldId id="263" r:id="rId21"/>
    <p:sldId id="262" r:id="rId22"/>
    <p:sldId id="261" r:id="rId23"/>
    <p:sldId id="260" r:id="rId24"/>
    <p:sldId id="259" r:id="rId25"/>
    <p:sldId id="258" r:id="rId26"/>
    <p:sldId id="257" r:id="rId27"/>
    <p:sldId id="281" r:id="rId28"/>
    <p:sldId id="282" r:id="rId29"/>
    <p:sldId id="283" r:id="rId30"/>
    <p:sldId id="284" r:id="rId31"/>
    <p:sldId id="285" r:id="rId32"/>
    <p:sldId id="287" r:id="rId33"/>
    <p:sldId id="288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80" autoAdjust="0"/>
    <p:restoredTop sz="94660"/>
  </p:normalViewPr>
  <p:slideViewPr>
    <p:cSldViewPr snapToGrid="0">
      <p:cViewPr varScale="1">
        <p:scale>
          <a:sx n="73" d="100"/>
          <a:sy n="73" d="100"/>
        </p:scale>
        <p:origin x="43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27480F-E661-06F5-C91A-016272DBDD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5BD5D8D-7F91-4C36-39A7-4173CBA5D7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54C764-790E-2FD8-7A63-4CA027B23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8654-81EF-40DD-8D23-165F7D027F35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BEB758-4FE6-E3DA-B405-065A7683B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84E72D-1403-96BA-6DDD-A8D403BE8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014F-F4A3-4953-A1B5-D8A8D37C8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566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7F6103-C0DB-C1A0-BD16-E8BC43E49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F2644A7-C1B6-4F16-03FD-F333604F21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D06CB2-666F-A3B3-8C1C-751C784A9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8654-81EF-40DD-8D23-165F7D027F35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5A7A4B2-3982-7264-5005-9660FDD93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CBAC90-D7FF-668B-4082-A5EF0D94C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014F-F4A3-4953-A1B5-D8A8D37C8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01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FF30FE-ACDC-492D-BB1A-94FD9BFA6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5D6D3D-2CFC-98DF-DB8B-60C039A3F0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FA8696-BDF2-290A-C5A8-367A7CABE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8654-81EF-40DD-8D23-165F7D027F35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55D00B-C15A-7C0D-533E-C0A76096C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848BF3-8889-9ECA-EC72-D14DC6611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014F-F4A3-4953-A1B5-D8A8D37C8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23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4F4578-C390-1A35-8B47-6A9199E33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3935CA-1FB5-5668-8D34-9D090FBBF7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10E6FDE-E440-0422-CA90-EF33EECE55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EFD6F84-1647-53FB-6EEE-D4A9278B0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8654-81EF-40DD-8D23-165F7D027F35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4404464-14B9-28AE-F346-D6C6F91E2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3FFD671-EF3F-489A-09E0-5FE13436B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014F-F4A3-4953-A1B5-D8A8D37C8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863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70D580-C8A9-1884-6041-688E1ECB8F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4195AE9-78DF-CE5D-F926-4E27C1908F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0F5F3F8-E591-8081-DC92-F46B9DF2FE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BD2D457-779C-29EE-F792-ED58AB21E1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956593A-817B-C8B9-F110-370543C2C0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86D4728-0631-DB96-3C95-41E6BED4B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8654-81EF-40DD-8D23-165F7D027F35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A210295-6C79-9708-D541-0365CE548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A0DD524-B58C-0C76-5B83-22B29C72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014F-F4A3-4953-A1B5-D8A8D37C8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372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2888E1-01BA-1E78-E63F-92679CADE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64F9729-A5F5-3DCB-6FA2-7C46F84AC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8654-81EF-40DD-8D23-165F7D027F35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9408033-32FE-B448-2340-BDC68C10C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2FCF9D7-DDB6-E10C-C426-929E2AB1F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014F-F4A3-4953-A1B5-D8A8D37C8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844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5506D53-0C68-EDCB-2B7E-45E23A6C3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8654-81EF-40DD-8D23-165F7D027F35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D7683FC-918F-ACDD-724B-1B6D62106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5D033AC-9978-2271-69C0-2D083AB7E6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014F-F4A3-4953-A1B5-D8A8D37C8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93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5F0973-1768-84F0-8DCF-46ED368A1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5FF1A37-44E9-44E1-4446-7DB285118D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3432082-43DC-92D3-7E57-910CF04D48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649F42F-92F7-DA67-D1D7-55137DAEF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8654-81EF-40DD-8D23-165F7D027F35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2BF7867-0D45-E627-F1E7-6BB07D7F3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C353EC3-B71E-D3BC-754F-62A84C303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014F-F4A3-4953-A1B5-D8A8D37C8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641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492B1-31EF-59A4-15BB-20EA02FCF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C9DAB35-21F8-06F8-8D2F-65B3F82F65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C3716DD-0963-612E-580F-9ED46FA66C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4BFAA5E-86A0-16F3-60F3-03D7A957C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8654-81EF-40DD-8D23-165F7D027F35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19E7DC9-CE84-E6A4-E7E6-9CF107C81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159A9E-2376-7705-FB42-D6A1E3AAB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014F-F4A3-4953-A1B5-D8A8D37C8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976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CDB167-D408-E9CF-17C3-20E78A8F2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136BBE-D8E6-340E-B93A-F921823DE1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B26DDB-1967-D9F1-319C-710085168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8654-81EF-40DD-8D23-165F7D027F35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9F34D4-BD34-F103-362F-9E8061DFD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4CA450-EA35-A62D-22D5-928FF42C0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014F-F4A3-4953-A1B5-D8A8D37C8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47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04BA78E-D582-8446-B5D7-DE9EBE76A6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EA28C22-A4B8-759B-3905-AD99098A46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DEF445-F57F-4390-CE83-37DBF2626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8654-81EF-40DD-8D23-165F7D027F35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A1495C5-D454-2AF4-40EF-8212E7021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7D2483-BF0D-54EE-8A94-526EDC930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014F-F4A3-4953-A1B5-D8A8D37C8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153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648FF0E-51C6-E405-69CB-FDDBF7EA8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88D6C34-04A7-88FD-0E11-273932F92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6376AA-961A-1C7F-22F4-93DF0A74D1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C0A8654-81EF-40DD-8D23-165F7D027F35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D729A1-CB23-339A-1054-9D26066975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317108-731E-1A2D-E63F-1D5227837B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D4014F-F4A3-4953-A1B5-D8A8D37C8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9490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ciel, véhicule&#10;&#10;Description générée automatiquement">
            <a:extLst>
              <a:ext uri="{FF2B5EF4-FFF2-40B4-BE49-F238E27FC236}">
                <a16:creationId xmlns:a16="http://schemas.microsoft.com/office/drawing/2014/main" id="{C3274497-58F2-2C6D-0F19-BB8B6A7EFA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2A330D-8D2C-7E2C-FB5B-9591AD66E9CC}"/>
              </a:ext>
            </a:extLst>
          </p:cNvPr>
          <p:cNvSpPr txBox="1"/>
          <p:nvPr/>
        </p:nvSpPr>
        <p:spPr>
          <a:xfrm>
            <a:off x="2165728" y="6396335"/>
            <a:ext cx="9353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Névez : la plage de Port-</a:t>
            </a:r>
            <a:r>
              <a:rPr lang="fr-FR" sz="2400" b="1" dirty="0" err="1">
                <a:solidFill>
                  <a:schemeClr val="bg1"/>
                </a:solidFill>
              </a:rPr>
              <a:t>Manech</a:t>
            </a:r>
            <a:r>
              <a:rPr lang="fr-FR" sz="2400" b="1" dirty="0">
                <a:solidFill>
                  <a:schemeClr val="bg1"/>
                </a:solidFill>
              </a:rPr>
              <a:t> et le manoir </a:t>
            </a:r>
            <a:r>
              <a:rPr lang="fr-FR" sz="2400" b="1" dirty="0" err="1">
                <a:solidFill>
                  <a:schemeClr val="bg1"/>
                </a:solidFill>
              </a:rPr>
              <a:t>Dalmore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E864A33-789E-6841-AB82-2AF395630DA7}"/>
              </a:ext>
            </a:extLst>
          </p:cNvPr>
          <p:cNvSpPr txBox="1"/>
          <p:nvPr/>
        </p:nvSpPr>
        <p:spPr>
          <a:xfrm>
            <a:off x="2061561" y="0"/>
            <a:ext cx="8068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Névez – Et - Ses - Environs - Bretagne – Finistère -</a:t>
            </a:r>
          </a:p>
        </p:txBody>
      </p:sp>
    </p:spTree>
    <p:extLst>
      <p:ext uri="{BB962C8B-B14F-4D97-AF65-F5344CB8AC3E}">
        <p14:creationId xmlns:p14="http://schemas.microsoft.com/office/powerpoint/2010/main" val="168114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  <p:sndAc>
          <p:stSnd loop="1">
            <p:snd r:embed="rId2" name="Borders Of Salt , final éblouissant de Clarisse Lavanant, Dan ar Bras, bagad Kemper au Nautile.wav"/>
          </p:stSnd>
        </p:sndAc>
      </p:transition>
    </mc:Choice>
    <mc:Fallback xmlns="">
      <p:transition spd="slow" advClick="0" advTm="8000">
        <p:fade/>
        <p:sndAc>
          <p:stSnd loop="1">
            <p:snd r:embed="rId4" name="Borders Of Salt , final éblouissant de Clarisse Lavanant, Dan ar Bras, bagad Kemper au Nautil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7A836D-D841-5BFC-2F95-ADAEA1C795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C5419E-E297-3F29-D080-4D098C608F9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solidFill>
                  <a:srgbClr val="FFFF00"/>
                </a:solidFill>
              </a:rPr>
              <a:t>La commune de Névez est limitée au nord par la commune de Pont-Aven, à l'est par la rive droite de la ria de l'Aven qui la sépare de la commune de Riec-sur-Bélon, au sud par l'océan Atlantique sur une longueur de sept kilomètres environ et à l'ouest (le ruisseau de </a:t>
            </a:r>
            <a:r>
              <a:rPr lang="fr-FR" sz="4800" b="1" dirty="0" err="1">
                <a:solidFill>
                  <a:srgbClr val="FFFF00"/>
                </a:solidFill>
              </a:rPr>
              <a:t>Dourveil</a:t>
            </a:r>
            <a:r>
              <a:rPr lang="fr-FR" sz="4800" b="1" dirty="0">
                <a:solidFill>
                  <a:srgbClr val="FFFF00"/>
                </a:solidFill>
              </a:rPr>
              <a:t> formant la limite communale) par la commune de Trégunc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00808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EA77EB-1FBD-461E-E95C-F5F5D23A81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aysage&#10;&#10;Description générée automatiquement">
            <a:extLst>
              <a:ext uri="{FF2B5EF4-FFF2-40B4-BE49-F238E27FC236}">
                <a16:creationId xmlns:a16="http://schemas.microsoft.com/office/drawing/2014/main" id="{88D5F531-5F4C-71DB-58EB-C88BF533BD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279000"/>
            <a:ext cx="1008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616218-02C8-A0E0-E617-FECD7F149DC0}"/>
              </a:ext>
            </a:extLst>
          </p:cNvPr>
          <p:cNvSpPr txBox="1"/>
          <p:nvPr/>
        </p:nvSpPr>
        <p:spPr>
          <a:xfrm>
            <a:off x="919365" y="6264166"/>
            <a:ext cx="11020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rocher du « Doigt de Dieu » et, en arrière-plan, la côte de Moëlan-sur-Mer.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18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E3C39B-EBE1-2BA8-5BD2-139549E07F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nuage&#10;&#10;Description générée automatiquement">
            <a:extLst>
              <a:ext uri="{FF2B5EF4-FFF2-40B4-BE49-F238E27FC236}">
                <a16:creationId xmlns:a16="http://schemas.microsoft.com/office/drawing/2014/main" id="{B9EAC9EB-64AC-A09D-BD4A-FE14104DA4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903" y="3036021"/>
            <a:ext cx="4800000" cy="36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0CA7D3-2EFF-9688-FCFD-10FBD20DE6FB}"/>
              </a:ext>
            </a:extLst>
          </p:cNvPr>
          <p:cNvSpPr txBox="1"/>
          <p:nvPr/>
        </p:nvSpPr>
        <p:spPr>
          <a:xfrm>
            <a:off x="136634" y="1835692"/>
            <a:ext cx="51185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falaises et le sentier littoral (GR 34) entre le rocher « Doigt de Dieu » et Port Manec'h.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plante, herbe&#10;&#10;Description générée automatiquement">
            <a:extLst>
              <a:ext uri="{FF2B5EF4-FFF2-40B4-BE49-F238E27FC236}">
                <a16:creationId xmlns:a16="http://schemas.microsoft.com/office/drawing/2014/main" id="{53039378-62A6-DC06-1D9A-904864EEC0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2099" y="231289"/>
            <a:ext cx="4788000" cy="358630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CF16333-B2C7-654F-5440-3CF70ACF18DE}"/>
              </a:ext>
            </a:extLst>
          </p:cNvPr>
          <p:cNvSpPr txBox="1"/>
          <p:nvPr/>
        </p:nvSpPr>
        <p:spPr>
          <a:xfrm>
            <a:off x="7311139" y="3817594"/>
            <a:ext cx="5257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GR 34 entre Rospico et Port-Manec'h.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46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C3E1E3-AA04-2A21-47C7-99C26BDC11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ocher&#10;&#10;Description générée automatiquement">
            <a:extLst>
              <a:ext uri="{FF2B5EF4-FFF2-40B4-BE49-F238E27FC236}">
                <a16:creationId xmlns:a16="http://schemas.microsoft.com/office/drawing/2014/main" id="{E27E68B3-B0D7-6392-1F81-2E8B5C1ED5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164" y="294342"/>
            <a:ext cx="5025105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192BFE-EEE5-E4C0-D156-DE1A67D31F7C}"/>
              </a:ext>
            </a:extLst>
          </p:cNvPr>
          <p:cNvSpPr txBox="1"/>
          <p:nvPr/>
        </p:nvSpPr>
        <p:spPr>
          <a:xfrm>
            <a:off x="546496" y="3894342"/>
            <a:ext cx="4831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Rochers le long du littoral entre Rospico et Port-Manec'h 1.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herbe, nature&#10;&#10;Description générée automatiquement">
            <a:extLst>
              <a:ext uri="{FF2B5EF4-FFF2-40B4-BE49-F238E27FC236}">
                <a16:creationId xmlns:a16="http://schemas.microsoft.com/office/drawing/2014/main" id="{9CC775DC-D393-DBE4-B1D7-4A998B0459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2836" y="3140386"/>
            <a:ext cx="4536000" cy="340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2B64C13-DBF1-A228-DCF4-CF3540A337C5}"/>
              </a:ext>
            </a:extLst>
          </p:cNvPr>
          <p:cNvSpPr txBox="1"/>
          <p:nvPr/>
        </p:nvSpPr>
        <p:spPr>
          <a:xfrm>
            <a:off x="7407939" y="2309389"/>
            <a:ext cx="47840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Rochers le long du littoral entre </a:t>
            </a:r>
            <a:r>
              <a:rPr lang="fr-FR" sz="2400" b="1" dirty="0" err="1">
                <a:solidFill>
                  <a:schemeClr val="bg1"/>
                </a:solidFill>
              </a:rPr>
              <a:t>Rospico</a:t>
            </a:r>
            <a:r>
              <a:rPr lang="fr-FR" sz="2400" b="1" dirty="0">
                <a:solidFill>
                  <a:schemeClr val="bg1"/>
                </a:solidFill>
              </a:rPr>
              <a:t> et Port-</a:t>
            </a:r>
            <a:r>
              <a:rPr lang="fr-FR" sz="2400" b="1" dirty="0" err="1">
                <a:solidFill>
                  <a:schemeClr val="bg1"/>
                </a:solidFill>
              </a:rPr>
              <a:t>Manec'h</a:t>
            </a:r>
            <a:r>
              <a:rPr lang="fr-FR" sz="2400" b="1" dirty="0">
                <a:solidFill>
                  <a:schemeClr val="bg1"/>
                </a:solidFill>
              </a:rPr>
              <a:t> 2.</a:t>
            </a:r>
          </a:p>
        </p:txBody>
      </p:sp>
    </p:spTree>
    <p:extLst>
      <p:ext uri="{BB962C8B-B14F-4D97-AF65-F5344CB8AC3E}">
        <p14:creationId xmlns:p14="http://schemas.microsoft.com/office/powerpoint/2010/main" val="426706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7C3FD7-2840-B0A2-1FF3-645956C293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nature&#10;&#10;Description générée automatiquement">
            <a:extLst>
              <a:ext uri="{FF2B5EF4-FFF2-40B4-BE49-F238E27FC236}">
                <a16:creationId xmlns:a16="http://schemas.microsoft.com/office/drawing/2014/main" id="{CD3A732F-D1A3-EAC7-004D-798B8335F9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99" y="2371699"/>
            <a:ext cx="4800000" cy="36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21BFB1-00C7-9666-383F-EEF45AC4CEEA}"/>
              </a:ext>
            </a:extLst>
          </p:cNvPr>
          <p:cNvSpPr txBox="1"/>
          <p:nvPr/>
        </p:nvSpPr>
        <p:spPr>
          <a:xfrm>
            <a:off x="433240" y="1171370"/>
            <a:ext cx="51123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Rochers le long du littoral entre </a:t>
            </a:r>
            <a:r>
              <a:rPr lang="fr-FR" sz="2400" b="1" dirty="0" err="1">
                <a:solidFill>
                  <a:schemeClr val="bg1"/>
                </a:solidFill>
              </a:rPr>
              <a:t>Rospico</a:t>
            </a:r>
            <a:r>
              <a:rPr lang="fr-FR" sz="2400" b="1" dirty="0">
                <a:solidFill>
                  <a:schemeClr val="bg1"/>
                </a:solidFill>
              </a:rPr>
              <a:t> et Port-</a:t>
            </a:r>
            <a:r>
              <a:rPr lang="fr-FR" sz="2400" b="1" dirty="0" err="1">
                <a:solidFill>
                  <a:schemeClr val="bg1"/>
                </a:solidFill>
              </a:rPr>
              <a:t>Manec'h</a:t>
            </a:r>
            <a:r>
              <a:rPr lang="fr-FR" sz="2400" b="1" dirty="0">
                <a:solidFill>
                  <a:schemeClr val="bg1"/>
                </a:solidFill>
              </a:rPr>
              <a:t> 3.</a:t>
            </a:r>
          </a:p>
        </p:txBody>
      </p:sp>
      <p:pic>
        <p:nvPicPr>
          <p:cNvPr id="6" name="Image 5" descr="Une image contenant plein air, nature, paysage, eau&#10;&#10;Description générée automatiquement">
            <a:extLst>
              <a:ext uri="{FF2B5EF4-FFF2-40B4-BE49-F238E27FC236}">
                <a16:creationId xmlns:a16="http://schemas.microsoft.com/office/drawing/2014/main" id="{63C2CDDC-EA1D-0937-E860-23511A3F05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7401" y="859699"/>
            <a:ext cx="6624000" cy="331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7EA11CC-EA9D-2C1E-7A26-D3DBA8FA33D2}"/>
              </a:ext>
            </a:extLst>
          </p:cNvPr>
          <p:cNvSpPr txBox="1"/>
          <p:nvPr/>
        </p:nvSpPr>
        <p:spPr>
          <a:xfrm>
            <a:off x="7617970" y="4171699"/>
            <a:ext cx="3525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Rochers le long du littoral entre </a:t>
            </a:r>
            <a:r>
              <a:rPr lang="fr-FR" sz="2400" b="1" dirty="0" err="1">
                <a:solidFill>
                  <a:schemeClr val="bg1"/>
                </a:solidFill>
              </a:rPr>
              <a:t>Rospico</a:t>
            </a:r>
            <a:r>
              <a:rPr lang="fr-FR" sz="2400" b="1" dirty="0">
                <a:solidFill>
                  <a:schemeClr val="bg1"/>
                </a:solidFill>
              </a:rPr>
              <a:t> et Port-</a:t>
            </a:r>
            <a:r>
              <a:rPr lang="fr-FR" sz="2400" b="1" dirty="0" err="1">
                <a:solidFill>
                  <a:schemeClr val="bg1"/>
                </a:solidFill>
              </a:rPr>
              <a:t>Manec'h</a:t>
            </a:r>
            <a:r>
              <a:rPr lang="fr-FR" sz="2400" b="1" dirty="0">
                <a:solidFill>
                  <a:schemeClr val="bg1"/>
                </a:solidFill>
              </a:rPr>
              <a:t> 6.</a:t>
            </a:r>
          </a:p>
        </p:txBody>
      </p:sp>
    </p:spTree>
    <p:extLst>
      <p:ext uri="{BB962C8B-B14F-4D97-AF65-F5344CB8AC3E}">
        <p14:creationId xmlns:p14="http://schemas.microsoft.com/office/powerpoint/2010/main" val="132311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41970-2DF3-2465-47E9-9B77CB6ADE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Description générée automatiquement">
            <a:extLst>
              <a:ext uri="{FF2B5EF4-FFF2-40B4-BE49-F238E27FC236}">
                <a16:creationId xmlns:a16="http://schemas.microsoft.com/office/drawing/2014/main" id="{89788155-FB2D-1C7E-D93D-C73CFB56F6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5794" y="294290"/>
            <a:ext cx="4968000" cy="3692028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6CFD8D-66AE-0B69-223C-52EFB600C195}"/>
              </a:ext>
            </a:extLst>
          </p:cNvPr>
          <p:cNvSpPr txBox="1"/>
          <p:nvPr/>
        </p:nvSpPr>
        <p:spPr>
          <a:xfrm>
            <a:off x="6915794" y="3986318"/>
            <a:ext cx="49079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du Tal Mor vu depuis le fleuve côtier Aven.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herbe, arbre, nuage&#10;&#10;Description générée automatiquement">
            <a:extLst>
              <a:ext uri="{FF2B5EF4-FFF2-40B4-BE49-F238E27FC236}">
                <a16:creationId xmlns:a16="http://schemas.microsoft.com/office/drawing/2014/main" id="{C125F972-DC0C-19F2-8CC5-1301DDF1FF7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233" y="2816140"/>
            <a:ext cx="4860000" cy="3645000"/>
          </a:xfrm>
          <a:prstGeom prst="roundRect">
            <a:avLst>
              <a:gd name="adj" fmla="val 16667"/>
            </a:avLst>
          </a:prstGeom>
          <a:ln w="95250">
            <a:solidFill>
              <a:schemeClr val="bg1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42F7A84-1979-9138-31E1-F00023E98ACC}"/>
              </a:ext>
            </a:extLst>
          </p:cNvPr>
          <p:cNvSpPr txBox="1"/>
          <p:nvPr/>
        </p:nvSpPr>
        <p:spPr>
          <a:xfrm>
            <a:off x="822555" y="1944415"/>
            <a:ext cx="4558742" cy="1206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Anse annexe de la ria de l'Aven entre le château du Tal Mor et Kerscaff Huella à marée basse.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85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70F2AF-E735-176C-5D04-1F3B5542E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erbe&#10;&#10;Description générée automatiquement">
            <a:extLst>
              <a:ext uri="{FF2B5EF4-FFF2-40B4-BE49-F238E27FC236}">
                <a16:creationId xmlns:a16="http://schemas.microsoft.com/office/drawing/2014/main" id="{5CF36672-2DFE-9182-BFB7-DAB88CA823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352" y="283779"/>
            <a:ext cx="4680000" cy="351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7ED866-9B4F-4ADD-369A-AD7D4A8CF4B2}"/>
              </a:ext>
            </a:extLst>
          </p:cNvPr>
          <p:cNvSpPr txBox="1"/>
          <p:nvPr/>
        </p:nvSpPr>
        <p:spPr>
          <a:xfrm>
            <a:off x="434179" y="3492217"/>
            <a:ext cx="46031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moulin à marée du Hénan vu du fond de l'étang du Hénan à marée basse.</a:t>
            </a:r>
          </a:p>
        </p:txBody>
      </p:sp>
      <p:pic>
        <p:nvPicPr>
          <p:cNvPr id="6" name="Image 5" descr="Une image contenant plein air, arbre, eau, lac&#10;&#10;Description générée automatiquement">
            <a:extLst>
              <a:ext uri="{FF2B5EF4-FFF2-40B4-BE49-F238E27FC236}">
                <a16:creationId xmlns:a16="http://schemas.microsoft.com/office/drawing/2014/main" id="{D3DE6638-3556-EB95-22AA-6423B82B0C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6648" y="3174192"/>
            <a:ext cx="4788000" cy="343386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FD4484A-9478-A213-C58E-99B0D55398B5}"/>
              </a:ext>
            </a:extLst>
          </p:cNvPr>
          <p:cNvSpPr txBox="1"/>
          <p:nvPr/>
        </p:nvSpPr>
        <p:spPr>
          <a:xfrm>
            <a:off x="7154650" y="1604532"/>
            <a:ext cx="43697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château du Hénan qui domine la ria de l'Aven vu du GR 34 au sud du château du Tal Mor.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37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6635D6-AEEF-BD7B-C61B-B9326C235F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ateau&#10;&#10;Description générée automatiquement">
            <a:extLst>
              <a:ext uri="{FF2B5EF4-FFF2-40B4-BE49-F238E27FC236}">
                <a16:creationId xmlns:a16="http://schemas.microsoft.com/office/drawing/2014/main" id="{1C484C5B-ED5E-296B-C7E3-32FDF7941F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1065" y="2837856"/>
            <a:ext cx="4536000" cy="33975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C00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98B527-EDD8-5D2D-2F8D-DE1EBBC60AF3}"/>
              </a:ext>
            </a:extLst>
          </p:cNvPr>
          <p:cNvSpPr txBox="1"/>
          <p:nvPr/>
        </p:nvSpPr>
        <p:spPr>
          <a:xfrm>
            <a:off x="746314" y="651939"/>
            <a:ext cx="41787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ria de l'Aven et les voiliers au mouillage vus du quai de </a:t>
            </a:r>
            <a:r>
              <a:rPr lang="fr-FR" sz="2400" b="1" dirty="0" err="1">
                <a:solidFill>
                  <a:schemeClr val="bg1"/>
                </a:solidFill>
              </a:rPr>
              <a:t>Kerdruc</a:t>
            </a:r>
            <a:r>
              <a:rPr lang="fr-FR" sz="2400" b="1" dirty="0">
                <a:solidFill>
                  <a:schemeClr val="bg1"/>
                </a:solidFill>
              </a:rPr>
              <a:t> (vue vers l'amont) ; à droite </a:t>
            </a:r>
            <a:r>
              <a:rPr lang="fr-FR" sz="2400" b="1" dirty="0" err="1">
                <a:solidFill>
                  <a:schemeClr val="bg1"/>
                </a:solidFill>
              </a:rPr>
              <a:t>Rosbraz</a:t>
            </a:r>
            <a:r>
              <a:rPr lang="fr-FR" sz="2400" b="1" dirty="0">
                <a:solidFill>
                  <a:schemeClr val="bg1"/>
                </a:solidFill>
              </a:rPr>
              <a:t> (en Riec-sur-Bélon).</a:t>
            </a:r>
          </a:p>
        </p:txBody>
      </p:sp>
      <p:pic>
        <p:nvPicPr>
          <p:cNvPr id="6" name="Image 5" descr="Une image contenant plein air, eau, arbre, nuage&#10;&#10;Description générée automatiquement">
            <a:extLst>
              <a:ext uri="{FF2B5EF4-FFF2-40B4-BE49-F238E27FC236}">
                <a16:creationId xmlns:a16="http://schemas.microsoft.com/office/drawing/2014/main" id="{22321155-36A6-ACF7-67E6-5BEABCEB6B3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1420" y="651939"/>
            <a:ext cx="4680000" cy="351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00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59DD256-6633-7BF1-0CF6-CE41D4920A01}"/>
              </a:ext>
            </a:extLst>
          </p:cNvPr>
          <p:cNvSpPr txBox="1"/>
          <p:nvPr/>
        </p:nvSpPr>
        <p:spPr>
          <a:xfrm>
            <a:off x="6920345" y="4254653"/>
            <a:ext cx="51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L'Aven vu du GR 34 près du Hénan.</a:t>
            </a:r>
          </a:p>
        </p:txBody>
      </p:sp>
    </p:spTree>
    <p:extLst>
      <p:ext uri="{BB962C8B-B14F-4D97-AF65-F5344CB8AC3E}">
        <p14:creationId xmlns:p14="http://schemas.microsoft.com/office/powerpoint/2010/main" val="319215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F0966C-F12B-3A6A-4A09-586D6C720D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eau, île&#10;&#10;Description générée automatiquement">
            <a:extLst>
              <a:ext uri="{FF2B5EF4-FFF2-40B4-BE49-F238E27FC236}">
                <a16:creationId xmlns:a16="http://schemas.microsoft.com/office/drawing/2014/main" id="{F886CDD8-6046-BFB6-D03A-55254F79C1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344" y="586739"/>
            <a:ext cx="5040000" cy="334797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EC6057-3154-B380-1203-F56714BD34FC}"/>
              </a:ext>
            </a:extLst>
          </p:cNvPr>
          <p:cNvSpPr txBox="1"/>
          <p:nvPr/>
        </p:nvSpPr>
        <p:spPr>
          <a:xfrm>
            <a:off x="1713475" y="4125669"/>
            <a:ext cx="24320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 Manec'h : vue aérienne.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eau, rive, ciel&#10;&#10;Description générée automatiquement">
            <a:extLst>
              <a:ext uri="{FF2B5EF4-FFF2-40B4-BE49-F238E27FC236}">
                <a16:creationId xmlns:a16="http://schemas.microsoft.com/office/drawing/2014/main" id="{24CC9581-ACF5-E861-1436-82F5D3CA1E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3876" y="3323166"/>
            <a:ext cx="4356000" cy="3267000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28FAC16-B52D-FC5B-A031-46DAE5E17E18}"/>
              </a:ext>
            </a:extLst>
          </p:cNvPr>
          <p:cNvSpPr txBox="1"/>
          <p:nvPr/>
        </p:nvSpPr>
        <p:spPr>
          <a:xfrm>
            <a:off x="7887850" y="2492169"/>
            <a:ext cx="4133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 Manec'h : le port, vue d'ensemble.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33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5B996D-FB40-D696-5942-2B50E0F33D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ive, arbre, ciel&#10;&#10;Description générée automatiquement">
            <a:extLst>
              <a:ext uri="{FF2B5EF4-FFF2-40B4-BE49-F238E27FC236}">
                <a16:creationId xmlns:a16="http://schemas.microsoft.com/office/drawing/2014/main" id="{62571315-D05D-BE5F-65D1-4AFC56EDE5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400" y="346841"/>
            <a:ext cx="4788000" cy="3591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C14D81-6E79-CBD8-055C-73EC5E75653F}"/>
              </a:ext>
            </a:extLst>
          </p:cNvPr>
          <p:cNvSpPr txBox="1"/>
          <p:nvPr/>
        </p:nvSpPr>
        <p:spPr>
          <a:xfrm>
            <a:off x="7801065" y="3937841"/>
            <a:ext cx="38233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plage de Port Manec'h à Lann-Benaven.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ateau, ciel, véhicule&#10;&#10;Description générée automatiquement">
            <a:extLst>
              <a:ext uri="{FF2B5EF4-FFF2-40B4-BE49-F238E27FC236}">
                <a16:creationId xmlns:a16="http://schemas.microsoft.com/office/drawing/2014/main" id="{DBE46688-79D9-60CB-402F-CB1E7118A1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" y="3040838"/>
            <a:ext cx="4608000" cy="3456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944E5B6-2319-432F-9BB0-92F83CF5991C}"/>
              </a:ext>
            </a:extLst>
          </p:cNvPr>
          <p:cNvSpPr txBox="1"/>
          <p:nvPr/>
        </p:nvSpPr>
        <p:spPr>
          <a:xfrm>
            <a:off x="623455" y="1600678"/>
            <a:ext cx="40940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plage de Port Manec'h, les cabines de bains et en arrière-plan le manoir Dalmore.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8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32041E-28DA-7ADD-F7A7-418D81F9C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hare, ciel&#10;&#10;Description générée automatiquement">
            <a:extLst>
              <a:ext uri="{FF2B5EF4-FFF2-40B4-BE49-F238E27FC236}">
                <a16:creationId xmlns:a16="http://schemas.microsoft.com/office/drawing/2014/main" id="{B7832FEB-69E1-F99A-B6E7-674E97FAEE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890" y="290349"/>
            <a:ext cx="5040000" cy="33642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A326E0-78C4-19FC-D832-CA832ED3BDB8}"/>
              </a:ext>
            </a:extLst>
          </p:cNvPr>
          <p:cNvSpPr txBox="1"/>
          <p:nvPr/>
        </p:nvSpPr>
        <p:spPr>
          <a:xfrm>
            <a:off x="597895" y="3647346"/>
            <a:ext cx="504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phare de Port Manec'h et la maison du gardien.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ciel, phare&#10;&#10;Description générée automatiquement">
            <a:extLst>
              <a:ext uri="{FF2B5EF4-FFF2-40B4-BE49-F238E27FC236}">
                <a16:creationId xmlns:a16="http://schemas.microsoft.com/office/drawing/2014/main" id="{FE8AAA41-BCAF-9140-FD49-D940A01854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5407" y="3289738"/>
            <a:ext cx="4356000" cy="3267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CCCB1EF-2ACE-6EF0-0189-DCC29B0C3BA3}"/>
              </a:ext>
            </a:extLst>
          </p:cNvPr>
          <p:cNvSpPr txBox="1"/>
          <p:nvPr/>
        </p:nvSpPr>
        <p:spPr>
          <a:xfrm>
            <a:off x="7710413" y="2828073"/>
            <a:ext cx="5205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phare de Port Manec'h.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65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6F8BAA-FCC3-C9CD-86AD-01B730FFBA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pierre&#10;&#10;Description générée automatiquement">
            <a:extLst>
              <a:ext uri="{FF2B5EF4-FFF2-40B4-BE49-F238E27FC236}">
                <a16:creationId xmlns:a16="http://schemas.microsoft.com/office/drawing/2014/main" id="{413CB2AC-8A99-3688-E4B4-F2ADF1242D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157" y="1017000"/>
            <a:ext cx="3566723" cy="4824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4A8C71-C56D-631A-4251-CA45A4E2E219}"/>
              </a:ext>
            </a:extLst>
          </p:cNvPr>
          <p:cNvSpPr txBox="1"/>
          <p:nvPr/>
        </p:nvSpPr>
        <p:spPr>
          <a:xfrm>
            <a:off x="4047880" y="3591787"/>
            <a:ext cx="35667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Névez : stèle gauloise protohistorique (située devant l'église paroissiale Sainte-Thumette).</a:t>
            </a:r>
            <a:endParaRPr lang="fr-FR" sz="2400" b="1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0972241-EE99-C800-7A5D-E75F324316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0843" y="1017000"/>
            <a:ext cx="3240000" cy="512325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DD8B6CF-A09C-C61D-A463-748241CA48ED}"/>
              </a:ext>
            </a:extLst>
          </p:cNvPr>
          <p:cNvSpPr txBox="1"/>
          <p:nvPr/>
        </p:nvSpPr>
        <p:spPr>
          <a:xfrm>
            <a:off x="8098079" y="186003"/>
            <a:ext cx="41790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menhir christianisé de Kernalec (en Trégunc).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03057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CE8420-026C-B39B-E8BB-C0D32FE586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E4D43E79-A006-522A-B044-A522396719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145" y="304642"/>
            <a:ext cx="5269359" cy="3528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655DF8-D428-E4B2-5021-CC7FE065BA2F}"/>
              </a:ext>
            </a:extLst>
          </p:cNvPr>
          <p:cNvSpPr txBox="1"/>
          <p:nvPr/>
        </p:nvSpPr>
        <p:spPr>
          <a:xfrm>
            <a:off x="1236545" y="3839123"/>
            <a:ext cx="5143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château du Hénan.</a:t>
            </a:r>
            <a:endParaRPr lang="fr-FR" sz="2400" b="1" dirty="0"/>
          </a:p>
        </p:txBody>
      </p:sp>
      <p:pic>
        <p:nvPicPr>
          <p:cNvPr id="6" name="Image 5" descr="Une image contenant plein air, ciel, plante, nuage&#10;&#10;Description générée automatiquement">
            <a:extLst>
              <a:ext uri="{FF2B5EF4-FFF2-40B4-BE49-F238E27FC236}">
                <a16:creationId xmlns:a16="http://schemas.microsoft.com/office/drawing/2014/main" id="{0C6A419A-8567-2007-BE14-A8E835011C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9855" y="3279292"/>
            <a:ext cx="4320000" cy="3324391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254405A-D75A-F063-0088-E06F80FB349D}"/>
              </a:ext>
            </a:extLst>
          </p:cNvPr>
          <p:cNvSpPr txBox="1"/>
          <p:nvPr/>
        </p:nvSpPr>
        <p:spPr>
          <a:xfrm>
            <a:off x="8230794" y="2805545"/>
            <a:ext cx="4980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Manoir du Poulguin.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2046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68484A-3130-241B-33EE-E1445EB2C7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Description générée automatiquement">
            <a:extLst>
              <a:ext uri="{FF2B5EF4-FFF2-40B4-BE49-F238E27FC236}">
                <a16:creationId xmlns:a16="http://schemas.microsoft.com/office/drawing/2014/main" id="{5CBB0CDA-4BCD-9B67-8AAA-0C837F09C8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342" y="1951279"/>
            <a:ext cx="4464000" cy="334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CAA4CF-EED9-E440-4EA2-AD33F56D442A}"/>
              </a:ext>
            </a:extLst>
          </p:cNvPr>
          <p:cNvSpPr txBox="1"/>
          <p:nvPr/>
        </p:nvSpPr>
        <p:spPr>
          <a:xfrm>
            <a:off x="743759" y="5299279"/>
            <a:ext cx="5567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Entrée du manoir du </a:t>
            </a:r>
            <a:r>
              <a:rPr lang="fr-FR" sz="2400" b="1" dirty="0" err="1"/>
              <a:t>Poulguin</a:t>
            </a:r>
            <a:r>
              <a:rPr lang="fr-FR" sz="2400" b="1" dirty="0"/>
              <a:t>.</a:t>
            </a:r>
          </a:p>
        </p:txBody>
      </p:sp>
      <p:pic>
        <p:nvPicPr>
          <p:cNvPr id="6" name="Image 5" descr="Une image contenant plein air, bâtiment, arbre, plante&#10;&#10;Description générée automatiquement">
            <a:extLst>
              <a:ext uri="{FF2B5EF4-FFF2-40B4-BE49-F238E27FC236}">
                <a16:creationId xmlns:a16="http://schemas.microsoft.com/office/drawing/2014/main" id="{451B5285-BCC0-4C98-99AB-8B9B24DDF0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7889" y="1053000"/>
            <a:ext cx="3562893" cy="47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46DAD40-A8A2-442F-F2E6-803DD183F9BD}"/>
              </a:ext>
            </a:extLst>
          </p:cNvPr>
          <p:cNvSpPr txBox="1"/>
          <p:nvPr/>
        </p:nvSpPr>
        <p:spPr>
          <a:xfrm>
            <a:off x="7793659" y="222003"/>
            <a:ext cx="47241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Façade du manoir du </a:t>
            </a:r>
            <a:r>
              <a:rPr lang="fr-FR" sz="2400" b="1" dirty="0" err="1"/>
              <a:t>Poulguin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685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48DFA2-4BF0-0D4C-F70E-072F9FDE94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plante&#10;&#10;Description générée automatiquement">
            <a:extLst>
              <a:ext uri="{FF2B5EF4-FFF2-40B4-BE49-F238E27FC236}">
                <a16:creationId xmlns:a16="http://schemas.microsoft.com/office/drawing/2014/main" id="{CE49A816-DC66-6CAF-4948-3D0FE4C06D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625" y="3058510"/>
            <a:ext cx="4932000" cy="3567962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254DDA-1F6E-8514-443A-1BD450EB80AB}"/>
              </a:ext>
            </a:extLst>
          </p:cNvPr>
          <p:cNvSpPr txBox="1"/>
          <p:nvPr/>
        </p:nvSpPr>
        <p:spPr>
          <a:xfrm>
            <a:off x="336625" y="2227513"/>
            <a:ext cx="52162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Chaumières à Kerascoët, appentis en « pierres debout ».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barrière, arbre&#10;&#10;Description générée automatiquement">
            <a:extLst>
              <a:ext uri="{FF2B5EF4-FFF2-40B4-BE49-F238E27FC236}">
                <a16:creationId xmlns:a16="http://schemas.microsoft.com/office/drawing/2014/main" id="{DA0097DB-F734-DB43-AC3E-51F3F86A88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8272" y="273269"/>
            <a:ext cx="4392000" cy="3294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048B417-F7B5-BF81-3B7A-ECEBAA9F1F5E}"/>
              </a:ext>
            </a:extLst>
          </p:cNvPr>
          <p:cNvSpPr txBox="1"/>
          <p:nvPr/>
        </p:nvSpPr>
        <p:spPr>
          <a:xfrm>
            <a:off x="7828415" y="3567269"/>
            <a:ext cx="4197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"Pierres debout" dans la venelle de Men Zao.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20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8C5DCD-1DAD-C885-DE62-18F3B86E79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ersonne, charrette&#10;&#10;Description générée automatiquement">
            <a:extLst>
              <a:ext uri="{FF2B5EF4-FFF2-40B4-BE49-F238E27FC236}">
                <a16:creationId xmlns:a16="http://schemas.microsoft.com/office/drawing/2014/main" id="{48501BA6-15D4-91F2-CB79-90FA282DEC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728" y="304865"/>
            <a:ext cx="4888893" cy="338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2E0031-4994-B02B-35BB-26D8BCF3EF61}"/>
              </a:ext>
            </a:extLst>
          </p:cNvPr>
          <p:cNvSpPr txBox="1"/>
          <p:nvPr/>
        </p:nvSpPr>
        <p:spPr>
          <a:xfrm>
            <a:off x="366041" y="3297263"/>
            <a:ext cx="53824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i="1"/>
          </a:p>
          <a:p>
            <a:r>
              <a:rPr lang="fr-FR" sz="2400" b="1" i="1"/>
              <a:t>Plus de détails</a:t>
            </a:r>
          </a:p>
          <a:p>
            <a:r>
              <a:rPr lang="fr-FR" sz="2400" b="1" i="1"/>
              <a:t>Battage au manège à Port Manec'h vers la fin du XIXe siècle</a:t>
            </a:r>
            <a:endParaRPr lang="fr-FR" sz="2400" b="1" i="1" dirty="0"/>
          </a:p>
        </p:txBody>
      </p:sp>
      <p:pic>
        <p:nvPicPr>
          <p:cNvPr id="6" name="Image 5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E8DC2740-2257-7E39-F7F8-AD2CCD63CD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9381" y="3297263"/>
            <a:ext cx="4896000" cy="329711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D451545-7706-241C-4294-EFD7CA975179}"/>
              </a:ext>
            </a:extLst>
          </p:cNvPr>
          <p:cNvSpPr txBox="1"/>
          <p:nvPr/>
        </p:nvSpPr>
        <p:spPr>
          <a:xfrm>
            <a:off x="7162618" y="2096934"/>
            <a:ext cx="4715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L'île de </a:t>
            </a:r>
            <a:r>
              <a:rPr lang="fr-FR" sz="2400" b="1" dirty="0" err="1"/>
              <a:t>Raguénez</a:t>
            </a:r>
            <a:r>
              <a:rPr lang="fr-FR" sz="2400" b="1" dirty="0"/>
              <a:t> et la stèle commémorative du naufrage du 28 janvier 1917.</a:t>
            </a:r>
          </a:p>
        </p:txBody>
      </p:sp>
    </p:spTree>
    <p:extLst>
      <p:ext uri="{BB962C8B-B14F-4D97-AF65-F5344CB8AC3E}">
        <p14:creationId xmlns:p14="http://schemas.microsoft.com/office/powerpoint/2010/main" val="125306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D0FB6E-5E9A-BB28-D561-4269F70759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E40ADD46-F030-523C-1F5A-C867B1C7A9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961" y="3300325"/>
            <a:ext cx="5220000" cy="330331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CDFCB9-F1D3-7CED-D138-788C59656258}"/>
              </a:ext>
            </a:extLst>
          </p:cNvPr>
          <p:cNvSpPr txBox="1"/>
          <p:nvPr/>
        </p:nvSpPr>
        <p:spPr>
          <a:xfrm>
            <a:off x="677785" y="2469328"/>
            <a:ext cx="50305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Névez : la route de Raguénès vers 1920 (carte postale Villard).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ateau, embarcation, eau&#10;&#10;Description générée automatiquement">
            <a:extLst>
              <a:ext uri="{FF2B5EF4-FFF2-40B4-BE49-F238E27FC236}">
                <a16:creationId xmlns:a16="http://schemas.microsoft.com/office/drawing/2014/main" id="{5B5E9222-039C-AC1C-EB48-779B6456AB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5039" y="283788"/>
            <a:ext cx="4428000" cy="332967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E48B46A-9421-83E0-FD69-DE0CDDE10FE0}"/>
              </a:ext>
            </a:extLst>
          </p:cNvPr>
          <p:cNvSpPr txBox="1"/>
          <p:nvPr/>
        </p:nvSpPr>
        <p:spPr>
          <a:xfrm flipH="1">
            <a:off x="9341043" y="3613460"/>
            <a:ext cx="5103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l'Aven.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85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824C20-4FEB-180D-9DBC-411342F7C9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uste, fenêtre&#10;&#10;Description générée automatiquement">
            <a:extLst>
              <a:ext uri="{FF2B5EF4-FFF2-40B4-BE49-F238E27FC236}">
                <a16:creationId xmlns:a16="http://schemas.microsoft.com/office/drawing/2014/main" id="{2453A416-473A-35F0-D3E9-903CBB9E1B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311" y="346842"/>
            <a:ext cx="4608000" cy="345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57F1C7-C7E3-AB92-D6A3-2DC5B04F8F24}"/>
              </a:ext>
            </a:extLst>
          </p:cNvPr>
          <p:cNvSpPr txBox="1"/>
          <p:nvPr/>
        </p:nvSpPr>
        <p:spPr>
          <a:xfrm>
            <a:off x="1114097" y="3802842"/>
            <a:ext cx="460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Kerascoët, (Névez)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bâtiment, plein air, nuage, plante&#10;&#10;Description générée automatiquement">
            <a:extLst>
              <a:ext uri="{FF2B5EF4-FFF2-40B4-BE49-F238E27FC236}">
                <a16:creationId xmlns:a16="http://schemas.microsoft.com/office/drawing/2014/main" id="{4D7878EE-7435-320F-B6F4-B51708A219B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8689" y="3268717"/>
            <a:ext cx="4368000" cy="327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D073254-BF6F-054F-749F-4EF452372130}"/>
              </a:ext>
            </a:extLst>
          </p:cNvPr>
          <p:cNvSpPr txBox="1"/>
          <p:nvPr/>
        </p:nvSpPr>
        <p:spPr>
          <a:xfrm>
            <a:off x="7727134" y="2724650"/>
            <a:ext cx="5053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Chaumières de Kerascoët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9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17DE72-4AA9-C6BB-1231-28FB3D3AEB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fleur, ciel&#10;&#10;Description générée automatiquement">
            <a:extLst>
              <a:ext uri="{FF2B5EF4-FFF2-40B4-BE49-F238E27FC236}">
                <a16:creationId xmlns:a16="http://schemas.microsoft.com/office/drawing/2014/main" id="{B8BDAD0C-7556-6913-C10B-FE4423CDFB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564" y="1100288"/>
            <a:ext cx="3492000" cy="465742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A1C7B8-F13D-C55C-79CB-CEAE5604E53B}"/>
              </a:ext>
            </a:extLst>
          </p:cNvPr>
          <p:cNvSpPr txBox="1"/>
          <p:nvPr/>
        </p:nvSpPr>
        <p:spPr>
          <a:xfrm>
            <a:off x="344453" y="5757711"/>
            <a:ext cx="4042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Chaumières de Kerascoët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terrain, arbre&#10;&#10;Description générée automatiquement">
            <a:extLst>
              <a:ext uri="{FF2B5EF4-FFF2-40B4-BE49-F238E27FC236}">
                <a16:creationId xmlns:a16="http://schemas.microsoft.com/office/drawing/2014/main" id="{C7F7E230-7A0C-EE20-FDBD-64AA0944BD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7751" y="1870842"/>
            <a:ext cx="4428000" cy="3321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DB2DEC8-8F9D-9F4D-54C0-2BF7C61B095F}"/>
              </a:ext>
            </a:extLst>
          </p:cNvPr>
          <p:cNvSpPr txBox="1"/>
          <p:nvPr/>
        </p:nvSpPr>
        <p:spPr>
          <a:xfrm>
            <a:off x="7226074" y="1331120"/>
            <a:ext cx="4711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lavoir de Kercanic en Névez.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14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7DF99D-67BC-76A7-3046-3494B9DFC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19C07368-AEBE-4823-AA85-74BBAA156F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841" y="3100552"/>
            <a:ext cx="4644000" cy="3483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4D02BD-5D67-40AB-87BC-C964489FDC73}"/>
              </a:ext>
            </a:extLst>
          </p:cNvPr>
          <p:cNvSpPr txBox="1"/>
          <p:nvPr/>
        </p:nvSpPr>
        <p:spPr>
          <a:xfrm>
            <a:off x="588579" y="2638887"/>
            <a:ext cx="5170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Maisons à toit de chaume.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bâtiment, plein air, nuage, plante&#10;&#10;Description générée automatiquement">
            <a:extLst>
              <a:ext uri="{FF2B5EF4-FFF2-40B4-BE49-F238E27FC236}">
                <a16:creationId xmlns:a16="http://schemas.microsoft.com/office/drawing/2014/main" id="{ACBE0B9E-DFA2-34FD-1007-753A028BA66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5159" y="304800"/>
            <a:ext cx="4500000" cy="3375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B044FF2-0D36-7912-37E0-AB28870477B7}"/>
              </a:ext>
            </a:extLst>
          </p:cNvPr>
          <p:cNvSpPr txBox="1"/>
          <p:nvPr/>
        </p:nvSpPr>
        <p:spPr>
          <a:xfrm>
            <a:off x="7796645" y="3679800"/>
            <a:ext cx="4395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 à toit de chaume.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901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E029ED-FC1D-815A-A7B1-2C71F9DCB1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Description générée automatiquement">
            <a:extLst>
              <a:ext uri="{FF2B5EF4-FFF2-40B4-BE49-F238E27FC236}">
                <a16:creationId xmlns:a16="http://schemas.microsoft.com/office/drawing/2014/main" id="{C9D80F14-F0B1-7CC7-C6A4-6B668A4BFB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889" y="336331"/>
            <a:ext cx="4392000" cy="326396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FF6C94-C1B7-FEB2-D9DF-3FA27B2B0A0F}"/>
              </a:ext>
            </a:extLst>
          </p:cNvPr>
          <p:cNvSpPr txBox="1"/>
          <p:nvPr/>
        </p:nvSpPr>
        <p:spPr>
          <a:xfrm>
            <a:off x="409889" y="3600295"/>
            <a:ext cx="439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du Tal Mor vu depuis le fleuve côtier Aven.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arbre, ciel, herbe&#10;&#10;Description générée automatiquement">
            <a:extLst>
              <a:ext uri="{FF2B5EF4-FFF2-40B4-BE49-F238E27FC236}">
                <a16:creationId xmlns:a16="http://schemas.microsoft.com/office/drawing/2014/main" id="{CEC56F17-435D-6B84-25E0-B7A70DBF7E2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0113" y="3258274"/>
            <a:ext cx="4428000" cy="329506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9DE0420-9F2C-B050-B436-C400C32F3BB1}"/>
              </a:ext>
            </a:extLst>
          </p:cNvPr>
          <p:cNvSpPr txBox="1"/>
          <p:nvPr/>
        </p:nvSpPr>
        <p:spPr>
          <a:xfrm>
            <a:off x="6605989" y="2672613"/>
            <a:ext cx="5842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du Hénan vu depuis l'Aven.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30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0AB929D-2DAB-835B-192C-42D240086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maison&#10;&#10;Description générée automatiquement">
            <a:extLst>
              <a:ext uri="{FF2B5EF4-FFF2-40B4-BE49-F238E27FC236}">
                <a16:creationId xmlns:a16="http://schemas.microsoft.com/office/drawing/2014/main" id="{5DB8DEB5-795E-2AFB-A4F0-BA5372E3F5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937" y="273270"/>
            <a:ext cx="4356000" cy="3267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E8EF58-BC5B-DB26-1D3A-F8D7A7E9A293}"/>
              </a:ext>
            </a:extLst>
          </p:cNvPr>
          <p:cNvSpPr txBox="1"/>
          <p:nvPr/>
        </p:nvSpPr>
        <p:spPr>
          <a:xfrm>
            <a:off x="6612081" y="3640957"/>
            <a:ext cx="55799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manoir Dalmore domine la plage de Port-Manec'h.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arbre, eau, bateau&#10;&#10;Description générée automatiquement">
            <a:extLst>
              <a:ext uri="{FF2B5EF4-FFF2-40B4-BE49-F238E27FC236}">
                <a16:creationId xmlns:a16="http://schemas.microsoft.com/office/drawing/2014/main" id="{B56139F8-5EB6-6436-149B-60BD8D5EDA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003" y="3321269"/>
            <a:ext cx="4464000" cy="331747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0352D86-1039-E4FE-7BC9-4A21451235C9}"/>
              </a:ext>
            </a:extLst>
          </p:cNvPr>
          <p:cNvSpPr txBox="1"/>
          <p:nvPr/>
        </p:nvSpPr>
        <p:spPr>
          <a:xfrm>
            <a:off x="-63062" y="2859604"/>
            <a:ext cx="62163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moulin à marée du Hénan, XVe siècle.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11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99327A-27BE-6642-905E-50DFA7279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20576708-A397-0528-8CFF-C3B3F6BA9A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290" y="315311"/>
            <a:ext cx="4368000" cy="327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260C523-997C-77AF-AA27-9F61FA3D6F80}"/>
              </a:ext>
            </a:extLst>
          </p:cNvPr>
          <p:cNvSpPr txBox="1"/>
          <p:nvPr/>
        </p:nvSpPr>
        <p:spPr>
          <a:xfrm>
            <a:off x="126123" y="3591311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moulin, entre son étang et l'Aven.</a:t>
            </a:r>
          </a:p>
        </p:txBody>
      </p:sp>
      <p:pic>
        <p:nvPicPr>
          <p:cNvPr id="8" name="Image 7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70FAC1A9-B1B9-7410-CD77-8D93B461E2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4622" y="3069045"/>
            <a:ext cx="4153088" cy="349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90D395A-4488-C295-6A5A-3037598FC354}"/>
              </a:ext>
            </a:extLst>
          </p:cNvPr>
          <p:cNvSpPr txBox="1"/>
          <p:nvPr/>
        </p:nvSpPr>
        <p:spPr>
          <a:xfrm>
            <a:off x="7781954" y="2607380"/>
            <a:ext cx="4956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extérieure d'ensemble.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02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645D46-7710-3058-EE2B-FBA1CC5C42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lieu de culte&#10;&#10;Description générée automatiquement">
            <a:extLst>
              <a:ext uri="{FF2B5EF4-FFF2-40B4-BE49-F238E27FC236}">
                <a16:creationId xmlns:a16="http://schemas.microsoft.com/office/drawing/2014/main" id="{9A8E06C2-17A5-DCA1-650D-C48AC12961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5917" y="304800"/>
            <a:ext cx="4356000" cy="3267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FA9B23-2866-47D2-058B-DAC4298AB9AB}"/>
              </a:ext>
            </a:extLst>
          </p:cNvPr>
          <p:cNvSpPr txBox="1"/>
          <p:nvPr/>
        </p:nvSpPr>
        <p:spPr>
          <a:xfrm>
            <a:off x="9087864" y="3571800"/>
            <a:ext cx="3450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Flanc sud.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habits, personne, Visage humain, statue&#10;&#10;Description générée automatiquement">
            <a:extLst>
              <a:ext uri="{FF2B5EF4-FFF2-40B4-BE49-F238E27FC236}">
                <a16:creationId xmlns:a16="http://schemas.microsoft.com/office/drawing/2014/main" id="{BE389F7B-0EC7-BD8A-E5CE-555F58F05A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003" y="261000"/>
            <a:ext cx="3532277" cy="633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B1D5B0D-7E21-5005-9CD5-38B838C47E06}"/>
              </a:ext>
            </a:extLst>
          </p:cNvPr>
          <p:cNvSpPr txBox="1"/>
          <p:nvPr/>
        </p:nvSpPr>
        <p:spPr>
          <a:xfrm>
            <a:off x="4021280" y="4241069"/>
            <a:ext cx="3179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Statue de sainte Thumette.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64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623931-6CE1-9C79-BFD8-75062EBCFB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Visage humain, mur&#10;&#10;Description générée automatiquement">
            <a:extLst>
              <a:ext uri="{FF2B5EF4-FFF2-40B4-BE49-F238E27FC236}">
                <a16:creationId xmlns:a16="http://schemas.microsoft.com/office/drawing/2014/main" id="{8FE1E83E-BA28-D051-3168-FEA2143849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1241" y="333000"/>
            <a:ext cx="2648985" cy="619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F025FF-68C5-1834-CA41-D5299409EFC8}"/>
              </a:ext>
            </a:extLst>
          </p:cNvPr>
          <p:cNvSpPr txBox="1"/>
          <p:nvPr/>
        </p:nvSpPr>
        <p:spPr>
          <a:xfrm>
            <a:off x="6579477" y="247949"/>
            <a:ext cx="28417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Statue de saint Jean-Baptiste datant du XVIIe siècle.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sculpture, Visage humain, art, mur&#10;&#10;Description générée automatiquement">
            <a:extLst>
              <a:ext uri="{FF2B5EF4-FFF2-40B4-BE49-F238E27FC236}">
                <a16:creationId xmlns:a16="http://schemas.microsoft.com/office/drawing/2014/main" id="{9B0C64C1-69F0-1483-FC54-0C7B7343AA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74" y="277560"/>
            <a:ext cx="3456000" cy="630288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29812CF-10DE-2E51-9551-C963F7237C83}"/>
              </a:ext>
            </a:extLst>
          </p:cNvPr>
          <p:cNvSpPr txBox="1"/>
          <p:nvPr/>
        </p:nvSpPr>
        <p:spPr>
          <a:xfrm>
            <a:off x="4291445" y="4852555"/>
            <a:ext cx="3075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Statue de saint Jacques datant du XVIIe siècle.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63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8C2D4C-83CE-B526-A92D-BA9C07F957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Description générée automatiquement">
            <a:extLst>
              <a:ext uri="{FF2B5EF4-FFF2-40B4-BE49-F238E27FC236}">
                <a16:creationId xmlns:a16="http://schemas.microsoft.com/office/drawing/2014/main" id="{B474B1DC-08A6-917B-7F0F-AA93EEAF72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249" y="325821"/>
            <a:ext cx="4428000" cy="3321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066942-CE06-D91C-A879-60590CCE6712}"/>
              </a:ext>
            </a:extLst>
          </p:cNvPr>
          <p:cNvSpPr txBox="1"/>
          <p:nvPr/>
        </p:nvSpPr>
        <p:spPr>
          <a:xfrm>
            <a:off x="252249" y="3727828"/>
            <a:ext cx="442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chapelle Sainte-Barbe : vue extérieure d'ensemble.</a:t>
            </a:r>
          </a:p>
        </p:txBody>
      </p:sp>
      <p:pic>
        <p:nvPicPr>
          <p:cNvPr id="6" name="Image 5" descr="Une image contenant bâtiment, plein air, arbre, herbe&#10;&#10;Description générée automatiquement">
            <a:extLst>
              <a:ext uri="{FF2B5EF4-FFF2-40B4-BE49-F238E27FC236}">
                <a16:creationId xmlns:a16="http://schemas.microsoft.com/office/drawing/2014/main" id="{AAE51972-A751-0B1E-F569-841575564C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7282" y="3006013"/>
            <a:ext cx="4942469" cy="35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7A6B850-3486-3C48-8C52-D5BD1CB5DBF7}"/>
              </a:ext>
            </a:extLst>
          </p:cNvPr>
          <p:cNvSpPr txBox="1"/>
          <p:nvPr/>
        </p:nvSpPr>
        <p:spPr>
          <a:xfrm>
            <a:off x="6428877" y="2175016"/>
            <a:ext cx="60792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chapelle Saint-Mathieu de Kerc'hras vue du sud-est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19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E0F8D3-6487-0AF9-0FA3-C2CCCCA859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arbre&#10;&#10;Description générée automatiquement">
            <a:extLst>
              <a:ext uri="{FF2B5EF4-FFF2-40B4-BE49-F238E27FC236}">
                <a16:creationId xmlns:a16="http://schemas.microsoft.com/office/drawing/2014/main" id="{4A99EC88-5326-C3A4-3D43-1D7C683840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331" y="3289737"/>
            <a:ext cx="4428000" cy="326912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7E64E7-1F34-B8E8-EF5F-61206BF9F61B}"/>
              </a:ext>
            </a:extLst>
          </p:cNvPr>
          <p:cNvSpPr txBox="1"/>
          <p:nvPr/>
        </p:nvSpPr>
        <p:spPr>
          <a:xfrm>
            <a:off x="148246" y="1720077"/>
            <a:ext cx="48061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chapelle Saint-Nicolas à Port-</a:t>
            </a:r>
            <a:r>
              <a:rPr lang="fr-FR" sz="2400" b="1" dirty="0" err="1">
                <a:solidFill>
                  <a:schemeClr val="bg1"/>
                </a:solidFill>
              </a:rPr>
              <a:t>Manec'h</a:t>
            </a:r>
            <a:r>
              <a:rPr lang="fr-FR" sz="2400" b="1" dirty="0">
                <a:solidFill>
                  <a:schemeClr val="bg1"/>
                </a:solidFill>
              </a:rPr>
              <a:t> : vue extérieure d'ensemble.</a:t>
            </a:r>
          </a:p>
        </p:txBody>
      </p:sp>
      <p:pic>
        <p:nvPicPr>
          <p:cNvPr id="6" name="Image 5" descr="Une image contenant plein air, arbre, bâtiment, herbe&#10;&#10;Description générée automatiquement">
            <a:extLst>
              <a:ext uri="{FF2B5EF4-FFF2-40B4-BE49-F238E27FC236}">
                <a16:creationId xmlns:a16="http://schemas.microsoft.com/office/drawing/2014/main" id="{BF4979F6-8218-08DB-2255-15BD69D860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0669" y="304800"/>
            <a:ext cx="4464000" cy="334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62949D2-CCFA-2647-CAD3-F13A55CD230C}"/>
              </a:ext>
            </a:extLst>
          </p:cNvPr>
          <p:cNvSpPr txBox="1"/>
          <p:nvPr/>
        </p:nvSpPr>
        <p:spPr>
          <a:xfrm>
            <a:off x="7579753" y="3268049"/>
            <a:ext cx="446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chapelle Sainte-Marguerite : vue extérieure d'ensemble.</a:t>
            </a:r>
          </a:p>
        </p:txBody>
      </p:sp>
    </p:spTree>
    <p:extLst>
      <p:ext uri="{BB962C8B-B14F-4D97-AF65-F5344CB8AC3E}">
        <p14:creationId xmlns:p14="http://schemas.microsoft.com/office/powerpoint/2010/main" val="366888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BFA9AB-528E-0424-EC74-4009CB2D9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bâtiment&#10;&#10;Description générée automatiquement">
            <a:extLst>
              <a:ext uri="{FF2B5EF4-FFF2-40B4-BE49-F238E27FC236}">
                <a16:creationId xmlns:a16="http://schemas.microsoft.com/office/drawing/2014/main" id="{94DC89E2-60F8-0AB2-51D6-93BFDB7CD1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725" y="1268325"/>
            <a:ext cx="3240000" cy="432135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BDEB24-E9CF-5EC4-9FC8-0A02CB5C2BB9}"/>
              </a:ext>
            </a:extLst>
          </p:cNvPr>
          <p:cNvSpPr txBox="1"/>
          <p:nvPr/>
        </p:nvSpPr>
        <p:spPr>
          <a:xfrm>
            <a:off x="312642" y="67996"/>
            <a:ext cx="4270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chapelle Notre-Dame-de-la-Clarté à </a:t>
            </a:r>
            <a:r>
              <a:rPr lang="fr-FR" sz="2400" b="1" dirty="0" err="1">
                <a:solidFill>
                  <a:schemeClr val="bg1"/>
                </a:solidFill>
              </a:rPr>
              <a:t>Tremorvezen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6" name="Image 5" descr="Une image contenant plein air, Parc d’État, forêt, Réserve natuelle&#10;&#10;Description générée automatiquement">
            <a:extLst>
              <a:ext uri="{FF2B5EF4-FFF2-40B4-BE49-F238E27FC236}">
                <a16:creationId xmlns:a16="http://schemas.microsoft.com/office/drawing/2014/main" id="{3B903D34-4E9F-A28E-4641-6EC5CB2D85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5275" y="1639614"/>
            <a:ext cx="4500000" cy="3375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BE43E17-986A-C5ED-CD5B-C76B68F18AB0}"/>
              </a:ext>
            </a:extLst>
          </p:cNvPr>
          <p:cNvSpPr txBox="1"/>
          <p:nvPr/>
        </p:nvSpPr>
        <p:spPr>
          <a:xfrm>
            <a:off x="7152351" y="808617"/>
            <a:ext cx="47270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site des Trois Fontaines : vue d'ensemble.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65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CAC856-E763-0600-C5E5-3A6BD07526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signe&#10;&#10;Description générée automatiquement">
            <a:extLst>
              <a:ext uri="{FF2B5EF4-FFF2-40B4-BE49-F238E27FC236}">
                <a16:creationId xmlns:a16="http://schemas.microsoft.com/office/drawing/2014/main" id="{4381975C-8D02-243A-15CA-65FEBB755E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6241" y="1933969"/>
            <a:ext cx="4464000" cy="3313094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7386A4-35D5-D4EF-EAD1-9F851354F074}"/>
              </a:ext>
            </a:extLst>
          </p:cNvPr>
          <p:cNvSpPr txBox="1"/>
          <p:nvPr/>
        </p:nvSpPr>
        <p:spPr>
          <a:xfrm>
            <a:off x="1081371" y="364309"/>
            <a:ext cx="50146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La croix de carrefour à </a:t>
            </a:r>
            <a:r>
              <a:rPr lang="fr-FR" sz="2400" b="1" dirty="0" err="1"/>
              <a:t>Kérambail</a:t>
            </a:r>
            <a:r>
              <a:rPr lang="fr-FR" sz="2400" b="1" dirty="0"/>
              <a:t> (croix monolithe placée sur un rocher) datant du Moyen Âge.</a:t>
            </a:r>
          </a:p>
        </p:txBody>
      </p:sp>
      <p:pic>
        <p:nvPicPr>
          <p:cNvPr id="6" name="Image 5" descr="Une image contenant plein air, ciel, bâtiment, texte&#10;&#10;Description générée automatiquement">
            <a:extLst>
              <a:ext uri="{FF2B5EF4-FFF2-40B4-BE49-F238E27FC236}">
                <a16:creationId xmlns:a16="http://schemas.microsoft.com/office/drawing/2014/main" id="{A8AB0816-4CC0-827D-6497-EA516703DD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9906" y="1311941"/>
            <a:ext cx="3420000" cy="455715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D256EB1-994C-C38F-5605-3ED6B0298DDE}"/>
              </a:ext>
            </a:extLst>
          </p:cNvPr>
          <p:cNvSpPr txBox="1"/>
          <p:nvPr/>
        </p:nvSpPr>
        <p:spPr>
          <a:xfrm>
            <a:off x="5990896" y="5820858"/>
            <a:ext cx="6443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croix à écots, datant du XVIe siècle, près de l'église paroissiale Sainte-Thumette.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8499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35C293-04D5-4A7F-4E15-D4589E1AE0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grave, cimetière&#10;&#10;Description générée automatiquement">
            <a:extLst>
              <a:ext uri="{FF2B5EF4-FFF2-40B4-BE49-F238E27FC236}">
                <a16:creationId xmlns:a16="http://schemas.microsoft.com/office/drawing/2014/main" id="{3960F619-1C96-710A-71FF-D9EDC9ED71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8822" y="1073394"/>
            <a:ext cx="6118136" cy="4248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DCFF5D-4285-23A8-7133-2C7ED64129A9}"/>
              </a:ext>
            </a:extLst>
          </p:cNvPr>
          <p:cNvSpPr txBox="1"/>
          <p:nvPr/>
        </p:nvSpPr>
        <p:spPr>
          <a:xfrm>
            <a:off x="4250136" y="5369107"/>
            <a:ext cx="46968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Tombe de Pierre </a:t>
            </a:r>
            <a:r>
              <a:rPr lang="fr-FR" sz="2400" b="1" dirty="0" err="1"/>
              <a:t>Tchernia</a:t>
            </a:r>
            <a:r>
              <a:rPr lang="fr-FR" sz="2400" b="1" dirty="0"/>
              <a:t>, cimetière de Névez.</a:t>
            </a:r>
          </a:p>
        </p:txBody>
      </p:sp>
    </p:spTree>
    <p:extLst>
      <p:ext uri="{BB962C8B-B14F-4D97-AF65-F5344CB8AC3E}">
        <p14:creationId xmlns:p14="http://schemas.microsoft.com/office/powerpoint/2010/main" val="1864892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BD79A6-FFEC-F939-167B-79F8EE26F6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Visage humain, cravate, habits&#10;&#10;Description générée automatiquement">
            <a:extLst>
              <a:ext uri="{FF2B5EF4-FFF2-40B4-BE49-F238E27FC236}">
                <a16:creationId xmlns:a16="http://schemas.microsoft.com/office/drawing/2014/main" id="{BB80B72F-992D-7F48-988D-720D373179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636" y="1058082"/>
            <a:ext cx="3456000" cy="502908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E480B0-E9AE-825E-4CAD-98EA42B1204B}"/>
              </a:ext>
            </a:extLst>
          </p:cNvPr>
          <p:cNvSpPr txBox="1"/>
          <p:nvPr/>
        </p:nvSpPr>
        <p:spPr>
          <a:xfrm>
            <a:off x="1340307" y="6087164"/>
            <a:ext cx="4208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Pierre Tchernia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E19E5B4-7C69-21A1-A70F-1E5E3DD2E283}"/>
              </a:ext>
            </a:extLst>
          </p:cNvPr>
          <p:cNvSpPr txBox="1"/>
          <p:nvPr/>
        </p:nvSpPr>
        <p:spPr>
          <a:xfrm>
            <a:off x="4439620" y="150894"/>
            <a:ext cx="55136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Obsèques de Pierre </a:t>
            </a:r>
            <a:r>
              <a:rPr lang="fr-FR" sz="2800" b="1" dirty="0" err="1">
                <a:solidFill>
                  <a:schemeClr val="bg1"/>
                </a:solidFill>
              </a:rPr>
              <a:t>Tchernia</a:t>
            </a:r>
            <a:r>
              <a:rPr lang="fr-FR" sz="2800" b="1" dirty="0">
                <a:solidFill>
                  <a:schemeClr val="bg1"/>
                </a:solidFill>
              </a:rPr>
              <a:t> dans la commune de Névez, -  Sud-Finistère en Bretagne, </a:t>
            </a:r>
          </a:p>
        </p:txBody>
      </p:sp>
      <p:pic>
        <p:nvPicPr>
          <p:cNvPr id="8" name="Image 7" descr="Une image contenant personne, Visage humain, habits, sourire&#10;&#10;Description générée automatiquement">
            <a:extLst>
              <a:ext uri="{FF2B5EF4-FFF2-40B4-BE49-F238E27FC236}">
                <a16:creationId xmlns:a16="http://schemas.microsoft.com/office/drawing/2014/main" id="{C0212F62-17C3-E0A8-BDBA-C805CAD304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8364" y="1814303"/>
            <a:ext cx="5076000" cy="322939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9171042-649A-4B8F-85A0-11C37B3C0DE6}"/>
              </a:ext>
            </a:extLst>
          </p:cNvPr>
          <p:cNvSpPr txBox="1"/>
          <p:nvPr/>
        </p:nvSpPr>
        <p:spPr>
          <a:xfrm>
            <a:off x="6906856" y="5091278"/>
            <a:ext cx="4551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Pierre </a:t>
            </a:r>
            <a:r>
              <a:rPr lang="fr-FR" sz="2400" b="1" dirty="0" err="1">
                <a:solidFill>
                  <a:schemeClr val="bg1"/>
                </a:solidFill>
              </a:rPr>
              <a:t>Tchernia</a:t>
            </a:r>
            <a:r>
              <a:rPr lang="fr-FR" sz="2400" b="1" dirty="0">
                <a:solidFill>
                  <a:schemeClr val="bg1"/>
                </a:solidFill>
              </a:rPr>
              <a:t> Et Sa Femme</a:t>
            </a:r>
          </a:p>
        </p:txBody>
      </p:sp>
    </p:spTree>
    <p:extLst>
      <p:ext uri="{BB962C8B-B14F-4D97-AF65-F5344CB8AC3E}">
        <p14:creationId xmlns:p14="http://schemas.microsoft.com/office/powerpoint/2010/main" val="1874536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ciel, plante&#10;&#10;Description générée automatiquement">
            <a:extLst>
              <a:ext uri="{FF2B5EF4-FFF2-40B4-BE49-F238E27FC236}">
                <a16:creationId xmlns:a16="http://schemas.microsoft.com/office/drawing/2014/main" id="{D81239B9-9830-63ED-EF03-6EA13159BB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6165" y="1395000"/>
            <a:ext cx="5424000" cy="4068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E4810B4-6CD6-1FFF-358F-7E3BEF9D3E82}"/>
              </a:ext>
            </a:extLst>
          </p:cNvPr>
          <p:cNvSpPr txBox="1"/>
          <p:nvPr/>
        </p:nvSpPr>
        <p:spPr>
          <a:xfrm>
            <a:off x="1863197" y="271616"/>
            <a:ext cx="88783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A Présenté La Commune De Névez –Et – Ses –Environs - Bretagne -Finistère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61EBF50-525C-9C31-3FF7-8BA64CC67D96}"/>
              </a:ext>
            </a:extLst>
          </p:cNvPr>
          <p:cNvSpPr txBox="1"/>
          <p:nvPr/>
        </p:nvSpPr>
        <p:spPr>
          <a:xfrm>
            <a:off x="3350292" y="5463000"/>
            <a:ext cx="70969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99EC487-97B6-6636-DBE0-32B11DF39A71}"/>
              </a:ext>
            </a:extLst>
          </p:cNvPr>
          <p:cNvSpPr txBox="1"/>
          <p:nvPr/>
        </p:nvSpPr>
        <p:spPr>
          <a:xfrm>
            <a:off x="5449255" y="6044072"/>
            <a:ext cx="49980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06804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699</Words>
  <Application>Microsoft Office PowerPoint</Application>
  <PresentationFormat>Grand écran</PresentationFormat>
  <Paragraphs>74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2024-10-16T13:40:43Z</dcterms:created>
  <dcterms:modified xsi:type="dcterms:W3CDTF">2024-10-18T03:42:35Z</dcterms:modified>
</cp:coreProperties>
</file>