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76" r:id="rId4"/>
    <p:sldId id="275" r:id="rId5"/>
    <p:sldId id="274" r:id="rId6"/>
    <p:sldId id="273" r:id="rId7"/>
    <p:sldId id="272" r:id="rId8"/>
    <p:sldId id="271" r:id="rId9"/>
    <p:sldId id="270" r:id="rId10"/>
    <p:sldId id="269" r:id="rId11"/>
    <p:sldId id="268" r:id="rId12"/>
    <p:sldId id="267" r:id="rId13"/>
    <p:sldId id="266" r:id="rId14"/>
    <p:sldId id="265" r:id="rId15"/>
    <p:sldId id="264" r:id="rId16"/>
    <p:sldId id="263" r:id="rId17"/>
    <p:sldId id="262" r:id="rId18"/>
    <p:sldId id="261" r:id="rId19"/>
    <p:sldId id="260" r:id="rId20"/>
    <p:sldId id="259" r:id="rId21"/>
    <p:sldId id="258" r:id="rId22"/>
    <p:sldId id="257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799" autoAdjust="0"/>
    <p:restoredTop sz="94660"/>
  </p:normalViewPr>
  <p:slideViewPr>
    <p:cSldViewPr snapToGrid="0">
      <p:cViewPr varScale="1">
        <p:scale>
          <a:sx n="74" d="100"/>
          <a:sy n="74" d="100"/>
        </p:scale>
        <p:origin x="288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A815DC-93D9-D198-5B68-0859C4445D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DDB1B55-D9BE-B6B6-0984-6CD3557DF8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0782DA6-602C-E450-A798-D7141474AC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44D5A-DDC3-47E4-8A82-D8952D4C364D}" type="datetimeFigureOut">
              <a:rPr lang="fr-FR" smtClean="0"/>
              <a:t>18/10/2024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497D091-FE48-CE10-859D-9135C3CFFE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71F1E82-E682-2C89-C41D-CC53069AE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FCBA-99EC-4CDA-89B7-468DD55C4E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9632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58B53E-C182-F0BE-399B-3CBD89D097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E4DB6F-D94D-59CD-F151-BB7ADC768E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23C3DF2-F0D2-1ED6-7B0C-7B30934955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44D5A-DDC3-47E4-8A82-D8952D4C364D}" type="datetimeFigureOut">
              <a:rPr lang="fr-FR" smtClean="0"/>
              <a:t>18/10/2024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F73BE2-E842-26D1-F89D-5AEF89E49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AD13EE-95A7-37F1-C357-3CE2AE106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FCBA-99EC-4CDA-89B7-468DD55C4E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498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15B539-CBE5-5030-6E57-5B6C6B3279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C46432-FD00-169E-61CF-464AAF4D97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DA33D2A-AFDC-9B06-19B7-440FCA24F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44D5A-DDC3-47E4-8A82-D8952D4C364D}" type="datetimeFigureOut">
              <a:rPr lang="fr-FR" smtClean="0"/>
              <a:t>18/10/2024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4046958-17CA-0281-01AB-E02255775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38FB1F4-906C-3300-870C-2FAF26789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FCBA-99EC-4CDA-89B7-468DD55C4E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8983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2398F6-6E7A-4372-EC68-A61527A17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ABC795F-1173-9AC4-D498-7757A5C080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CD82852-F0D9-2128-10EC-49B0BA0F15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7924B91-96B4-108C-1BBC-FA01B9F02F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44D5A-DDC3-47E4-8A82-D8952D4C364D}" type="datetimeFigureOut">
              <a:rPr lang="fr-FR" smtClean="0"/>
              <a:t>18/10/2024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2B0AEC4-BC52-5789-2995-3AAF82041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2F7930-35D6-26D6-493E-0518CC54E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FCBA-99EC-4CDA-89B7-468DD55C4E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8735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0DCC8D-1D70-7470-00CC-AB31AEDC52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6AE674-FE94-869B-5C25-FCA9581CDC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A9D2A82-86C1-E0B5-712F-0CAB484FEF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1409935-A82F-AAAD-F51C-5D404F1589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5243896-D95E-4619-147D-D1970E6691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A38899C-EB88-B015-A1C5-ABC4F2BC7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44D5A-DDC3-47E4-8A82-D8952D4C364D}" type="datetimeFigureOut">
              <a:rPr lang="fr-FR" smtClean="0"/>
              <a:t>18/10/2024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5AE8897-FDF9-2F66-694F-911C3316EB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BB9EC98-0018-5D83-E747-FC6B3FA1A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FCBA-99EC-4CDA-89B7-468DD55C4E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357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CD4526-8139-F1AE-2576-C1D8813215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D0D68F4-00E1-C2DA-84CF-46EF11B90B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44D5A-DDC3-47E4-8A82-D8952D4C364D}" type="datetimeFigureOut">
              <a:rPr lang="fr-FR" smtClean="0"/>
              <a:t>18/10/2024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C6AE0C0-7247-2CB3-5B0A-DA361BED9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B128E49-3997-0A43-0A51-41B88446B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FCBA-99EC-4CDA-89B7-468DD55C4E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1747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AE63390-9E62-B691-D3D1-3651C80A93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44D5A-DDC3-47E4-8A82-D8952D4C364D}" type="datetimeFigureOut">
              <a:rPr lang="fr-FR" smtClean="0"/>
              <a:t>18/10/2024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AE926DB-1AE5-EB91-7DE6-C46F3D2CA2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46C1AC8-DCF4-AA04-6717-3646E643D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FCBA-99EC-4CDA-89B7-468DD55C4E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268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D125C4-34A5-618C-F305-4E8090243A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94DFBFE-1335-22D3-79FF-9C5FC8F8B2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A91D1B6-7C78-37ED-6537-64A5CAB6D9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B868C1-EBBC-9084-00BF-7A75B8C669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44D5A-DDC3-47E4-8A82-D8952D4C364D}" type="datetimeFigureOut">
              <a:rPr lang="fr-FR" smtClean="0"/>
              <a:t>18/10/2024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DEB15CC-0811-7688-7CEA-A51C9AC15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F4836F-D74C-9AAC-A347-D29B0578C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FCBA-99EC-4CDA-89B7-468DD55C4E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62535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9FF25D-7B3F-0B0F-F801-3C268031AB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6524E2C-6C71-F8EE-A6EE-299AC05EFA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7FC010-91A7-1506-25C9-F42250816D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620FA6E-2D41-1A2D-C4B2-FC8D674DA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44D5A-DDC3-47E4-8A82-D8952D4C364D}" type="datetimeFigureOut">
              <a:rPr lang="fr-FR" smtClean="0"/>
              <a:t>18/10/2024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8A73D93-4CE1-9C4B-C85E-60830875E9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448DD0B-B824-20D1-7E61-BE352FCFB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FCBA-99EC-4CDA-89B7-468DD55C4E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44799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B9063F-0544-F4F8-39A0-2D864D84F4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D38C3F7-C450-B522-36D7-2BEF7643D3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275A904-EBE3-2A7B-4DC1-9BD83434C5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44D5A-DDC3-47E4-8A82-D8952D4C364D}" type="datetimeFigureOut">
              <a:rPr lang="fr-FR" smtClean="0"/>
              <a:t>18/10/2024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037060B-241F-E342-985D-768F562B1D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197B884-5610-F38D-6647-5C5BDEE2A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FCBA-99EC-4CDA-89B7-468DD55C4E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847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26DB71A-5EEB-4136-E237-0BDF471D82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E43C4B-9135-515E-079B-63CCAFBF59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CB874C4-7F8B-7548-7DE3-DC2663ACF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44D5A-DDC3-47E4-8A82-D8952D4C364D}" type="datetimeFigureOut">
              <a:rPr lang="fr-FR" smtClean="0"/>
              <a:t>18/10/2024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3FC1DE-3BEC-D10B-ADB7-7FFEC301F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0FC048-FDF6-2515-0D9F-0FF5BA6CC5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FCBA-99EC-4CDA-89B7-468DD55C4E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5069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408ABAA-3EF5-386B-0FDA-2411A90A9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D785401-C5E0-E587-F374-77A2EEB8B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A6CFB55-919E-99FD-C649-DEF99F6BDB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0144D5A-DDC3-47E4-8A82-D8952D4C364D}" type="datetimeFigureOut">
              <a:rPr lang="fr-FR" smtClean="0"/>
              <a:t>18/10/2024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48A5343-5052-31D4-9B57-DDD0C74711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2ADA99-378F-E7FC-CDC4-C867BFADD6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F1FCBA-99EC-4CDA-89B7-468DD55C4E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922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bâtiment, ciel&#10;&#10;Description générée automatiquement">
            <a:extLst>
              <a:ext uri="{FF2B5EF4-FFF2-40B4-BE49-F238E27FC236}">
                <a16:creationId xmlns:a16="http://schemas.microsoft.com/office/drawing/2014/main" id="{A037C298-566F-677F-38FA-D59B1542A76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8975" y="357362"/>
            <a:ext cx="799405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7B54E48-1F7E-4B96-D7B0-86C46E62C9C5}"/>
              </a:ext>
            </a:extLst>
          </p:cNvPr>
          <p:cNvSpPr txBox="1"/>
          <p:nvPr/>
        </p:nvSpPr>
        <p:spPr>
          <a:xfrm>
            <a:off x="3048000" y="712782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/>
              <a:t>Clohars-Carnoët Et Ses Environs(Finistère)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A5AD579-A7B8-8887-3EA5-0B17D3D4CF5E}"/>
              </a:ext>
            </a:extLst>
          </p:cNvPr>
          <p:cNvSpPr txBox="1"/>
          <p:nvPr/>
        </p:nvSpPr>
        <p:spPr>
          <a:xfrm>
            <a:off x="3719934" y="6348167"/>
            <a:ext cx="6650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Mairie de Clohars-Carnoët (Finistère)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27553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  <p:sndAc>
          <p:stSnd loop="1">
            <p:snd r:embed="rId2" name="Gilles servat - Je vous emporte dans mon coeur.wav"/>
          </p:stSnd>
        </p:sndAc>
      </p:transition>
    </mc:Choice>
    <mc:Fallback>
      <p:transition spd="slow" advClick="0" advTm="9000">
        <p:fade/>
        <p:sndAc>
          <p:stSnd loop="1">
            <p:snd r:embed="rId2" name="Gilles servat - Je vous emporte dans mon coeu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576D4AA-B987-D325-844A-8B8F9EBD7C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6361250-0D37-46BA-7655-2CB7FB63E3F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solidFill>
                  <a:srgbClr val="FFFF00"/>
                </a:solidFill>
              </a:rPr>
              <a:t>Clohars-Carnoët est une commune du littoral atlantique située à l'extrémité sud-est du département. Elle est bordée à l'est par la </a:t>
            </a:r>
            <a:r>
              <a:rPr lang="fr-FR" sz="4400" b="1" dirty="0" err="1">
                <a:solidFill>
                  <a:srgbClr val="FFFF00"/>
                </a:solidFill>
              </a:rPr>
              <a:t>Laïta</a:t>
            </a:r>
            <a:r>
              <a:rPr lang="fr-FR" sz="4400" b="1" dirty="0">
                <a:solidFill>
                  <a:srgbClr val="FFFF00"/>
                </a:solidFill>
              </a:rPr>
              <a:t>, une ria qui la sépare du Morbihan. Elle est reliée à ce département par le Pont Saint-Maurice (route de Clohars-Carnoët à Guidel) et par un passage bateau intermittent entre le port du Pouldu et Guidel-Plages (passage piéton uniquement).</a:t>
            </a:r>
          </a:p>
        </p:txBody>
      </p:sp>
    </p:spTree>
    <p:extLst>
      <p:ext uri="{BB962C8B-B14F-4D97-AF65-F5344CB8AC3E}">
        <p14:creationId xmlns:p14="http://schemas.microsoft.com/office/powerpoint/2010/main" val="35651184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8316FAF-AF5B-54BF-407C-4BD184FD12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nature&#10;&#10;Description générée automatiquement">
            <a:extLst>
              <a:ext uri="{FF2B5EF4-FFF2-40B4-BE49-F238E27FC236}">
                <a16:creationId xmlns:a16="http://schemas.microsoft.com/office/drawing/2014/main" id="{940F6F7A-5AF9-B7A9-ECBC-7C9789FAE5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C9AFB4-611C-447A-A984-D9DB1F72FD54}"/>
              </a:ext>
            </a:extLst>
          </p:cNvPr>
          <p:cNvSpPr txBox="1"/>
          <p:nvPr/>
        </p:nvSpPr>
        <p:spPr>
          <a:xfrm>
            <a:off x="2389909" y="6369627"/>
            <a:ext cx="8208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Banc de sable gênant l'entrée dans la ria de la </a:t>
            </a:r>
            <a:r>
              <a:rPr lang="fr-FR" sz="2400" b="1" dirty="0" err="1">
                <a:solidFill>
                  <a:schemeClr val="bg1"/>
                </a:solidFill>
              </a:rPr>
              <a:t>Laïta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62899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1AFCC03-B335-C892-B895-D82B8A0749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nature&#10;&#10;Description générée automatiquement">
            <a:extLst>
              <a:ext uri="{FF2B5EF4-FFF2-40B4-BE49-F238E27FC236}">
                <a16:creationId xmlns:a16="http://schemas.microsoft.com/office/drawing/2014/main" id="{EA4B2B53-874B-3564-3348-BC367B3707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377" y="3237236"/>
            <a:ext cx="4536000" cy="3363003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919601-FFDA-2D5B-6361-61AF27288A47}"/>
              </a:ext>
            </a:extLst>
          </p:cNvPr>
          <p:cNvSpPr txBox="1"/>
          <p:nvPr/>
        </p:nvSpPr>
        <p:spPr>
          <a:xfrm>
            <a:off x="0" y="2775571"/>
            <a:ext cx="6286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Fort Clohars et les falaises l'avoisinant.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herbe, signe&#10;&#10;Description générée automatiquement">
            <a:extLst>
              <a:ext uri="{FF2B5EF4-FFF2-40B4-BE49-F238E27FC236}">
                <a16:creationId xmlns:a16="http://schemas.microsoft.com/office/drawing/2014/main" id="{8F162E59-54F0-780B-36F1-2AAD8870527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0221" y="283780"/>
            <a:ext cx="4752000" cy="3497144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42F2826-A8A0-8C52-1C81-F22491471B9F}"/>
              </a:ext>
            </a:extLst>
          </p:cNvPr>
          <p:cNvSpPr txBox="1"/>
          <p:nvPr/>
        </p:nvSpPr>
        <p:spPr>
          <a:xfrm>
            <a:off x="8009838" y="3780924"/>
            <a:ext cx="475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plage de Porguerrec.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3279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B52862-3F45-84A6-0E8A-119D7675CF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nature&#10;&#10;Description générée automatiquement">
            <a:extLst>
              <a:ext uri="{FF2B5EF4-FFF2-40B4-BE49-F238E27FC236}">
                <a16:creationId xmlns:a16="http://schemas.microsoft.com/office/drawing/2014/main" id="{D501F0EA-9BB1-135D-A8EC-3C6DAACAA9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" y="252248"/>
            <a:ext cx="4428000" cy="3321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8622C1-559C-E739-D1BA-1B6AAC3F285C}"/>
              </a:ext>
            </a:extLst>
          </p:cNvPr>
          <p:cNvSpPr txBox="1"/>
          <p:nvPr/>
        </p:nvSpPr>
        <p:spPr>
          <a:xfrm>
            <a:off x="444818" y="3573248"/>
            <a:ext cx="42879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plage de </a:t>
            </a:r>
            <a:r>
              <a:rPr lang="fr-FR" sz="2400" b="1" dirty="0" err="1">
                <a:solidFill>
                  <a:srgbClr val="FFFF00"/>
                </a:solidFill>
              </a:rPr>
              <a:t>Bellangenet</a:t>
            </a:r>
            <a:r>
              <a:rPr lang="fr-FR" sz="2400" b="1" dirty="0">
                <a:solidFill>
                  <a:srgbClr val="FFFF00"/>
                </a:solidFill>
              </a:rPr>
              <a:t> vue depuis la pointe de </a:t>
            </a:r>
            <a:r>
              <a:rPr lang="fr-FR" sz="2400" b="1" dirty="0" err="1">
                <a:solidFill>
                  <a:srgbClr val="FFFF00"/>
                </a:solidFill>
              </a:rPr>
              <a:t>Bellangenet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  <p:pic>
        <p:nvPicPr>
          <p:cNvPr id="6" name="Image 5" descr="Une image contenant plein air, ciel, nature, plage&#10;&#10;Description générée automatiquement">
            <a:extLst>
              <a:ext uri="{FF2B5EF4-FFF2-40B4-BE49-F238E27FC236}">
                <a16:creationId xmlns:a16="http://schemas.microsoft.com/office/drawing/2014/main" id="{B1E90D4A-B395-18D5-3774-ED3B2CE19DB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1893" y="3573248"/>
            <a:ext cx="7380000" cy="308658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1085B3D-2905-A9D4-EE00-C84FF1E01F2E}"/>
              </a:ext>
            </a:extLst>
          </p:cNvPr>
          <p:cNvSpPr txBox="1"/>
          <p:nvPr/>
        </p:nvSpPr>
        <p:spPr>
          <a:xfrm>
            <a:off x="6404980" y="3035607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plage du </a:t>
            </a:r>
            <a:r>
              <a:rPr lang="fr-FR" sz="2400" b="1" dirty="0" err="1">
                <a:solidFill>
                  <a:srgbClr val="FFFF00"/>
                </a:solidFill>
              </a:rPr>
              <a:t>Kérou</a:t>
            </a:r>
            <a:r>
              <a:rPr lang="fr-FR" sz="2400" b="1" dirty="0">
                <a:solidFill>
                  <a:srgbClr val="FFFF00"/>
                </a:solidFill>
              </a:rPr>
              <a:t> (</a:t>
            </a:r>
            <a:r>
              <a:rPr lang="fr-FR" sz="2400" b="1" dirty="0" err="1">
                <a:solidFill>
                  <a:srgbClr val="FFFF00"/>
                </a:solidFill>
              </a:rPr>
              <a:t>Kerrou</a:t>
            </a:r>
            <a:r>
              <a:rPr lang="fr-FR" sz="2400" b="1" dirty="0">
                <a:solidFill>
                  <a:srgbClr val="FFFF00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8619380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02B9EFE-F722-C653-9D68-F5608BDA7C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eau&#10;&#10;Description générée automatiquement">
            <a:extLst>
              <a:ext uri="{FF2B5EF4-FFF2-40B4-BE49-F238E27FC236}">
                <a16:creationId xmlns:a16="http://schemas.microsoft.com/office/drawing/2014/main" id="{EE6D86E8-CAFA-78D9-C87A-AF60C09176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5457" y="1639614"/>
            <a:ext cx="4500000" cy="3375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DB482B-C3C8-6CFB-BA4B-23E54BABADAF}"/>
              </a:ext>
            </a:extLst>
          </p:cNvPr>
          <p:cNvSpPr txBox="1"/>
          <p:nvPr/>
        </p:nvSpPr>
        <p:spPr>
          <a:xfrm>
            <a:off x="7065221" y="4987553"/>
            <a:ext cx="50742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côte entre le Kérou et Porsac'h.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nature, ciel, Reliefs côtiers et océaniques&#10;&#10;Description générée automatiquement">
            <a:extLst>
              <a:ext uri="{FF2B5EF4-FFF2-40B4-BE49-F238E27FC236}">
                <a16:creationId xmlns:a16="http://schemas.microsoft.com/office/drawing/2014/main" id="{FFAEB72C-B6E4-8165-3C6C-9A6D86C3E84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543" y="956227"/>
            <a:ext cx="3708000" cy="494554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C6780EA-B65B-6E7A-AE7E-B7DC01A137CD}"/>
              </a:ext>
            </a:extLst>
          </p:cNvPr>
          <p:cNvSpPr txBox="1"/>
          <p:nvPr/>
        </p:nvSpPr>
        <p:spPr>
          <a:xfrm>
            <a:off x="130211" y="414203"/>
            <a:ext cx="50303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côte entre le Kérou et Porsac'h.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764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4FB01F5-67DB-C3DC-7672-659CE48D69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plante&#10;&#10;Description générée automatiquement">
            <a:extLst>
              <a:ext uri="{FF2B5EF4-FFF2-40B4-BE49-F238E27FC236}">
                <a16:creationId xmlns:a16="http://schemas.microsoft.com/office/drawing/2014/main" id="{CD1E1EB9-B492-AC87-BFE6-0E585036F6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" y="210207"/>
            <a:ext cx="4680000" cy="3510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549F81-70F0-E400-51C2-2273755872E8}"/>
              </a:ext>
            </a:extLst>
          </p:cNvPr>
          <p:cNvSpPr txBox="1"/>
          <p:nvPr/>
        </p:nvSpPr>
        <p:spPr>
          <a:xfrm>
            <a:off x="1132609" y="3720207"/>
            <a:ext cx="49633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L'anse de Porsac'h.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nature, eau, ciel&#10;&#10;Description générée automatiquement">
            <a:extLst>
              <a:ext uri="{FF2B5EF4-FFF2-40B4-BE49-F238E27FC236}">
                <a16:creationId xmlns:a16="http://schemas.microsoft.com/office/drawing/2014/main" id="{E7AC917F-1BBC-7F5C-2C88-D2DFE3D33E4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9200" y="3069021"/>
            <a:ext cx="4788000" cy="3591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C838DAA-9771-BCCE-DB17-74CFAC4DE6A2}"/>
              </a:ext>
            </a:extLst>
          </p:cNvPr>
          <p:cNvSpPr txBox="1"/>
          <p:nvPr/>
        </p:nvSpPr>
        <p:spPr>
          <a:xfrm>
            <a:off x="7573659" y="2238024"/>
            <a:ext cx="60267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Les falaises de Toul Douar.</a:t>
            </a:r>
          </a:p>
        </p:txBody>
      </p:sp>
    </p:spTree>
    <p:extLst>
      <p:ext uri="{BB962C8B-B14F-4D97-AF65-F5344CB8AC3E}">
        <p14:creationId xmlns:p14="http://schemas.microsoft.com/office/powerpoint/2010/main" val="4093709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06F2B2A-589F-C459-E80A-0C4C35F0E9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plage, herbe&#10;&#10;Description générée automatiquement">
            <a:extLst>
              <a:ext uri="{FF2B5EF4-FFF2-40B4-BE49-F238E27FC236}">
                <a16:creationId xmlns:a16="http://schemas.microsoft.com/office/drawing/2014/main" id="{B6E28DDA-0C4A-020D-FE5C-06951D28AF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7338" y="557048"/>
            <a:ext cx="4536000" cy="340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5F7972-B458-F09C-5C16-2607BFB2D577}"/>
              </a:ext>
            </a:extLst>
          </p:cNvPr>
          <p:cNvSpPr txBox="1"/>
          <p:nvPr/>
        </p:nvSpPr>
        <p:spPr>
          <a:xfrm>
            <a:off x="8430014" y="4232318"/>
            <a:ext cx="58535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Roche Percée.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nature, ciel, Reliefs côtiers et océaniques&#10;&#10;Description générée automatiquement">
            <a:extLst>
              <a:ext uri="{FF2B5EF4-FFF2-40B4-BE49-F238E27FC236}">
                <a16:creationId xmlns:a16="http://schemas.microsoft.com/office/drawing/2014/main" id="{1CEDBAEB-0300-F9CF-F59D-306BC0B3E1A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" y="3310810"/>
            <a:ext cx="4536000" cy="3327602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7C81D8B-C151-7ECE-A22F-06DD3BB8FCD4}"/>
              </a:ext>
            </a:extLst>
          </p:cNvPr>
          <p:cNvSpPr txBox="1"/>
          <p:nvPr/>
        </p:nvSpPr>
        <p:spPr>
          <a:xfrm>
            <a:off x="799896" y="2849145"/>
            <a:ext cx="48629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plage de Stang Souc.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320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8BCDFC-7C18-0660-1AE8-BC3AFE4636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eau&#10;&#10;Description générée automatiquement">
            <a:extLst>
              <a:ext uri="{FF2B5EF4-FFF2-40B4-BE49-F238E27FC236}">
                <a16:creationId xmlns:a16="http://schemas.microsoft.com/office/drawing/2014/main" id="{12662DA9-C9B2-BFE3-DABB-77BED8F2E0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" y="315311"/>
            <a:ext cx="4644000" cy="3483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FB4321-D603-FDE3-2A1F-429FEA19C877}"/>
              </a:ext>
            </a:extLst>
          </p:cNvPr>
          <p:cNvSpPr txBox="1"/>
          <p:nvPr/>
        </p:nvSpPr>
        <p:spPr>
          <a:xfrm>
            <a:off x="304800" y="3798311"/>
            <a:ext cx="49460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falaises entre Toull Donn et Port Blanc.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eau, lac, Étendue d’eau&#10;&#10;Description générée automatiquement">
            <a:extLst>
              <a:ext uri="{FF2B5EF4-FFF2-40B4-BE49-F238E27FC236}">
                <a16:creationId xmlns:a16="http://schemas.microsoft.com/office/drawing/2014/main" id="{38F51473-B019-8B91-035C-66F5FCAE0DB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9200" y="3300283"/>
            <a:ext cx="4608000" cy="3355200"/>
          </a:xfrm>
          <a:prstGeom prst="roundRect">
            <a:avLst>
              <a:gd name="adj" fmla="val 16667"/>
            </a:avLst>
          </a:prstGeom>
          <a:ln w="889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C06C381-251D-6A2A-5ECE-CE4B11864F19}"/>
              </a:ext>
            </a:extLst>
          </p:cNvPr>
          <p:cNvSpPr txBox="1"/>
          <p:nvPr/>
        </p:nvSpPr>
        <p:spPr>
          <a:xfrm>
            <a:off x="7804528" y="2424665"/>
            <a:ext cx="40836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L'anse de l'abbaye de Saint-Maurice vue depuis l'éperon barré situé à son sud.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0545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08B0B0-EB0B-20BA-1893-F0F35A68F9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Ressources d’eau&#10;&#10;Description générée automatiquement">
            <a:extLst>
              <a:ext uri="{FF2B5EF4-FFF2-40B4-BE49-F238E27FC236}">
                <a16:creationId xmlns:a16="http://schemas.microsoft.com/office/drawing/2014/main" id="{66D23032-5694-265B-6772-E1DD261EC8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5917" y="325821"/>
            <a:ext cx="4356000" cy="3267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9B09F0-BB3A-01C5-90F4-DCABD196EEC7}"/>
              </a:ext>
            </a:extLst>
          </p:cNvPr>
          <p:cNvSpPr txBox="1"/>
          <p:nvPr/>
        </p:nvSpPr>
        <p:spPr>
          <a:xfrm>
            <a:off x="7535917" y="3592821"/>
            <a:ext cx="451753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Laïta à marée haute en aval du Pont de Saint-Maurice (visible à l'arrière-plan) vue depuis le GR 34, rive droite côté Clohars-Carnoët (la rive gauche est en Guidel).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nuage, ciel, arbre&#10;&#10;Description générée automatiquement">
            <a:extLst>
              <a:ext uri="{FF2B5EF4-FFF2-40B4-BE49-F238E27FC236}">
                <a16:creationId xmlns:a16="http://schemas.microsoft.com/office/drawing/2014/main" id="{6BF72B68-45ED-A860-C1BE-9B26C876771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533" y="3310759"/>
            <a:ext cx="4392000" cy="3294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6285A2F-1790-9506-7601-2F52A49BC247}"/>
              </a:ext>
            </a:extLst>
          </p:cNvPr>
          <p:cNvSpPr txBox="1"/>
          <p:nvPr/>
        </p:nvSpPr>
        <p:spPr>
          <a:xfrm>
            <a:off x="373658" y="184065"/>
            <a:ext cx="4356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>
              <a:solidFill>
                <a:srgbClr val="FFFF00"/>
              </a:solidFill>
            </a:endParaRPr>
          </a:p>
          <a:p>
            <a:r>
              <a:rPr lang="fr-FR" sz="2400" b="1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400" b="1">
                <a:solidFill>
                  <a:srgbClr val="FFFF00"/>
                </a:solidFill>
              </a:rPr>
              <a:t>La Laïta à marée basse en aval du Pont de Saint-Maurice (visible à l'arrière-plan) vue depuis le GR 34, rive droite côté Clohars-Carnoët (la rive gauche est en Guidel)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2621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C905D9-D633-E81C-94F7-825645FA86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rbre&#10;&#10;Description générée automatiquement">
            <a:extLst>
              <a:ext uri="{FF2B5EF4-FFF2-40B4-BE49-F238E27FC236}">
                <a16:creationId xmlns:a16="http://schemas.microsoft.com/office/drawing/2014/main" id="{E51087CB-48DF-7CAC-DBC3-CF201C669D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269" y="252248"/>
            <a:ext cx="4500000" cy="3375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2BC9E7-A715-1532-A003-8C04FA058ED1}"/>
              </a:ext>
            </a:extLst>
          </p:cNvPr>
          <p:cNvSpPr txBox="1"/>
          <p:nvPr/>
        </p:nvSpPr>
        <p:spPr>
          <a:xfrm>
            <a:off x="481325" y="3627248"/>
            <a:ext cx="450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digue et l'ancien étang de Ster Fanquec.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sol, forêt, chemin&#10;&#10;Description générée automatiquement">
            <a:extLst>
              <a:ext uri="{FF2B5EF4-FFF2-40B4-BE49-F238E27FC236}">
                <a16:creationId xmlns:a16="http://schemas.microsoft.com/office/drawing/2014/main" id="{496146D9-2A4B-D96D-E196-F133709A207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4692" y="3132150"/>
            <a:ext cx="4614039" cy="345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639667B-52E7-7EA3-26FA-C72492C23FC1}"/>
              </a:ext>
            </a:extLst>
          </p:cNvPr>
          <p:cNvSpPr txBox="1"/>
          <p:nvPr/>
        </p:nvSpPr>
        <p:spPr>
          <a:xfrm>
            <a:off x="6880454" y="1193158"/>
            <a:ext cx="518542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GR 34 sur la rive droite de la </a:t>
            </a:r>
            <a:r>
              <a:rPr lang="fr-FR" sz="2400" b="1" dirty="0" err="1">
                <a:solidFill>
                  <a:schemeClr val="bg1"/>
                </a:solidFill>
              </a:rPr>
              <a:t>Laïta</a:t>
            </a:r>
            <a:r>
              <a:rPr lang="fr-FR" sz="2400" b="1" dirty="0">
                <a:solidFill>
                  <a:schemeClr val="bg1"/>
                </a:solidFill>
              </a:rPr>
              <a:t> en Clohars-Carnoët, entre le Pont de Saint-Maurice et le port de </a:t>
            </a:r>
            <a:r>
              <a:rPr lang="fr-FR" sz="2400" b="1" dirty="0" err="1">
                <a:solidFill>
                  <a:schemeClr val="bg1"/>
                </a:solidFill>
              </a:rPr>
              <a:t>Porsmoric</a:t>
            </a:r>
            <a:r>
              <a:rPr lang="fr-FR" sz="2400" b="1" dirty="0">
                <a:solidFill>
                  <a:schemeClr val="bg1"/>
                </a:solidFill>
              </a:rPr>
              <a:t> : un sentier assez accidenté.</a:t>
            </a:r>
          </a:p>
        </p:txBody>
      </p:sp>
    </p:spTree>
    <p:extLst>
      <p:ext uri="{BB962C8B-B14F-4D97-AF65-F5344CB8AC3E}">
        <p14:creationId xmlns:p14="http://schemas.microsoft.com/office/powerpoint/2010/main" val="5251629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BD3436-6E3C-3E56-9FC7-99FFA363D5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banque&#10;&#10;Description générée automatiquement">
            <a:extLst>
              <a:ext uri="{FF2B5EF4-FFF2-40B4-BE49-F238E27FC236}">
                <a16:creationId xmlns:a16="http://schemas.microsoft.com/office/drawing/2014/main" id="{8D631918-8738-2665-5DA3-28EB7AFBCC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3675" y="1103782"/>
            <a:ext cx="9644650" cy="3456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4774FB-C07D-EFA7-1C9A-6440305EB3FA}"/>
              </a:ext>
            </a:extLst>
          </p:cNvPr>
          <p:cNvSpPr txBox="1"/>
          <p:nvPr/>
        </p:nvSpPr>
        <p:spPr>
          <a:xfrm>
            <a:off x="1853184" y="4813493"/>
            <a:ext cx="89611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petit port de Porsmoric en Clohars-Carnoët (rive droite de la Laïta) vu depuis la rive gauche de la Laïta (en Guidel).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639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E6AA0AB-7F36-CCB5-61EE-F74F814F38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ive, nature&#10;&#10;Description générée automatiquement">
            <a:extLst>
              <a:ext uri="{FF2B5EF4-FFF2-40B4-BE49-F238E27FC236}">
                <a16:creationId xmlns:a16="http://schemas.microsoft.com/office/drawing/2014/main" id="{09713609-365C-CA24-EDD4-5AE47DB8C0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310" y="3123324"/>
            <a:ext cx="7416635" cy="3492000"/>
          </a:xfrm>
          <a:prstGeom prst="rect">
            <a:avLst/>
          </a:prstGeom>
          <a:ln w="38100" cap="sq">
            <a:solidFill>
              <a:schemeClr val="accent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7FAA245-E2A0-2229-8F9F-6D43E6AF020F}"/>
              </a:ext>
            </a:extLst>
          </p:cNvPr>
          <p:cNvSpPr txBox="1"/>
          <p:nvPr/>
        </p:nvSpPr>
        <p:spPr>
          <a:xfrm>
            <a:off x="7788166" y="4350885"/>
            <a:ext cx="40885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L'estuaire de la </a:t>
            </a:r>
            <a:r>
              <a:rPr lang="fr-FR" sz="2400" b="1" dirty="0" err="1"/>
              <a:t>Laïta</a:t>
            </a:r>
            <a:r>
              <a:rPr lang="fr-FR" sz="2400" b="1" dirty="0"/>
              <a:t> à marée basse vu depuis le port de </a:t>
            </a:r>
            <a:r>
              <a:rPr lang="fr-FR" sz="2400" b="1" dirty="0" err="1"/>
              <a:t>Porsmoric</a:t>
            </a:r>
            <a:r>
              <a:rPr lang="fr-FR" sz="2400" b="1" dirty="0"/>
              <a:t>.</a:t>
            </a:r>
          </a:p>
        </p:txBody>
      </p:sp>
      <p:pic>
        <p:nvPicPr>
          <p:cNvPr id="8" name="Image 7" descr="Une image contenant plein air, arbre, sol, ciel&#10;&#10;Description générée automatiquement">
            <a:extLst>
              <a:ext uri="{FF2B5EF4-FFF2-40B4-BE49-F238E27FC236}">
                <a16:creationId xmlns:a16="http://schemas.microsoft.com/office/drawing/2014/main" id="{E80B81B5-D6C8-623F-8660-01EA668EB5A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8690" y="242676"/>
            <a:ext cx="4608000" cy="3405632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54C462A7-0020-8F24-51D8-BA2E649508EB}"/>
              </a:ext>
            </a:extLst>
          </p:cNvPr>
          <p:cNvSpPr txBox="1"/>
          <p:nvPr/>
        </p:nvSpPr>
        <p:spPr>
          <a:xfrm>
            <a:off x="3758235" y="245073"/>
            <a:ext cx="35104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Épave à l'abandon sur la rive droite de la </a:t>
            </a:r>
            <a:r>
              <a:rPr lang="fr-FR" sz="2400" b="1" dirty="0" err="1"/>
              <a:t>Laïta</a:t>
            </a:r>
            <a:r>
              <a:rPr lang="fr-FR" sz="2400" b="1" dirty="0"/>
              <a:t> à proximité de l'anse de </a:t>
            </a:r>
            <a:r>
              <a:rPr lang="fr-FR" sz="2400" b="1" dirty="0" err="1"/>
              <a:t>Stervilin</a:t>
            </a:r>
            <a:r>
              <a:rPr lang="fr-FR" sz="2400" b="1" dirty="0"/>
              <a:t> (en amont du Pouldu).</a:t>
            </a:r>
          </a:p>
        </p:txBody>
      </p:sp>
    </p:spTree>
    <p:extLst>
      <p:ext uri="{BB962C8B-B14F-4D97-AF65-F5344CB8AC3E}">
        <p14:creationId xmlns:p14="http://schemas.microsoft.com/office/powerpoint/2010/main" val="4767817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083A0C3-1416-A395-4F7B-99D50C0AA8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sol&#10;&#10;Description générée automatiquement">
            <a:extLst>
              <a:ext uri="{FF2B5EF4-FFF2-40B4-BE49-F238E27FC236}">
                <a16:creationId xmlns:a16="http://schemas.microsoft.com/office/drawing/2014/main" id="{DD09EB82-DD26-C48A-F13A-9E88F861BA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318" y="231310"/>
            <a:ext cx="5785306" cy="342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6479A2-F998-E3A7-E143-42E982F89ED8}"/>
              </a:ext>
            </a:extLst>
          </p:cNvPr>
          <p:cNvSpPr txBox="1"/>
          <p:nvPr/>
        </p:nvSpPr>
        <p:spPr>
          <a:xfrm>
            <a:off x="637548" y="3651310"/>
            <a:ext cx="56848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L'anse de Stervilin (rive droite de la Laïta, juste en amont du Pouldu).</a:t>
            </a:r>
            <a:endParaRPr lang="fr-FR" sz="2400" b="1" dirty="0"/>
          </a:p>
        </p:txBody>
      </p:sp>
      <p:pic>
        <p:nvPicPr>
          <p:cNvPr id="10" name="Image 9" descr="Une image contenant plein air, arbre, eau, banque&#10;&#10;Description générée automatiquement">
            <a:extLst>
              <a:ext uri="{FF2B5EF4-FFF2-40B4-BE49-F238E27FC236}">
                <a16:creationId xmlns:a16="http://schemas.microsoft.com/office/drawing/2014/main" id="{A2596693-7722-D6DF-45EF-BCD8298576A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2648" y="3132083"/>
            <a:ext cx="4644000" cy="3483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F5CF587D-3240-BD3F-C3C2-71CF19F70FA7}"/>
              </a:ext>
            </a:extLst>
          </p:cNvPr>
          <p:cNvSpPr txBox="1"/>
          <p:nvPr/>
        </p:nvSpPr>
        <p:spPr>
          <a:xfrm>
            <a:off x="7183618" y="2670418"/>
            <a:ext cx="5008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L'anse de Stervilin à marée haute.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771597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736F677-841C-A967-1906-8C458AFB66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panorama&#10;&#10;Description générée automatiquement">
            <a:extLst>
              <a:ext uri="{FF2B5EF4-FFF2-40B4-BE49-F238E27FC236}">
                <a16:creationId xmlns:a16="http://schemas.microsoft.com/office/drawing/2014/main" id="{54971D59-C29B-57B5-5A98-DA07B3C13B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000" y="1835697"/>
            <a:ext cx="11088000" cy="3031868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2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75066D-CA1B-6B57-AE1D-A0A1438F42E1}"/>
              </a:ext>
            </a:extLst>
          </p:cNvPr>
          <p:cNvSpPr txBox="1"/>
          <p:nvPr/>
        </p:nvSpPr>
        <p:spPr>
          <a:xfrm>
            <a:off x="4460208" y="4933449"/>
            <a:ext cx="74502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Une plage au Pouldu.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51560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47DFD53-A183-9064-0350-A344580060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, sol&#10;&#10;Description générée automatiquement">
            <a:extLst>
              <a:ext uri="{FF2B5EF4-FFF2-40B4-BE49-F238E27FC236}">
                <a16:creationId xmlns:a16="http://schemas.microsoft.com/office/drawing/2014/main" id="{DDD655ED-961B-058B-CE3E-8F9226017A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385" y="3429000"/>
            <a:ext cx="4320000" cy="3231555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A5CFB2-EF94-A888-F0C5-831638DC27CF}"/>
              </a:ext>
            </a:extLst>
          </p:cNvPr>
          <p:cNvSpPr txBox="1"/>
          <p:nvPr/>
        </p:nvSpPr>
        <p:spPr>
          <a:xfrm>
            <a:off x="956441" y="2598003"/>
            <a:ext cx="33317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</a:t>
            </a:r>
            <a:r>
              <a:rPr lang="fr-FR" sz="2400" b="1" dirty="0" err="1">
                <a:solidFill>
                  <a:schemeClr val="bg1"/>
                </a:solidFill>
              </a:rPr>
              <a:t>Laïta</a:t>
            </a:r>
            <a:r>
              <a:rPr lang="fr-FR" sz="2400" b="1" dirty="0">
                <a:solidFill>
                  <a:schemeClr val="bg1"/>
                </a:solidFill>
              </a:rPr>
              <a:t> vue de la cale du port du Pouldu</a:t>
            </a:r>
          </a:p>
        </p:txBody>
      </p:sp>
      <p:pic>
        <p:nvPicPr>
          <p:cNvPr id="6" name="Image 5" descr="Une image contenant plein air, nature, ciel, rive&#10;&#10;Description générée automatiquement">
            <a:extLst>
              <a:ext uri="{FF2B5EF4-FFF2-40B4-BE49-F238E27FC236}">
                <a16:creationId xmlns:a16="http://schemas.microsoft.com/office/drawing/2014/main" id="{22506236-1DFC-372D-ECFE-8ED95245EA8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2187" y="217727"/>
            <a:ext cx="6804000" cy="3302775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0F09A2F-38CD-8F7F-4A47-CB73DA83B31C}"/>
              </a:ext>
            </a:extLst>
          </p:cNvPr>
          <p:cNvSpPr txBox="1"/>
          <p:nvPr/>
        </p:nvSpPr>
        <p:spPr>
          <a:xfrm>
            <a:off x="5840057" y="3618072"/>
            <a:ext cx="56526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Pouldu : la plage des Grands Sables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488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4122314-6E30-D6C6-3B26-E3A3B37F9C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ateau, embarcation&#10;&#10;Description générée automatiquement">
            <a:extLst>
              <a:ext uri="{FF2B5EF4-FFF2-40B4-BE49-F238E27FC236}">
                <a16:creationId xmlns:a16="http://schemas.microsoft.com/office/drawing/2014/main" id="{7D6B9A16-0D42-234B-1C0A-4F2D74141B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446" y="317623"/>
            <a:ext cx="4877269" cy="345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46B200-54E6-8BE1-2D3E-61295EBD5388}"/>
              </a:ext>
            </a:extLst>
          </p:cNvPr>
          <p:cNvSpPr txBox="1"/>
          <p:nvPr/>
        </p:nvSpPr>
        <p:spPr>
          <a:xfrm>
            <a:off x="951664" y="3467780"/>
            <a:ext cx="56803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>
                <a:solidFill>
                  <a:schemeClr val="bg1"/>
                </a:solidFill>
              </a:rPr>
              <a:t>Le phare amont de </a:t>
            </a:r>
            <a:r>
              <a:rPr lang="fr-FR" sz="2400" b="1" dirty="0" err="1">
                <a:solidFill>
                  <a:schemeClr val="bg1"/>
                </a:solidFill>
              </a:rPr>
              <a:t>Doëlan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bateau, arbre, embarcation&#10;&#10;Description générée automatiquement">
            <a:extLst>
              <a:ext uri="{FF2B5EF4-FFF2-40B4-BE49-F238E27FC236}">
                <a16:creationId xmlns:a16="http://schemas.microsoft.com/office/drawing/2014/main" id="{5AC1869B-64DA-D90C-CBD9-EA3F957DB80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6554" y="3268718"/>
            <a:ext cx="4392000" cy="329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4C54908-C3F4-8D90-B1C4-85D5E4ACD8B8}"/>
              </a:ext>
            </a:extLst>
          </p:cNvPr>
          <p:cNvSpPr txBox="1"/>
          <p:nvPr/>
        </p:nvSpPr>
        <p:spPr>
          <a:xfrm>
            <a:off x="7357242" y="2395702"/>
            <a:ext cx="50029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ria et le port de </a:t>
            </a:r>
            <a:r>
              <a:rPr lang="fr-FR" sz="2400" b="1" dirty="0" err="1">
                <a:solidFill>
                  <a:schemeClr val="bg1"/>
                </a:solidFill>
              </a:rPr>
              <a:t>Doëlan</a:t>
            </a:r>
            <a:r>
              <a:rPr lang="fr-FR" sz="2400" b="1" dirty="0">
                <a:solidFill>
                  <a:schemeClr val="bg1"/>
                </a:solidFill>
              </a:rPr>
              <a:t> (vus de la rive droite) 1</a:t>
            </a:r>
          </a:p>
        </p:txBody>
      </p:sp>
    </p:spTree>
    <p:extLst>
      <p:ext uri="{BB962C8B-B14F-4D97-AF65-F5344CB8AC3E}">
        <p14:creationId xmlns:p14="http://schemas.microsoft.com/office/powerpoint/2010/main" val="32954458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653EE98-130D-7F1B-CB9F-5EE3C475D8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eau, ciel, embarcation&#10;&#10;Description générée automatiquement">
            <a:extLst>
              <a:ext uri="{FF2B5EF4-FFF2-40B4-BE49-F238E27FC236}">
                <a16:creationId xmlns:a16="http://schemas.microsoft.com/office/drawing/2014/main" id="{42941BB2-3774-5179-E217-C6F54C3255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5606" y="273083"/>
            <a:ext cx="4320000" cy="324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2953D8D-859A-0BBC-AA39-87452E34A0B5}"/>
              </a:ext>
            </a:extLst>
          </p:cNvPr>
          <p:cNvSpPr txBox="1"/>
          <p:nvPr/>
        </p:nvSpPr>
        <p:spPr>
          <a:xfrm>
            <a:off x="8082455" y="3513083"/>
            <a:ext cx="39787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ria et le port de Doëlan (vus de la rive droite) 2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10" name="Image 9" descr="Une image contenant plein air, eau, arbre, embarcation&#10;&#10;Description générée automatiquement">
            <a:extLst>
              <a:ext uri="{FF2B5EF4-FFF2-40B4-BE49-F238E27FC236}">
                <a16:creationId xmlns:a16="http://schemas.microsoft.com/office/drawing/2014/main" id="{CDC54F44-28B9-6D36-AFAF-E68CF8A2BCF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394" y="3258207"/>
            <a:ext cx="4536000" cy="340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1971E5C0-0DD5-03B1-3A00-490E4986C637}"/>
              </a:ext>
            </a:extLst>
          </p:cNvPr>
          <p:cNvSpPr txBox="1"/>
          <p:nvPr/>
        </p:nvSpPr>
        <p:spPr>
          <a:xfrm>
            <a:off x="425070" y="2057878"/>
            <a:ext cx="47100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ria et le port de </a:t>
            </a:r>
            <a:r>
              <a:rPr lang="fr-FR" sz="2400" b="1" dirty="0" err="1">
                <a:solidFill>
                  <a:schemeClr val="bg1"/>
                </a:solidFill>
              </a:rPr>
              <a:t>Doëlan</a:t>
            </a:r>
            <a:r>
              <a:rPr lang="fr-FR" sz="2400" b="1" dirty="0">
                <a:solidFill>
                  <a:schemeClr val="bg1"/>
                </a:solidFill>
              </a:rPr>
              <a:t> (vus de la rive droite) </a:t>
            </a:r>
          </a:p>
        </p:txBody>
      </p:sp>
    </p:spTree>
    <p:extLst>
      <p:ext uri="{BB962C8B-B14F-4D97-AF65-F5344CB8AC3E}">
        <p14:creationId xmlns:p14="http://schemas.microsoft.com/office/powerpoint/2010/main" val="4079935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DB5312-20E9-9665-AAFC-C5BD29AE3D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Reliefs côtiers et océaniques&#10;&#10;Description générée automatiquement">
            <a:extLst>
              <a:ext uri="{FF2B5EF4-FFF2-40B4-BE49-F238E27FC236}">
                <a16:creationId xmlns:a16="http://schemas.microsoft.com/office/drawing/2014/main" id="{051504F2-0DEE-0001-B4DB-977F18E41C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691" y="477439"/>
            <a:ext cx="4680000" cy="3477078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984F1A-2A52-9752-3706-E1253530C82A}"/>
              </a:ext>
            </a:extLst>
          </p:cNvPr>
          <p:cNvSpPr txBox="1"/>
          <p:nvPr/>
        </p:nvSpPr>
        <p:spPr>
          <a:xfrm>
            <a:off x="495691" y="4243517"/>
            <a:ext cx="468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L'entrée de la ria et du port de Doëlan (vus de la rive droite) 1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herbe, eau&#10;&#10;Description générée automatiquement">
            <a:extLst>
              <a:ext uri="{FF2B5EF4-FFF2-40B4-BE49-F238E27FC236}">
                <a16:creationId xmlns:a16="http://schemas.microsoft.com/office/drawing/2014/main" id="{82D66147-C450-B148-28A1-2455412E1A6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7433" y="2942892"/>
            <a:ext cx="4644000" cy="3432245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A3FC1E8-F51E-6656-3D2D-01F21B6F3787}"/>
              </a:ext>
            </a:extLst>
          </p:cNvPr>
          <p:cNvSpPr txBox="1"/>
          <p:nvPr/>
        </p:nvSpPr>
        <p:spPr>
          <a:xfrm>
            <a:off x="6610255" y="1517908"/>
            <a:ext cx="55383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L'entrée de la ria et du port de </a:t>
            </a:r>
            <a:r>
              <a:rPr lang="fr-FR" sz="2400" b="1" dirty="0" err="1">
                <a:solidFill>
                  <a:schemeClr val="bg1"/>
                </a:solidFill>
              </a:rPr>
              <a:t>Doëlan</a:t>
            </a:r>
            <a:r>
              <a:rPr lang="fr-FR" sz="2400" b="1" dirty="0">
                <a:solidFill>
                  <a:schemeClr val="bg1"/>
                </a:solidFill>
              </a:rPr>
              <a:t> (vus de la rive droite à </a:t>
            </a:r>
            <a:r>
              <a:rPr lang="fr-FR" sz="2400" b="1" dirty="0" err="1">
                <a:solidFill>
                  <a:schemeClr val="bg1"/>
                </a:solidFill>
              </a:rPr>
              <a:t>Beg</a:t>
            </a:r>
            <a:r>
              <a:rPr lang="fr-FR" sz="2400" b="1" dirty="0">
                <a:solidFill>
                  <a:schemeClr val="bg1"/>
                </a:solidFill>
              </a:rPr>
              <a:t> an Tour)</a:t>
            </a:r>
          </a:p>
        </p:txBody>
      </p:sp>
    </p:spTree>
    <p:extLst>
      <p:ext uri="{BB962C8B-B14F-4D97-AF65-F5344CB8AC3E}">
        <p14:creationId xmlns:p14="http://schemas.microsoft.com/office/powerpoint/2010/main" val="587596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542A868-BAC8-C053-4896-5E95242370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teau, transport, embarcation, plein air&#10;&#10;Description générée automatiquement">
            <a:extLst>
              <a:ext uri="{FF2B5EF4-FFF2-40B4-BE49-F238E27FC236}">
                <a16:creationId xmlns:a16="http://schemas.microsoft.com/office/drawing/2014/main" id="{04B5770F-BC5E-6258-674C-A4E0891135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270" y="1849254"/>
            <a:ext cx="4662103" cy="349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C44933-2B32-6F0B-D6FA-660473CA4A5F}"/>
              </a:ext>
            </a:extLst>
          </p:cNvPr>
          <p:cNvSpPr txBox="1"/>
          <p:nvPr/>
        </p:nvSpPr>
        <p:spPr>
          <a:xfrm>
            <a:off x="525270" y="5474437"/>
            <a:ext cx="4312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Doëlan</a:t>
            </a:r>
            <a:r>
              <a:rPr lang="fr-FR" sz="2400" b="1" dirty="0">
                <a:solidFill>
                  <a:srgbClr val="FFFF00"/>
                </a:solidFill>
              </a:rPr>
              <a:t> : le canot de sauvetage Capitaine Cook</a:t>
            </a:r>
          </a:p>
        </p:txBody>
      </p:sp>
      <p:pic>
        <p:nvPicPr>
          <p:cNvPr id="6" name="Image 5" descr="Une image contenant plein air, herbe, ciel, statue&#10;&#10;Description générée automatiquement">
            <a:extLst>
              <a:ext uri="{FF2B5EF4-FFF2-40B4-BE49-F238E27FC236}">
                <a16:creationId xmlns:a16="http://schemas.microsoft.com/office/drawing/2014/main" id="{436544BB-203C-9F99-9A12-52DE33CFA6F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28019" y="800992"/>
            <a:ext cx="4064000" cy="542036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9337D93-19C6-B1FE-4C73-2B467E31C335}"/>
              </a:ext>
            </a:extLst>
          </p:cNvPr>
          <p:cNvSpPr txBox="1"/>
          <p:nvPr/>
        </p:nvSpPr>
        <p:spPr>
          <a:xfrm>
            <a:off x="7843633" y="314218"/>
            <a:ext cx="52162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calvaire de Doëlan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6591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79D61B2-7911-1568-855A-E3C578E65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mégalithe, rocher&#10;&#10;Description générée automatiquement">
            <a:extLst>
              <a:ext uri="{FF2B5EF4-FFF2-40B4-BE49-F238E27FC236}">
                <a16:creationId xmlns:a16="http://schemas.microsoft.com/office/drawing/2014/main" id="{95D26398-9853-806E-50CA-08C4CCF9EE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709" y="1083508"/>
            <a:ext cx="3564000" cy="48381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92D05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88DA5F-7A7F-8D0B-3768-F64B9913BD35}"/>
              </a:ext>
            </a:extLst>
          </p:cNvPr>
          <p:cNvSpPr txBox="1"/>
          <p:nvPr/>
        </p:nvSpPr>
        <p:spPr>
          <a:xfrm>
            <a:off x="357710" y="6027003"/>
            <a:ext cx="54019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Menhir christianisé près de l'église paroissiale Notre-Dame de </a:t>
            </a:r>
            <a:r>
              <a:rPr lang="fr-FR" sz="2400" b="1" dirty="0" err="1">
                <a:solidFill>
                  <a:schemeClr val="bg1"/>
                </a:solidFill>
              </a:rPr>
              <a:t>Trogwall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6" name="Image 5" descr="Une image contenant plein air, arbre, herbe, ciel&#10;&#10;Description générée automatiquement">
            <a:extLst>
              <a:ext uri="{FF2B5EF4-FFF2-40B4-BE49-F238E27FC236}">
                <a16:creationId xmlns:a16="http://schemas.microsoft.com/office/drawing/2014/main" id="{C84B339E-58E7-F4A2-A79D-8B57F0F91C3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2137" y="1504381"/>
            <a:ext cx="4668160" cy="3492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2D05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B55A88E-1481-DB62-4D78-CA82C5CE61E9}"/>
              </a:ext>
            </a:extLst>
          </p:cNvPr>
          <p:cNvSpPr txBox="1"/>
          <p:nvPr/>
        </p:nvSpPr>
        <p:spPr>
          <a:xfrm>
            <a:off x="6972485" y="673384"/>
            <a:ext cx="5007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motte féodale qui se trouve dans le parc animalier du Quinquis</a:t>
            </a:r>
          </a:p>
        </p:txBody>
      </p:sp>
    </p:spTree>
    <p:extLst>
      <p:ext uri="{BB962C8B-B14F-4D97-AF65-F5344CB8AC3E}">
        <p14:creationId xmlns:p14="http://schemas.microsoft.com/office/powerpoint/2010/main" val="19998349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246D1B9-4EFB-40F7-4C75-9AEE139185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eau&#10;&#10;Description générée automatiquement">
            <a:extLst>
              <a:ext uri="{FF2B5EF4-FFF2-40B4-BE49-F238E27FC236}">
                <a16:creationId xmlns:a16="http://schemas.microsoft.com/office/drawing/2014/main" id="{DD2BE32D-9CD2-43BF-4DE4-3731A955A9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858" y="462455"/>
            <a:ext cx="4704000" cy="3528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09A94B-46EA-DCF8-9410-D24DFEF3CE0D}"/>
              </a:ext>
            </a:extLst>
          </p:cNvPr>
          <p:cNvSpPr txBox="1"/>
          <p:nvPr/>
        </p:nvSpPr>
        <p:spPr>
          <a:xfrm>
            <a:off x="667526" y="3681247"/>
            <a:ext cx="4270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maison du Mât </a:t>
            </a:r>
            <a:r>
              <a:rPr lang="fr-FR" sz="2400" b="1" dirty="0" err="1">
                <a:solidFill>
                  <a:schemeClr val="bg1"/>
                </a:solidFill>
              </a:rPr>
              <a:t>Fénoux</a:t>
            </a:r>
            <a:r>
              <a:rPr lang="fr-FR" sz="2400" b="1" dirty="0">
                <a:solidFill>
                  <a:schemeClr val="bg1"/>
                </a:solidFill>
              </a:rPr>
              <a:t> du Pouldu.</a:t>
            </a:r>
          </a:p>
        </p:txBody>
      </p:sp>
      <p:pic>
        <p:nvPicPr>
          <p:cNvPr id="6" name="Image 5" descr="Une image contenant plein air, habits, arbre, personne&#10;&#10;Description générée automatiquement">
            <a:extLst>
              <a:ext uri="{FF2B5EF4-FFF2-40B4-BE49-F238E27FC236}">
                <a16:creationId xmlns:a16="http://schemas.microsoft.com/office/drawing/2014/main" id="{5DED0F34-A7B8-E90A-5426-4C58E1B3248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0717" y="2385167"/>
            <a:ext cx="4788000" cy="35423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1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74A1F3E-4238-69C1-364C-DD531C6161FD}"/>
              </a:ext>
            </a:extLst>
          </p:cNvPr>
          <p:cNvSpPr txBox="1"/>
          <p:nvPr/>
        </p:nvSpPr>
        <p:spPr>
          <a:xfrm>
            <a:off x="7211887" y="1026126"/>
            <a:ext cx="5257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 cortège de noces vers 1908 au Pouldu (photographie de Laurent-Nel Henri, début du XXe siècle).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6445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0E31B6A-AFAE-3C62-FC1B-16E16D2D38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noir et blanc&#10;&#10;Description générée automatiquement">
            <a:extLst>
              <a:ext uri="{FF2B5EF4-FFF2-40B4-BE49-F238E27FC236}">
                <a16:creationId xmlns:a16="http://schemas.microsoft.com/office/drawing/2014/main" id="{8618FB72-9E78-4D07-AB62-D19FC05AF7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2000" y="344499"/>
            <a:ext cx="9468000" cy="6169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464C70-BC5D-B412-55BB-B7776AB61B3B}"/>
              </a:ext>
            </a:extLst>
          </p:cNvPr>
          <p:cNvSpPr txBox="1"/>
          <p:nvPr/>
        </p:nvSpPr>
        <p:spPr>
          <a:xfrm>
            <a:off x="1471448" y="6027003"/>
            <a:ext cx="12034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Chaumières au Pouldu (photographie de Philippe </a:t>
            </a:r>
            <a:r>
              <a:rPr lang="fr-FR" sz="2400" b="1" dirty="0" err="1">
                <a:solidFill>
                  <a:schemeClr val="bg1"/>
                </a:solidFill>
              </a:rPr>
              <a:t>Tassier</a:t>
            </a:r>
            <a:r>
              <a:rPr lang="fr-FR" sz="2400" b="1" dirty="0">
                <a:solidFill>
                  <a:schemeClr val="bg1"/>
                </a:solidFill>
              </a:rPr>
              <a:t>, vers 1910).</a:t>
            </a:r>
          </a:p>
        </p:txBody>
      </p:sp>
    </p:spTree>
    <p:extLst>
      <p:ext uri="{BB962C8B-B14F-4D97-AF65-F5344CB8AC3E}">
        <p14:creationId xmlns:p14="http://schemas.microsoft.com/office/powerpoint/2010/main" val="3222151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F7FE87D-3FEB-6315-0734-BF6350D9F4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oir et blanc, ciel, arbre&#10;&#10;Description générée automatiquement">
            <a:extLst>
              <a:ext uri="{FF2B5EF4-FFF2-40B4-BE49-F238E27FC236}">
                <a16:creationId xmlns:a16="http://schemas.microsoft.com/office/drawing/2014/main" id="{A3087DAC-4560-4EBC-7B2D-3DAFD39B19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6506" y="369000"/>
            <a:ext cx="8493937" cy="61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4DD141-DBA5-72A4-AD09-FFBE4D07D868}"/>
              </a:ext>
            </a:extLst>
          </p:cNvPr>
          <p:cNvSpPr txBox="1"/>
          <p:nvPr/>
        </p:nvSpPr>
        <p:spPr>
          <a:xfrm>
            <a:off x="1463623" y="5928744"/>
            <a:ext cx="101292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Cour de ferme du Pouldu (photographie de Philippe </a:t>
            </a:r>
            <a:r>
              <a:rPr lang="fr-FR" sz="2400" b="1" dirty="0" err="1">
                <a:solidFill>
                  <a:schemeClr val="bg1"/>
                </a:solidFill>
              </a:rPr>
              <a:t>Tassier</a:t>
            </a:r>
            <a:r>
              <a:rPr lang="fr-FR" sz="2400" b="1" dirty="0">
                <a:solidFill>
                  <a:schemeClr val="bg1"/>
                </a:solidFill>
              </a:rPr>
              <a:t>, vers 1910).</a:t>
            </a:r>
          </a:p>
        </p:txBody>
      </p:sp>
    </p:spTree>
    <p:extLst>
      <p:ext uri="{BB962C8B-B14F-4D97-AF65-F5344CB8AC3E}">
        <p14:creationId xmlns:p14="http://schemas.microsoft.com/office/powerpoint/2010/main" val="3093137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EF35D24-87CD-4080-5278-7F0297ADE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, lac, eau&#10;&#10;Description générée automatiquement">
            <a:extLst>
              <a:ext uri="{FF2B5EF4-FFF2-40B4-BE49-F238E27FC236}">
                <a16:creationId xmlns:a16="http://schemas.microsoft.com/office/drawing/2014/main" id="{0E4CF168-17F1-B4AD-7484-BBBE83DF86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0550" y="279000"/>
            <a:ext cx="9943260" cy="63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7289F7-3631-57E8-6200-3C8A84C4B3C4}"/>
              </a:ext>
            </a:extLst>
          </p:cNvPr>
          <p:cNvSpPr txBox="1"/>
          <p:nvPr/>
        </p:nvSpPr>
        <p:spPr>
          <a:xfrm>
            <a:off x="2931074" y="6027003"/>
            <a:ext cx="88114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Pouldu : le bac traversant la </a:t>
            </a:r>
            <a:r>
              <a:rPr lang="fr-FR" sz="2400" b="1" dirty="0" err="1">
                <a:solidFill>
                  <a:schemeClr val="bg1"/>
                </a:solidFill>
              </a:rPr>
              <a:t>Laïta</a:t>
            </a:r>
            <a:r>
              <a:rPr lang="fr-FR" sz="2400" b="1" dirty="0">
                <a:solidFill>
                  <a:schemeClr val="bg1"/>
                </a:solidFill>
              </a:rPr>
              <a:t> (vers 1900).</a:t>
            </a:r>
          </a:p>
        </p:txBody>
      </p:sp>
    </p:spTree>
    <p:extLst>
      <p:ext uri="{BB962C8B-B14F-4D97-AF65-F5344CB8AC3E}">
        <p14:creationId xmlns:p14="http://schemas.microsoft.com/office/powerpoint/2010/main" val="28811178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707B77-E9C3-1A9D-3FE5-2A3B4E0764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, lac, bateau&#10;&#10;Description générée automatiquement">
            <a:extLst>
              <a:ext uri="{FF2B5EF4-FFF2-40B4-BE49-F238E27FC236}">
                <a16:creationId xmlns:a16="http://schemas.microsoft.com/office/drawing/2014/main" id="{4859A549-F6B9-07AF-C523-06EB88E1AD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2995" y="357948"/>
            <a:ext cx="10246469" cy="63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5A3BDF-2345-CCDB-12DD-ADBF5DD98007}"/>
              </a:ext>
            </a:extLst>
          </p:cNvPr>
          <p:cNvSpPr txBox="1"/>
          <p:nvPr/>
        </p:nvSpPr>
        <p:spPr>
          <a:xfrm>
            <a:off x="1786758" y="0"/>
            <a:ext cx="91124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Pouldu : le port sur l'estuaire de la </a:t>
            </a:r>
            <a:r>
              <a:rPr lang="fr-FR" sz="2400" b="1" dirty="0" err="1">
                <a:solidFill>
                  <a:schemeClr val="bg1"/>
                </a:solidFill>
              </a:rPr>
              <a:t>Laïta</a:t>
            </a:r>
            <a:r>
              <a:rPr lang="fr-FR" sz="2400" b="1" dirty="0">
                <a:solidFill>
                  <a:schemeClr val="bg1"/>
                </a:solidFill>
              </a:rPr>
              <a:t> et casiers de pêche pour le homard (carte postale, vers 1930).</a:t>
            </a:r>
          </a:p>
        </p:txBody>
      </p:sp>
    </p:spTree>
    <p:extLst>
      <p:ext uri="{BB962C8B-B14F-4D97-AF65-F5344CB8AC3E}">
        <p14:creationId xmlns:p14="http://schemas.microsoft.com/office/powerpoint/2010/main" val="2702784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2D9EE2-724F-EA2B-B0FA-B1A9356FAC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6B729CB1-A7ED-7D11-20C5-437214D286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258" y="837000"/>
            <a:ext cx="3861458" cy="5184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553716D-0053-5DDC-B480-0ECD76E2491A}"/>
              </a:ext>
            </a:extLst>
          </p:cNvPr>
          <p:cNvSpPr txBox="1"/>
          <p:nvPr/>
        </p:nvSpPr>
        <p:spPr>
          <a:xfrm>
            <a:off x="749025" y="5657671"/>
            <a:ext cx="35536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monument aux morts de Clohars-Carnoët.</a:t>
            </a:r>
          </a:p>
        </p:txBody>
      </p:sp>
      <p:pic>
        <p:nvPicPr>
          <p:cNvPr id="9" name="Image 8" descr="Une image contenant plein air, objets en métal, sol, ciel&#10;&#10;Description générée automatiquement">
            <a:extLst>
              <a:ext uri="{FF2B5EF4-FFF2-40B4-BE49-F238E27FC236}">
                <a16:creationId xmlns:a16="http://schemas.microsoft.com/office/drawing/2014/main" id="{3730F1CE-76DA-40E1-CC41-558AF0DC319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2000" y="1523999"/>
            <a:ext cx="4860000" cy="3645000"/>
          </a:xfrm>
          <a:prstGeom prst="rect">
            <a:avLst/>
          </a:prstGeom>
          <a:ln w="79375"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2E61BC2B-99DF-02C4-396B-40B38A82AA6C}"/>
              </a:ext>
            </a:extLst>
          </p:cNvPr>
          <p:cNvSpPr txBox="1"/>
          <p:nvPr/>
        </p:nvSpPr>
        <p:spPr>
          <a:xfrm>
            <a:off x="7127904" y="650662"/>
            <a:ext cx="5268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L'ancre du chalutier Julien Quéré.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708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10CAD63-BC09-561F-61B2-D6593AB4D7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église&#10;&#10;Description générée automatiquement">
            <a:extLst>
              <a:ext uri="{FF2B5EF4-FFF2-40B4-BE49-F238E27FC236}">
                <a16:creationId xmlns:a16="http://schemas.microsoft.com/office/drawing/2014/main" id="{98C0AEAC-FA23-6E37-77A0-4DCEB28A76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8000" y="336331"/>
            <a:ext cx="8496000" cy="6372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39FEDE-D163-2444-E8F5-244767BEC8BA}"/>
              </a:ext>
            </a:extLst>
          </p:cNvPr>
          <p:cNvSpPr txBox="1"/>
          <p:nvPr/>
        </p:nvSpPr>
        <p:spPr>
          <a:xfrm>
            <a:off x="3874614" y="695714"/>
            <a:ext cx="49435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L'église paroissiale Notre-Dame de Trogwall, vue extérieure d'ensemble.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116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E65D305-492A-53CE-C7E2-48C948545D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meubles, Lieux sacrés, Paroisse, cathédrale&#10;&#10;Description générée automatiquement">
            <a:extLst>
              <a:ext uri="{FF2B5EF4-FFF2-40B4-BE49-F238E27FC236}">
                <a16:creationId xmlns:a16="http://schemas.microsoft.com/office/drawing/2014/main" id="{68B2DA6F-ABF5-04C8-3797-469E37E6DB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576" y="1683000"/>
            <a:ext cx="4729883" cy="349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5053640-9314-533E-F24B-3DDA43B18ACF}"/>
              </a:ext>
            </a:extLst>
          </p:cNvPr>
          <p:cNvSpPr txBox="1"/>
          <p:nvPr/>
        </p:nvSpPr>
        <p:spPr>
          <a:xfrm>
            <a:off x="181908" y="4854823"/>
            <a:ext cx="70419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L'église paroissiale Notre-Dame de </a:t>
            </a:r>
            <a:r>
              <a:rPr lang="fr-FR" sz="2400" b="1" dirty="0" err="1">
                <a:solidFill>
                  <a:srgbClr val="FFFF00"/>
                </a:solidFill>
              </a:rPr>
              <a:t>Trogwall</a:t>
            </a:r>
            <a:r>
              <a:rPr lang="fr-FR" sz="2400" b="1" dirty="0">
                <a:solidFill>
                  <a:srgbClr val="FFFF00"/>
                </a:solidFill>
              </a:rPr>
              <a:t>, vue intérieure d'ensemble (en direction du chœur).</a:t>
            </a:r>
          </a:p>
        </p:txBody>
      </p:sp>
      <p:pic>
        <p:nvPicPr>
          <p:cNvPr id="8" name="Image 7" descr="Une image contenant autel, table, meubles, mur&#10;&#10;Description générée automatiquement">
            <a:extLst>
              <a:ext uri="{FF2B5EF4-FFF2-40B4-BE49-F238E27FC236}">
                <a16:creationId xmlns:a16="http://schemas.microsoft.com/office/drawing/2014/main" id="{BA803181-6127-CA68-DC4F-D6B120DE6C4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81424" y="1061187"/>
            <a:ext cx="3924000" cy="5331735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EAE37D9F-7252-79F3-D106-D9E623B694A8}"/>
              </a:ext>
            </a:extLst>
          </p:cNvPr>
          <p:cNvSpPr txBox="1"/>
          <p:nvPr/>
        </p:nvSpPr>
        <p:spPr>
          <a:xfrm>
            <a:off x="3513360" y="34154"/>
            <a:ext cx="87361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L'église paroissiale Notre-Dame de </a:t>
            </a:r>
            <a:r>
              <a:rPr lang="fr-FR" sz="2400" b="1" dirty="0" err="1">
                <a:solidFill>
                  <a:srgbClr val="FFFF00"/>
                </a:solidFill>
              </a:rPr>
              <a:t>Trogwall</a:t>
            </a:r>
            <a:r>
              <a:rPr lang="fr-FR" sz="2400" b="1" dirty="0">
                <a:solidFill>
                  <a:srgbClr val="FFFF00"/>
                </a:solidFill>
              </a:rPr>
              <a:t>, statue de Notre-Dame de </a:t>
            </a:r>
            <a:r>
              <a:rPr lang="fr-FR" sz="2400" b="1" dirty="0" err="1">
                <a:solidFill>
                  <a:srgbClr val="FFFF00"/>
                </a:solidFill>
              </a:rPr>
              <a:t>Trogwall</a:t>
            </a:r>
            <a:r>
              <a:rPr lang="fr-FR" sz="2400" b="1" dirty="0">
                <a:solidFill>
                  <a:srgbClr val="FFFF00"/>
                </a:solidFill>
              </a:rPr>
              <a:t> (Vierge à l'Enfant) et </a:t>
            </a:r>
            <a:r>
              <a:rPr lang="fr-FR" sz="2400" b="1" dirty="0" err="1">
                <a:solidFill>
                  <a:srgbClr val="FFFF00"/>
                </a:solidFill>
              </a:rPr>
              <a:t>ex-votos</a:t>
            </a:r>
            <a:r>
              <a:rPr lang="fr-FR" sz="2400" b="1" dirty="0">
                <a:solidFill>
                  <a:srgbClr val="FFFF00"/>
                </a:solidFill>
              </a:rPr>
              <a:t> de reconnaissance.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FBB28499-B7D9-A1E3-B33C-DC10E3490F40}"/>
              </a:ext>
            </a:extLst>
          </p:cNvPr>
          <p:cNvSpPr txBox="1"/>
          <p:nvPr/>
        </p:nvSpPr>
        <p:spPr>
          <a:xfrm>
            <a:off x="7241150" y="873966"/>
            <a:ext cx="10079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2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3F018A16-017F-A589-4546-6C58C8E55010}"/>
              </a:ext>
            </a:extLst>
          </p:cNvPr>
          <p:cNvSpPr txBox="1"/>
          <p:nvPr/>
        </p:nvSpPr>
        <p:spPr>
          <a:xfrm>
            <a:off x="5340927" y="4530436"/>
            <a:ext cx="1350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797015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469D93-D914-B3DB-4404-6711A4B4EC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bâtiment&#10;&#10;Description générée automatiquement">
            <a:extLst>
              <a:ext uri="{FF2B5EF4-FFF2-40B4-BE49-F238E27FC236}">
                <a16:creationId xmlns:a16="http://schemas.microsoft.com/office/drawing/2014/main" id="{91EDEA19-6015-C28C-19D8-5F4FDA69F9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2981" y="419154"/>
            <a:ext cx="5004000" cy="333469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FACACA-BA66-1349-34CB-3DDAD6EA55CB}"/>
              </a:ext>
            </a:extLst>
          </p:cNvPr>
          <p:cNvSpPr txBox="1"/>
          <p:nvPr/>
        </p:nvSpPr>
        <p:spPr>
          <a:xfrm>
            <a:off x="7110845" y="3753852"/>
            <a:ext cx="50811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chapelle Saint-Maudez : vue extérieure d'ensemble.</a:t>
            </a:r>
          </a:p>
        </p:txBody>
      </p:sp>
      <p:pic>
        <p:nvPicPr>
          <p:cNvPr id="6" name="Image 5" descr="Une image contenant plein air, bâtiment, herbe, ciel&#10;&#10;Description générée automatiquement">
            <a:extLst>
              <a:ext uri="{FF2B5EF4-FFF2-40B4-BE49-F238E27FC236}">
                <a16:creationId xmlns:a16="http://schemas.microsoft.com/office/drawing/2014/main" id="{F51C44FB-35E2-1DD1-2CB1-550D9DCDE0E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019" y="2722195"/>
            <a:ext cx="4212000" cy="372253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FD40471-73BC-AB94-338C-69492353A2BC}"/>
              </a:ext>
            </a:extLst>
          </p:cNvPr>
          <p:cNvSpPr txBox="1"/>
          <p:nvPr/>
        </p:nvSpPr>
        <p:spPr>
          <a:xfrm>
            <a:off x="683695" y="1521866"/>
            <a:ext cx="45761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chapelle Notre-Dame-de-la-Paix : vue extérieure d'ensemble.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001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0FF0F63-6DA3-AA4C-A1A7-DCC618D192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herbe, plein air, moulin à vent, ciel&#10;&#10;Description générée automatiquement">
            <a:extLst>
              <a:ext uri="{FF2B5EF4-FFF2-40B4-BE49-F238E27FC236}">
                <a16:creationId xmlns:a16="http://schemas.microsoft.com/office/drawing/2014/main" id="{EFBC0217-CB2E-7123-6062-A07A00DE18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111" y="621000"/>
            <a:ext cx="4076954" cy="5616000"/>
          </a:xfrm>
          <a:prstGeom prst="ellipse">
            <a:avLst/>
          </a:prstGeom>
          <a:ln w="63500" cap="rnd">
            <a:solidFill>
              <a:schemeClr val="accent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AB0EBC4-4679-2A6F-5F50-88A5FD7169A2}"/>
              </a:ext>
            </a:extLst>
          </p:cNvPr>
          <p:cNvSpPr txBox="1"/>
          <p:nvPr/>
        </p:nvSpPr>
        <p:spPr>
          <a:xfrm>
            <a:off x="231226" y="6320127"/>
            <a:ext cx="73450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moulin à vent de </a:t>
            </a:r>
            <a:r>
              <a:rPr lang="fr-FR" sz="2400" b="1" dirty="0" err="1"/>
              <a:t>Kercousquet</a:t>
            </a:r>
            <a:r>
              <a:rPr lang="fr-FR" sz="2400" b="1" dirty="0"/>
              <a:t> (restauré).</a:t>
            </a:r>
          </a:p>
        </p:txBody>
      </p:sp>
      <p:pic>
        <p:nvPicPr>
          <p:cNvPr id="9" name="Image 8" descr="Une image contenant habits, personne, bâtiment, plein air&#10;&#10;Description générée automatiquement">
            <a:extLst>
              <a:ext uri="{FF2B5EF4-FFF2-40B4-BE49-F238E27FC236}">
                <a16:creationId xmlns:a16="http://schemas.microsoft.com/office/drawing/2014/main" id="{9C9E76F3-375C-6A68-0818-4F366D09F86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3532" y="1467000"/>
            <a:ext cx="6036929" cy="3924000"/>
          </a:xfrm>
          <a:prstGeom prst="ellipse">
            <a:avLst/>
          </a:prstGeom>
          <a:ln w="63500" cap="rnd">
            <a:solidFill>
              <a:schemeClr val="accent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64903F92-113C-C828-6AB6-74AE8824FDC3}"/>
              </a:ext>
            </a:extLst>
          </p:cNvPr>
          <p:cNvSpPr txBox="1"/>
          <p:nvPr/>
        </p:nvSpPr>
        <p:spPr>
          <a:xfrm>
            <a:off x="6297369" y="217607"/>
            <a:ext cx="60369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Couples de jeunes mariés de Clohars-Carnoët en tenue de noce photographiés en 1908</a:t>
            </a:r>
          </a:p>
        </p:txBody>
      </p:sp>
    </p:spTree>
    <p:extLst>
      <p:ext uri="{BB962C8B-B14F-4D97-AF65-F5344CB8AC3E}">
        <p14:creationId xmlns:p14="http://schemas.microsoft.com/office/powerpoint/2010/main" val="1969961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705</Words>
  <Application>Microsoft Office PowerPoint</Application>
  <PresentationFormat>Grand écran</PresentationFormat>
  <Paragraphs>69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2024-10-18T03:46:48Z</dcterms:created>
  <dcterms:modified xsi:type="dcterms:W3CDTF">2024-10-18T07:55:18Z</dcterms:modified>
</cp:coreProperties>
</file>