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7" r:id="rId2"/>
    <p:sldId id="285" r:id="rId3"/>
    <p:sldId id="279" r:id="rId4"/>
    <p:sldId id="278" r:id="rId5"/>
    <p:sldId id="277" r:id="rId6"/>
    <p:sldId id="276" r:id="rId7"/>
    <p:sldId id="275" r:id="rId8"/>
    <p:sldId id="274" r:id="rId9"/>
    <p:sldId id="273" r:id="rId10"/>
    <p:sldId id="272" r:id="rId11"/>
    <p:sldId id="271" r:id="rId12"/>
    <p:sldId id="270" r:id="rId13"/>
    <p:sldId id="269" r:id="rId14"/>
    <p:sldId id="268" r:id="rId15"/>
    <p:sldId id="267" r:id="rId16"/>
    <p:sldId id="266" r:id="rId17"/>
    <p:sldId id="265" r:id="rId18"/>
    <p:sldId id="264" r:id="rId19"/>
    <p:sldId id="263" r:id="rId20"/>
    <p:sldId id="262" r:id="rId21"/>
    <p:sldId id="261" r:id="rId22"/>
    <p:sldId id="260" r:id="rId23"/>
    <p:sldId id="259" r:id="rId24"/>
    <p:sldId id="258" r:id="rId25"/>
    <p:sldId id="280" r:id="rId26"/>
    <p:sldId id="281" r:id="rId27"/>
    <p:sldId id="282" r:id="rId28"/>
    <p:sldId id="283" r:id="rId29"/>
    <p:sldId id="284"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024" autoAdjust="0"/>
    <p:restoredTop sz="94660"/>
  </p:normalViewPr>
  <p:slideViewPr>
    <p:cSldViewPr snapToGrid="0">
      <p:cViewPr varScale="1">
        <p:scale>
          <a:sx n="74" d="100"/>
          <a:sy n="74" d="100"/>
        </p:scale>
        <p:origin x="317"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974B6C-7295-4467-9B87-5D36EAA4ADA4}" type="datetimeFigureOut">
              <a:rPr lang="fr-FR" smtClean="0"/>
              <a:t>06/10/2024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AFB592-5E56-4192-BA16-F07B2D73D637}" type="slidenum">
              <a:rPr lang="fr-FR" smtClean="0"/>
              <a:t>‹N°›</a:t>
            </a:fld>
            <a:endParaRPr lang="fr-FR"/>
          </a:p>
        </p:txBody>
      </p:sp>
    </p:spTree>
    <p:extLst>
      <p:ext uri="{BB962C8B-B14F-4D97-AF65-F5344CB8AC3E}">
        <p14:creationId xmlns:p14="http://schemas.microsoft.com/office/powerpoint/2010/main" val="20777757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BBAFB592-5E56-4192-BA16-F07B2D73D637}" type="slidenum">
              <a:rPr lang="fr-FR" smtClean="0"/>
              <a:t>10</a:t>
            </a:fld>
            <a:endParaRPr lang="fr-FR"/>
          </a:p>
        </p:txBody>
      </p:sp>
    </p:spTree>
    <p:extLst>
      <p:ext uri="{BB962C8B-B14F-4D97-AF65-F5344CB8AC3E}">
        <p14:creationId xmlns:p14="http://schemas.microsoft.com/office/powerpoint/2010/main" val="15979544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BBAFB592-5E56-4192-BA16-F07B2D73D637}" type="slidenum">
              <a:rPr lang="fr-FR" smtClean="0"/>
              <a:t>28</a:t>
            </a:fld>
            <a:endParaRPr lang="fr-FR"/>
          </a:p>
        </p:txBody>
      </p:sp>
    </p:spTree>
    <p:extLst>
      <p:ext uri="{BB962C8B-B14F-4D97-AF65-F5344CB8AC3E}">
        <p14:creationId xmlns:p14="http://schemas.microsoft.com/office/powerpoint/2010/main" val="3157725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E07F8F-2A76-2A1D-4EFF-EFB496762C5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2C2F9C4-B154-2D23-D254-133D15C06A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18668CB-11B4-FC58-BB65-2CF32FE54E3B}"/>
              </a:ext>
            </a:extLst>
          </p:cNvPr>
          <p:cNvSpPr>
            <a:spLocks noGrp="1"/>
          </p:cNvSpPr>
          <p:nvPr>
            <p:ph type="dt" sz="half" idx="10"/>
          </p:nvPr>
        </p:nvSpPr>
        <p:spPr/>
        <p:txBody>
          <a:bodyPr/>
          <a:lstStyle/>
          <a:p>
            <a:fld id="{A8302DA8-70D7-410D-912A-38325493B59E}" type="datetimeFigureOut">
              <a:rPr lang="fr-FR" smtClean="0"/>
              <a:t>06/10/2024</a:t>
            </a:fld>
            <a:endParaRPr lang="fr-FR" dirty="0"/>
          </a:p>
        </p:txBody>
      </p:sp>
      <p:sp>
        <p:nvSpPr>
          <p:cNvPr id="5" name="Espace réservé du pied de page 4">
            <a:extLst>
              <a:ext uri="{FF2B5EF4-FFF2-40B4-BE49-F238E27FC236}">
                <a16:creationId xmlns:a16="http://schemas.microsoft.com/office/drawing/2014/main" id="{43710225-5C89-B3C8-5B14-8D6488264848}"/>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209E0356-EFDF-C0AC-DBF3-713A78CB3385}"/>
              </a:ext>
            </a:extLst>
          </p:cNvPr>
          <p:cNvSpPr>
            <a:spLocks noGrp="1"/>
          </p:cNvSpPr>
          <p:nvPr>
            <p:ph type="sldNum" sz="quarter" idx="12"/>
          </p:nvPr>
        </p:nvSpPr>
        <p:spPr/>
        <p:txBody>
          <a:bodyPr/>
          <a:lstStyle/>
          <a:p>
            <a:fld id="{445FE56C-A7B5-4401-BADD-2F211A30042F}" type="slidenum">
              <a:rPr lang="fr-FR" smtClean="0"/>
              <a:t>‹N°›</a:t>
            </a:fld>
            <a:endParaRPr lang="fr-FR" dirty="0"/>
          </a:p>
        </p:txBody>
      </p:sp>
    </p:spTree>
    <p:extLst>
      <p:ext uri="{BB962C8B-B14F-4D97-AF65-F5344CB8AC3E}">
        <p14:creationId xmlns:p14="http://schemas.microsoft.com/office/powerpoint/2010/main" val="262679718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3B9B09-B274-B2EE-565A-35E42B6DB41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6BB35D0-79EE-B638-9DB2-E2BEEAA30DC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343BFBC-F774-4647-7EB0-597527FFAD91}"/>
              </a:ext>
            </a:extLst>
          </p:cNvPr>
          <p:cNvSpPr>
            <a:spLocks noGrp="1"/>
          </p:cNvSpPr>
          <p:nvPr>
            <p:ph type="dt" sz="half" idx="10"/>
          </p:nvPr>
        </p:nvSpPr>
        <p:spPr/>
        <p:txBody>
          <a:bodyPr/>
          <a:lstStyle/>
          <a:p>
            <a:fld id="{A8302DA8-70D7-410D-912A-38325493B59E}" type="datetimeFigureOut">
              <a:rPr lang="fr-FR" smtClean="0"/>
              <a:t>06/10/2024</a:t>
            </a:fld>
            <a:endParaRPr lang="fr-FR" dirty="0"/>
          </a:p>
        </p:txBody>
      </p:sp>
      <p:sp>
        <p:nvSpPr>
          <p:cNvPr id="5" name="Espace réservé du pied de page 4">
            <a:extLst>
              <a:ext uri="{FF2B5EF4-FFF2-40B4-BE49-F238E27FC236}">
                <a16:creationId xmlns:a16="http://schemas.microsoft.com/office/drawing/2014/main" id="{3D04B39B-DFA2-7F1C-C3C7-DD43FF320FBD}"/>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8DFD99B1-717F-9C5C-9560-6A059A42A0D1}"/>
              </a:ext>
            </a:extLst>
          </p:cNvPr>
          <p:cNvSpPr>
            <a:spLocks noGrp="1"/>
          </p:cNvSpPr>
          <p:nvPr>
            <p:ph type="sldNum" sz="quarter" idx="12"/>
          </p:nvPr>
        </p:nvSpPr>
        <p:spPr/>
        <p:txBody>
          <a:bodyPr/>
          <a:lstStyle/>
          <a:p>
            <a:fld id="{445FE56C-A7B5-4401-BADD-2F211A30042F}" type="slidenum">
              <a:rPr lang="fr-FR" smtClean="0"/>
              <a:t>‹N°›</a:t>
            </a:fld>
            <a:endParaRPr lang="fr-FR" dirty="0"/>
          </a:p>
        </p:txBody>
      </p:sp>
    </p:spTree>
    <p:extLst>
      <p:ext uri="{BB962C8B-B14F-4D97-AF65-F5344CB8AC3E}">
        <p14:creationId xmlns:p14="http://schemas.microsoft.com/office/powerpoint/2010/main" val="248390088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FFBC717-161C-3479-B765-711744539FC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C8476DA4-4F96-3279-B47B-DD65BD072E7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41D21A8-B5B3-3248-4027-D92F01CBE3CF}"/>
              </a:ext>
            </a:extLst>
          </p:cNvPr>
          <p:cNvSpPr>
            <a:spLocks noGrp="1"/>
          </p:cNvSpPr>
          <p:nvPr>
            <p:ph type="dt" sz="half" idx="10"/>
          </p:nvPr>
        </p:nvSpPr>
        <p:spPr/>
        <p:txBody>
          <a:bodyPr/>
          <a:lstStyle/>
          <a:p>
            <a:fld id="{A8302DA8-70D7-410D-912A-38325493B59E}" type="datetimeFigureOut">
              <a:rPr lang="fr-FR" smtClean="0"/>
              <a:t>06/10/2024</a:t>
            </a:fld>
            <a:endParaRPr lang="fr-FR" dirty="0"/>
          </a:p>
        </p:txBody>
      </p:sp>
      <p:sp>
        <p:nvSpPr>
          <p:cNvPr id="5" name="Espace réservé du pied de page 4">
            <a:extLst>
              <a:ext uri="{FF2B5EF4-FFF2-40B4-BE49-F238E27FC236}">
                <a16:creationId xmlns:a16="http://schemas.microsoft.com/office/drawing/2014/main" id="{92FA0CF4-EFA1-5088-D8CC-0D519E4FC68F}"/>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07CFB80D-18C8-27A3-5087-FE5DCEF25702}"/>
              </a:ext>
            </a:extLst>
          </p:cNvPr>
          <p:cNvSpPr>
            <a:spLocks noGrp="1"/>
          </p:cNvSpPr>
          <p:nvPr>
            <p:ph type="sldNum" sz="quarter" idx="12"/>
          </p:nvPr>
        </p:nvSpPr>
        <p:spPr/>
        <p:txBody>
          <a:bodyPr/>
          <a:lstStyle/>
          <a:p>
            <a:fld id="{445FE56C-A7B5-4401-BADD-2F211A30042F}" type="slidenum">
              <a:rPr lang="fr-FR" smtClean="0"/>
              <a:t>‹N°›</a:t>
            </a:fld>
            <a:endParaRPr lang="fr-FR" dirty="0"/>
          </a:p>
        </p:txBody>
      </p:sp>
    </p:spTree>
    <p:extLst>
      <p:ext uri="{BB962C8B-B14F-4D97-AF65-F5344CB8AC3E}">
        <p14:creationId xmlns:p14="http://schemas.microsoft.com/office/powerpoint/2010/main" val="242335140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4A61BB-DB6C-50F0-01C9-E5F59960611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8C89D23-F657-6BEF-0FDA-2FD66E80103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0899403-D318-8F71-AB56-1AF30406FAA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25FFD68-113E-5026-36E2-6133EFE4C78D}"/>
              </a:ext>
            </a:extLst>
          </p:cNvPr>
          <p:cNvSpPr>
            <a:spLocks noGrp="1"/>
          </p:cNvSpPr>
          <p:nvPr>
            <p:ph type="dt" sz="half" idx="10"/>
          </p:nvPr>
        </p:nvSpPr>
        <p:spPr/>
        <p:txBody>
          <a:bodyPr/>
          <a:lstStyle/>
          <a:p>
            <a:fld id="{A8302DA8-70D7-410D-912A-38325493B59E}" type="datetimeFigureOut">
              <a:rPr lang="fr-FR" smtClean="0"/>
              <a:t>06/10/2024</a:t>
            </a:fld>
            <a:endParaRPr lang="fr-FR" dirty="0"/>
          </a:p>
        </p:txBody>
      </p:sp>
      <p:sp>
        <p:nvSpPr>
          <p:cNvPr id="6" name="Espace réservé du pied de page 5">
            <a:extLst>
              <a:ext uri="{FF2B5EF4-FFF2-40B4-BE49-F238E27FC236}">
                <a16:creationId xmlns:a16="http://schemas.microsoft.com/office/drawing/2014/main" id="{0A4622D3-2798-2AFE-A1CB-10FB92789242}"/>
              </a:ext>
            </a:extLst>
          </p:cNvPr>
          <p:cNvSpPr>
            <a:spLocks noGrp="1"/>
          </p:cNvSpPr>
          <p:nvPr>
            <p:ph type="ftr" sz="quarter" idx="11"/>
          </p:nvPr>
        </p:nvSpPr>
        <p:spPr/>
        <p:txBody>
          <a:bodyPr/>
          <a:lstStyle/>
          <a:p>
            <a:endParaRPr lang="fr-FR" dirty="0"/>
          </a:p>
        </p:txBody>
      </p:sp>
      <p:sp>
        <p:nvSpPr>
          <p:cNvPr id="7" name="Espace réservé du numéro de diapositive 6">
            <a:extLst>
              <a:ext uri="{FF2B5EF4-FFF2-40B4-BE49-F238E27FC236}">
                <a16:creationId xmlns:a16="http://schemas.microsoft.com/office/drawing/2014/main" id="{9AF1B639-EB7B-1104-6954-EC2F53340A41}"/>
              </a:ext>
            </a:extLst>
          </p:cNvPr>
          <p:cNvSpPr>
            <a:spLocks noGrp="1"/>
          </p:cNvSpPr>
          <p:nvPr>
            <p:ph type="sldNum" sz="quarter" idx="12"/>
          </p:nvPr>
        </p:nvSpPr>
        <p:spPr/>
        <p:txBody>
          <a:bodyPr/>
          <a:lstStyle/>
          <a:p>
            <a:fld id="{445FE56C-A7B5-4401-BADD-2F211A30042F}" type="slidenum">
              <a:rPr lang="fr-FR" smtClean="0"/>
              <a:t>‹N°›</a:t>
            </a:fld>
            <a:endParaRPr lang="fr-FR" dirty="0"/>
          </a:p>
        </p:txBody>
      </p:sp>
    </p:spTree>
    <p:extLst>
      <p:ext uri="{BB962C8B-B14F-4D97-AF65-F5344CB8AC3E}">
        <p14:creationId xmlns:p14="http://schemas.microsoft.com/office/powerpoint/2010/main" val="226967163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AB3429-EE81-4233-B284-6C0171929D37}"/>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E130A70-A390-3CED-BFD5-97A6A7F1D38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BD2922F-D231-4CC7-ACA6-63A0D210E21B}"/>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CEC22E1-7C5A-1A80-C61E-5F7117EEAAB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3D0D4CA-576D-0A40-622A-BB969B33188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4CE8BC5-88D4-A3E1-F674-6BD079E3253A}"/>
              </a:ext>
            </a:extLst>
          </p:cNvPr>
          <p:cNvSpPr>
            <a:spLocks noGrp="1"/>
          </p:cNvSpPr>
          <p:nvPr>
            <p:ph type="dt" sz="half" idx="10"/>
          </p:nvPr>
        </p:nvSpPr>
        <p:spPr/>
        <p:txBody>
          <a:bodyPr/>
          <a:lstStyle/>
          <a:p>
            <a:fld id="{A8302DA8-70D7-410D-912A-38325493B59E}" type="datetimeFigureOut">
              <a:rPr lang="fr-FR" smtClean="0"/>
              <a:t>06/10/2024</a:t>
            </a:fld>
            <a:endParaRPr lang="fr-FR" dirty="0"/>
          </a:p>
        </p:txBody>
      </p:sp>
      <p:sp>
        <p:nvSpPr>
          <p:cNvPr id="8" name="Espace réservé du pied de page 7">
            <a:extLst>
              <a:ext uri="{FF2B5EF4-FFF2-40B4-BE49-F238E27FC236}">
                <a16:creationId xmlns:a16="http://schemas.microsoft.com/office/drawing/2014/main" id="{7B1A05C4-06C9-5F27-6ADE-09C125A486EC}"/>
              </a:ext>
            </a:extLst>
          </p:cNvPr>
          <p:cNvSpPr>
            <a:spLocks noGrp="1"/>
          </p:cNvSpPr>
          <p:nvPr>
            <p:ph type="ftr" sz="quarter" idx="11"/>
          </p:nvPr>
        </p:nvSpPr>
        <p:spPr/>
        <p:txBody>
          <a:bodyPr/>
          <a:lstStyle/>
          <a:p>
            <a:endParaRPr lang="fr-FR" dirty="0"/>
          </a:p>
        </p:txBody>
      </p:sp>
      <p:sp>
        <p:nvSpPr>
          <p:cNvPr id="9" name="Espace réservé du numéro de diapositive 8">
            <a:extLst>
              <a:ext uri="{FF2B5EF4-FFF2-40B4-BE49-F238E27FC236}">
                <a16:creationId xmlns:a16="http://schemas.microsoft.com/office/drawing/2014/main" id="{0F794866-B90D-9F64-C53D-EDFB202978D0}"/>
              </a:ext>
            </a:extLst>
          </p:cNvPr>
          <p:cNvSpPr>
            <a:spLocks noGrp="1"/>
          </p:cNvSpPr>
          <p:nvPr>
            <p:ph type="sldNum" sz="quarter" idx="12"/>
          </p:nvPr>
        </p:nvSpPr>
        <p:spPr/>
        <p:txBody>
          <a:bodyPr/>
          <a:lstStyle/>
          <a:p>
            <a:fld id="{445FE56C-A7B5-4401-BADD-2F211A30042F}" type="slidenum">
              <a:rPr lang="fr-FR" smtClean="0"/>
              <a:t>‹N°›</a:t>
            </a:fld>
            <a:endParaRPr lang="fr-FR" dirty="0"/>
          </a:p>
        </p:txBody>
      </p:sp>
    </p:spTree>
    <p:extLst>
      <p:ext uri="{BB962C8B-B14F-4D97-AF65-F5344CB8AC3E}">
        <p14:creationId xmlns:p14="http://schemas.microsoft.com/office/powerpoint/2010/main" val="353990830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8B7B327-D34C-85EA-4319-C6289E10A92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359A493A-A7BA-8E5D-5F7D-2363281D92A4}"/>
              </a:ext>
            </a:extLst>
          </p:cNvPr>
          <p:cNvSpPr>
            <a:spLocks noGrp="1"/>
          </p:cNvSpPr>
          <p:nvPr>
            <p:ph type="dt" sz="half" idx="10"/>
          </p:nvPr>
        </p:nvSpPr>
        <p:spPr/>
        <p:txBody>
          <a:bodyPr/>
          <a:lstStyle/>
          <a:p>
            <a:fld id="{A8302DA8-70D7-410D-912A-38325493B59E}" type="datetimeFigureOut">
              <a:rPr lang="fr-FR" smtClean="0"/>
              <a:t>06/10/2024</a:t>
            </a:fld>
            <a:endParaRPr lang="fr-FR" dirty="0"/>
          </a:p>
        </p:txBody>
      </p:sp>
      <p:sp>
        <p:nvSpPr>
          <p:cNvPr id="4" name="Espace réservé du pied de page 3">
            <a:extLst>
              <a:ext uri="{FF2B5EF4-FFF2-40B4-BE49-F238E27FC236}">
                <a16:creationId xmlns:a16="http://schemas.microsoft.com/office/drawing/2014/main" id="{B83985AC-25B6-37F4-4AA8-7977377D3E2C}"/>
              </a:ext>
            </a:extLst>
          </p:cNvPr>
          <p:cNvSpPr>
            <a:spLocks noGrp="1"/>
          </p:cNvSpPr>
          <p:nvPr>
            <p:ph type="ftr" sz="quarter" idx="11"/>
          </p:nvPr>
        </p:nvSpPr>
        <p:spPr/>
        <p:txBody>
          <a:bodyPr/>
          <a:lstStyle/>
          <a:p>
            <a:endParaRPr lang="fr-FR" dirty="0"/>
          </a:p>
        </p:txBody>
      </p:sp>
      <p:sp>
        <p:nvSpPr>
          <p:cNvPr id="5" name="Espace réservé du numéro de diapositive 4">
            <a:extLst>
              <a:ext uri="{FF2B5EF4-FFF2-40B4-BE49-F238E27FC236}">
                <a16:creationId xmlns:a16="http://schemas.microsoft.com/office/drawing/2014/main" id="{374D047A-A703-6874-4B56-17E36B7CFF41}"/>
              </a:ext>
            </a:extLst>
          </p:cNvPr>
          <p:cNvSpPr>
            <a:spLocks noGrp="1"/>
          </p:cNvSpPr>
          <p:nvPr>
            <p:ph type="sldNum" sz="quarter" idx="12"/>
          </p:nvPr>
        </p:nvSpPr>
        <p:spPr/>
        <p:txBody>
          <a:bodyPr/>
          <a:lstStyle/>
          <a:p>
            <a:fld id="{445FE56C-A7B5-4401-BADD-2F211A30042F}" type="slidenum">
              <a:rPr lang="fr-FR" smtClean="0"/>
              <a:t>‹N°›</a:t>
            </a:fld>
            <a:endParaRPr lang="fr-FR" dirty="0"/>
          </a:p>
        </p:txBody>
      </p:sp>
    </p:spTree>
    <p:extLst>
      <p:ext uri="{BB962C8B-B14F-4D97-AF65-F5344CB8AC3E}">
        <p14:creationId xmlns:p14="http://schemas.microsoft.com/office/powerpoint/2010/main" val="3820503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5C8919B-3D6B-583B-C6E7-A04D683B742C}"/>
              </a:ext>
            </a:extLst>
          </p:cNvPr>
          <p:cNvSpPr>
            <a:spLocks noGrp="1"/>
          </p:cNvSpPr>
          <p:nvPr>
            <p:ph type="dt" sz="half" idx="10"/>
          </p:nvPr>
        </p:nvSpPr>
        <p:spPr/>
        <p:txBody>
          <a:bodyPr/>
          <a:lstStyle/>
          <a:p>
            <a:fld id="{A8302DA8-70D7-410D-912A-38325493B59E}" type="datetimeFigureOut">
              <a:rPr lang="fr-FR" smtClean="0"/>
              <a:t>06/10/2024</a:t>
            </a:fld>
            <a:endParaRPr lang="fr-FR" dirty="0"/>
          </a:p>
        </p:txBody>
      </p:sp>
      <p:sp>
        <p:nvSpPr>
          <p:cNvPr id="3" name="Espace réservé du pied de page 2">
            <a:extLst>
              <a:ext uri="{FF2B5EF4-FFF2-40B4-BE49-F238E27FC236}">
                <a16:creationId xmlns:a16="http://schemas.microsoft.com/office/drawing/2014/main" id="{F03ADD7D-0341-4016-395F-7307F3BAE18F}"/>
              </a:ext>
            </a:extLst>
          </p:cNvPr>
          <p:cNvSpPr>
            <a:spLocks noGrp="1"/>
          </p:cNvSpPr>
          <p:nvPr>
            <p:ph type="ftr" sz="quarter" idx="1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104204B2-F2D5-D89D-FA9D-DE633D9E7CAB}"/>
              </a:ext>
            </a:extLst>
          </p:cNvPr>
          <p:cNvSpPr>
            <a:spLocks noGrp="1"/>
          </p:cNvSpPr>
          <p:nvPr>
            <p:ph type="sldNum" sz="quarter" idx="12"/>
          </p:nvPr>
        </p:nvSpPr>
        <p:spPr/>
        <p:txBody>
          <a:bodyPr/>
          <a:lstStyle/>
          <a:p>
            <a:fld id="{445FE56C-A7B5-4401-BADD-2F211A30042F}" type="slidenum">
              <a:rPr lang="fr-FR" smtClean="0"/>
              <a:t>‹N°›</a:t>
            </a:fld>
            <a:endParaRPr lang="fr-FR" dirty="0"/>
          </a:p>
        </p:txBody>
      </p:sp>
    </p:spTree>
    <p:extLst>
      <p:ext uri="{BB962C8B-B14F-4D97-AF65-F5344CB8AC3E}">
        <p14:creationId xmlns:p14="http://schemas.microsoft.com/office/powerpoint/2010/main" val="283050168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C45125-C83D-ABC5-EBFE-02FFB90229B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46E5FE8-B242-C9FD-CA74-04AE2D88197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CEF59CB1-1661-C05B-DC72-82E783D6DE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4A55D18-D2FD-D1F5-CC85-77C9630568B4}"/>
              </a:ext>
            </a:extLst>
          </p:cNvPr>
          <p:cNvSpPr>
            <a:spLocks noGrp="1"/>
          </p:cNvSpPr>
          <p:nvPr>
            <p:ph type="dt" sz="half" idx="10"/>
          </p:nvPr>
        </p:nvSpPr>
        <p:spPr/>
        <p:txBody>
          <a:bodyPr/>
          <a:lstStyle/>
          <a:p>
            <a:fld id="{A8302DA8-70D7-410D-912A-38325493B59E}" type="datetimeFigureOut">
              <a:rPr lang="fr-FR" smtClean="0"/>
              <a:t>06/10/2024</a:t>
            </a:fld>
            <a:endParaRPr lang="fr-FR" dirty="0"/>
          </a:p>
        </p:txBody>
      </p:sp>
      <p:sp>
        <p:nvSpPr>
          <p:cNvPr id="6" name="Espace réservé du pied de page 5">
            <a:extLst>
              <a:ext uri="{FF2B5EF4-FFF2-40B4-BE49-F238E27FC236}">
                <a16:creationId xmlns:a16="http://schemas.microsoft.com/office/drawing/2014/main" id="{004983A4-C632-2899-F6BD-EBC49C8771E6}"/>
              </a:ext>
            </a:extLst>
          </p:cNvPr>
          <p:cNvSpPr>
            <a:spLocks noGrp="1"/>
          </p:cNvSpPr>
          <p:nvPr>
            <p:ph type="ftr" sz="quarter" idx="11"/>
          </p:nvPr>
        </p:nvSpPr>
        <p:spPr/>
        <p:txBody>
          <a:bodyPr/>
          <a:lstStyle/>
          <a:p>
            <a:endParaRPr lang="fr-FR" dirty="0"/>
          </a:p>
        </p:txBody>
      </p:sp>
      <p:sp>
        <p:nvSpPr>
          <p:cNvPr id="7" name="Espace réservé du numéro de diapositive 6">
            <a:extLst>
              <a:ext uri="{FF2B5EF4-FFF2-40B4-BE49-F238E27FC236}">
                <a16:creationId xmlns:a16="http://schemas.microsoft.com/office/drawing/2014/main" id="{808F2105-5E49-5FAA-3D73-3C2BD0FBC517}"/>
              </a:ext>
            </a:extLst>
          </p:cNvPr>
          <p:cNvSpPr>
            <a:spLocks noGrp="1"/>
          </p:cNvSpPr>
          <p:nvPr>
            <p:ph type="sldNum" sz="quarter" idx="12"/>
          </p:nvPr>
        </p:nvSpPr>
        <p:spPr/>
        <p:txBody>
          <a:bodyPr/>
          <a:lstStyle/>
          <a:p>
            <a:fld id="{445FE56C-A7B5-4401-BADD-2F211A30042F}" type="slidenum">
              <a:rPr lang="fr-FR" smtClean="0"/>
              <a:t>‹N°›</a:t>
            </a:fld>
            <a:endParaRPr lang="fr-FR" dirty="0"/>
          </a:p>
        </p:txBody>
      </p:sp>
    </p:spTree>
    <p:extLst>
      <p:ext uri="{BB962C8B-B14F-4D97-AF65-F5344CB8AC3E}">
        <p14:creationId xmlns:p14="http://schemas.microsoft.com/office/powerpoint/2010/main" val="325109265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97C22B5-6DA7-A74B-533E-4C673A6BA3A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A4AA7FA-ECD8-1601-16EB-3E007A7091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dirty="0"/>
          </a:p>
        </p:txBody>
      </p:sp>
      <p:sp>
        <p:nvSpPr>
          <p:cNvPr id="4" name="Espace réservé du texte 3">
            <a:extLst>
              <a:ext uri="{FF2B5EF4-FFF2-40B4-BE49-F238E27FC236}">
                <a16:creationId xmlns:a16="http://schemas.microsoft.com/office/drawing/2014/main" id="{08720A4C-C036-5457-01D7-57660E00483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8F0F3E8-FD5A-13D5-581E-5C302B75C7AE}"/>
              </a:ext>
            </a:extLst>
          </p:cNvPr>
          <p:cNvSpPr>
            <a:spLocks noGrp="1"/>
          </p:cNvSpPr>
          <p:nvPr>
            <p:ph type="dt" sz="half" idx="10"/>
          </p:nvPr>
        </p:nvSpPr>
        <p:spPr/>
        <p:txBody>
          <a:bodyPr/>
          <a:lstStyle/>
          <a:p>
            <a:fld id="{A8302DA8-70D7-410D-912A-38325493B59E}" type="datetimeFigureOut">
              <a:rPr lang="fr-FR" smtClean="0"/>
              <a:t>06/10/2024</a:t>
            </a:fld>
            <a:endParaRPr lang="fr-FR" dirty="0"/>
          </a:p>
        </p:txBody>
      </p:sp>
      <p:sp>
        <p:nvSpPr>
          <p:cNvPr id="6" name="Espace réservé du pied de page 5">
            <a:extLst>
              <a:ext uri="{FF2B5EF4-FFF2-40B4-BE49-F238E27FC236}">
                <a16:creationId xmlns:a16="http://schemas.microsoft.com/office/drawing/2014/main" id="{9B92C0F0-6D5F-89A2-77B0-D71009DEB654}"/>
              </a:ext>
            </a:extLst>
          </p:cNvPr>
          <p:cNvSpPr>
            <a:spLocks noGrp="1"/>
          </p:cNvSpPr>
          <p:nvPr>
            <p:ph type="ftr" sz="quarter" idx="11"/>
          </p:nvPr>
        </p:nvSpPr>
        <p:spPr/>
        <p:txBody>
          <a:bodyPr/>
          <a:lstStyle/>
          <a:p>
            <a:endParaRPr lang="fr-FR" dirty="0"/>
          </a:p>
        </p:txBody>
      </p:sp>
      <p:sp>
        <p:nvSpPr>
          <p:cNvPr id="7" name="Espace réservé du numéro de diapositive 6">
            <a:extLst>
              <a:ext uri="{FF2B5EF4-FFF2-40B4-BE49-F238E27FC236}">
                <a16:creationId xmlns:a16="http://schemas.microsoft.com/office/drawing/2014/main" id="{AE59D109-47D3-77A2-7F75-B798D56894A7}"/>
              </a:ext>
            </a:extLst>
          </p:cNvPr>
          <p:cNvSpPr>
            <a:spLocks noGrp="1"/>
          </p:cNvSpPr>
          <p:nvPr>
            <p:ph type="sldNum" sz="quarter" idx="12"/>
          </p:nvPr>
        </p:nvSpPr>
        <p:spPr/>
        <p:txBody>
          <a:bodyPr/>
          <a:lstStyle/>
          <a:p>
            <a:fld id="{445FE56C-A7B5-4401-BADD-2F211A30042F}" type="slidenum">
              <a:rPr lang="fr-FR" smtClean="0"/>
              <a:t>‹N°›</a:t>
            </a:fld>
            <a:endParaRPr lang="fr-FR" dirty="0"/>
          </a:p>
        </p:txBody>
      </p:sp>
    </p:spTree>
    <p:extLst>
      <p:ext uri="{BB962C8B-B14F-4D97-AF65-F5344CB8AC3E}">
        <p14:creationId xmlns:p14="http://schemas.microsoft.com/office/powerpoint/2010/main" val="23181320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2BAA80E-1198-32E5-4948-3D14456D36E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7602EF0-6DF6-3539-38AB-C209AE6D95B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268962F-0C08-C095-6116-F649775DC954}"/>
              </a:ext>
            </a:extLst>
          </p:cNvPr>
          <p:cNvSpPr>
            <a:spLocks noGrp="1"/>
          </p:cNvSpPr>
          <p:nvPr>
            <p:ph type="dt" sz="half" idx="10"/>
          </p:nvPr>
        </p:nvSpPr>
        <p:spPr/>
        <p:txBody>
          <a:bodyPr/>
          <a:lstStyle/>
          <a:p>
            <a:fld id="{A8302DA8-70D7-410D-912A-38325493B59E}" type="datetimeFigureOut">
              <a:rPr lang="fr-FR" smtClean="0"/>
              <a:t>06/10/2024</a:t>
            </a:fld>
            <a:endParaRPr lang="fr-FR" dirty="0"/>
          </a:p>
        </p:txBody>
      </p:sp>
      <p:sp>
        <p:nvSpPr>
          <p:cNvPr id="5" name="Espace réservé du pied de page 4">
            <a:extLst>
              <a:ext uri="{FF2B5EF4-FFF2-40B4-BE49-F238E27FC236}">
                <a16:creationId xmlns:a16="http://schemas.microsoft.com/office/drawing/2014/main" id="{F5B41783-E941-36F8-FB4C-7BA8E6DD509F}"/>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E1514644-5A72-D39A-5C2F-7FE4704C8A28}"/>
              </a:ext>
            </a:extLst>
          </p:cNvPr>
          <p:cNvSpPr>
            <a:spLocks noGrp="1"/>
          </p:cNvSpPr>
          <p:nvPr>
            <p:ph type="sldNum" sz="quarter" idx="12"/>
          </p:nvPr>
        </p:nvSpPr>
        <p:spPr/>
        <p:txBody>
          <a:bodyPr/>
          <a:lstStyle/>
          <a:p>
            <a:fld id="{445FE56C-A7B5-4401-BADD-2F211A30042F}" type="slidenum">
              <a:rPr lang="fr-FR" smtClean="0"/>
              <a:t>‹N°›</a:t>
            </a:fld>
            <a:endParaRPr lang="fr-FR" dirty="0"/>
          </a:p>
        </p:txBody>
      </p:sp>
    </p:spTree>
    <p:extLst>
      <p:ext uri="{BB962C8B-B14F-4D97-AF65-F5344CB8AC3E}">
        <p14:creationId xmlns:p14="http://schemas.microsoft.com/office/powerpoint/2010/main" val="140439387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CACB26C-D890-CF50-7793-7149099117D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8A8E681-BECC-749D-2D7C-85E94EFC977C}"/>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A56F513-01A9-4E48-C590-4ADD062E432B}"/>
              </a:ext>
            </a:extLst>
          </p:cNvPr>
          <p:cNvSpPr>
            <a:spLocks noGrp="1"/>
          </p:cNvSpPr>
          <p:nvPr>
            <p:ph type="dt" sz="half" idx="10"/>
          </p:nvPr>
        </p:nvSpPr>
        <p:spPr/>
        <p:txBody>
          <a:bodyPr/>
          <a:lstStyle/>
          <a:p>
            <a:fld id="{A8302DA8-70D7-410D-912A-38325493B59E}" type="datetimeFigureOut">
              <a:rPr lang="fr-FR" smtClean="0"/>
              <a:t>06/10/2024</a:t>
            </a:fld>
            <a:endParaRPr lang="fr-FR" dirty="0"/>
          </a:p>
        </p:txBody>
      </p:sp>
      <p:sp>
        <p:nvSpPr>
          <p:cNvPr id="5" name="Espace réservé du pied de page 4">
            <a:extLst>
              <a:ext uri="{FF2B5EF4-FFF2-40B4-BE49-F238E27FC236}">
                <a16:creationId xmlns:a16="http://schemas.microsoft.com/office/drawing/2014/main" id="{76923A72-1C07-FA5F-E7E4-51A6A78F4D4C}"/>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0AE3088F-D296-D7CC-F9F6-F786A0BE0921}"/>
              </a:ext>
            </a:extLst>
          </p:cNvPr>
          <p:cNvSpPr>
            <a:spLocks noGrp="1"/>
          </p:cNvSpPr>
          <p:nvPr>
            <p:ph type="sldNum" sz="quarter" idx="12"/>
          </p:nvPr>
        </p:nvSpPr>
        <p:spPr/>
        <p:txBody>
          <a:bodyPr/>
          <a:lstStyle/>
          <a:p>
            <a:fld id="{445FE56C-A7B5-4401-BADD-2F211A30042F}" type="slidenum">
              <a:rPr lang="fr-FR" smtClean="0"/>
              <a:t>‹N°›</a:t>
            </a:fld>
            <a:endParaRPr lang="fr-FR" dirty="0"/>
          </a:p>
        </p:txBody>
      </p:sp>
    </p:spTree>
    <p:extLst>
      <p:ext uri="{BB962C8B-B14F-4D97-AF65-F5344CB8AC3E}">
        <p14:creationId xmlns:p14="http://schemas.microsoft.com/office/powerpoint/2010/main" val="70323696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A9348B3-DC6B-A80A-D24E-08D18DD7BA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99BA2CE-AD67-19F9-CF6E-589DDD17A7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1DF765B-8B5A-CC67-AE23-DE568F70F8F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8302DA8-70D7-410D-912A-38325493B59E}" type="datetimeFigureOut">
              <a:rPr lang="fr-FR" smtClean="0"/>
              <a:t>06/10/2024</a:t>
            </a:fld>
            <a:endParaRPr lang="fr-FR" dirty="0"/>
          </a:p>
        </p:txBody>
      </p:sp>
      <p:sp>
        <p:nvSpPr>
          <p:cNvPr id="5" name="Espace réservé du pied de page 4">
            <a:extLst>
              <a:ext uri="{FF2B5EF4-FFF2-40B4-BE49-F238E27FC236}">
                <a16:creationId xmlns:a16="http://schemas.microsoft.com/office/drawing/2014/main" id="{3BCA8499-A699-ADF2-FF34-AC11A43052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dirty="0"/>
          </a:p>
        </p:txBody>
      </p:sp>
      <p:sp>
        <p:nvSpPr>
          <p:cNvPr id="6" name="Espace réservé du numéro de diapositive 5">
            <a:extLst>
              <a:ext uri="{FF2B5EF4-FFF2-40B4-BE49-F238E27FC236}">
                <a16:creationId xmlns:a16="http://schemas.microsoft.com/office/drawing/2014/main" id="{7741CC3A-069E-51FE-FFCC-D02B5766D2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45FE56C-A7B5-4401-BADD-2F211A30042F}" type="slidenum">
              <a:rPr lang="fr-FR" smtClean="0"/>
              <a:t>‹N°›</a:t>
            </a:fld>
            <a:endParaRPr lang="fr-FR" dirty="0"/>
          </a:p>
        </p:txBody>
      </p:sp>
    </p:spTree>
    <p:extLst>
      <p:ext uri="{BB962C8B-B14F-4D97-AF65-F5344CB8AC3E}">
        <p14:creationId xmlns:p14="http://schemas.microsoft.com/office/powerpoint/2010/main" val="2353673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4.jpg"/></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0.jpg"/></Relationships>
</file>

<file path=ppt/slides/_rels/slide29.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cène, place de marché, arbre&#10;&#10;Description générée automatiquement">
            <a:extLst>
              <a:ext uri="{FF2B5EF4-FFF2-40B4-BE49-F238E27FC236}">
                <a16:creationId xmlns:a16="http://schemas.microsoft.com/office/drawing/2014/main" id="{7BECEF5C-F80A-512F-19DE-564420F4A7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8716"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774A9438-BF7A-5F1E-40EC-FD8A12C5DBA3}"/>
              </a:ext>
            </a:extLst>
          </p:cNvPr>
          <p:cNvSpPr txBox="1"/>
          <p:nvPr/>
        </p:nvSpPr>
        <p:spPr>
          <a:xfrm>
            <a:off x="4772891" y="6117335"/>
            <a:ext cx="7419109" cy="461665"/>
          </a:xfrm>
          <a:prstGeom prst="rect">
            <a:avLst/>
          </a:prstGeom>
          <a:noFill/>
        </p:spPr>
        <p:txBody>
          <a:bodyPr wrap="square" rtlCol="0">
            <a:spAutoFit/>
          </a:bodyPr>
          <a:lstStyle/>
          <a:p>
            <a:r>
              <a:rPr lang="fr-FR" sz="2400" b="1" dirty="0">
                <a:solidFill>
                  <a:srgbClr val="FFFF00"/>
                </a:solidFill>
              </a:rPr>
              <a:t>: Marchés à Grignan</a:t>
            </a:r>
          </a:p>
        </p:txBody>
      </p:sp>
      <p:sp>
        <p:nvSpPr>
          <p:cNvPr id="5" name="ZoneTexte 4">
            <a:extLst>
              <a:ext uri="{FF2B5EF4-FFF2-40B4-BE49-F238E27FC236}">
                <a16:creationId xmlns:a16="http://schemas.microsoft.com/office/drawing/2014/main" id="{2D66D8C6-1403-F098-BE97-C89C11D3B6F9}"/>
              </a:ext>
            </a:extLst>
          </p:cNvPr>
          <p:cNvSpPr txBox="1"/>
          <p:nvPr/>
        </p:nvSpPr>
        <p:spPr>
          <a:xfrm>
            <a:off x="3203267" y="221669"/>
            <a:ext cx="6463146" cy="461665"/>
          </a:xfrm>
          <a:prstGeom prst="rect">
            <a:avLst/>
          </a:prstGeom>
          <a:noFill/>
        </p:spPr>
        <p:txBody>
          <a:bodyPr wrap="square" rtlCol="0">
            <a:spAutoFit/>
          </a:bodyPr>
          <a:lstStyle/>
          <a:p>
            <a:r>
              <a:rPr lang="fr-FR" sz="2400" b="1" dirty="0">
                <a:solidFill>
                  <a:srgbClr val="FFFF00"/>
                </a:solidFill>
              </a:rPr>
              <a:t>La Provence – Les Marchés – Provençaux -</a:t>
            </a:r>
          </a:p>
        </p:txBody>
      </p:sp>
    </p:spTree>
    <p:extLst>
      <p:ext uri="{BB962C8B-B14F-4D97-AF65-F5344CB8AC3E}">
        <p14:creationId xmlns:p14="http://schemas.microsoft.com/office/powerpoint/2010/main" val="50557071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sndAc>
          <p:stSnd loop="1">
            <p:snd r:embed="rId2" name="Gilbert Bécaud - Les marchés de Provence - Paroles (Lyrics).wav"/>
          </p:stSnd>
        </p:sndAc>
      </p:transition>
    </mc:Choice>
    <mc:Fallback>
      <p:transition spd="slow" advClick="0" advTm="8000">
        <p:fade/>
        <p:sndAc>
          <p:stSnd loop="1">
            <p:snd r:embed="rId2" name="Gilbert Bécaud - Les marchés de Provence - Paroles (Lyric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35C0F60-B878-D04C-2C61-A0C0EDB8C576}"/>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solidFill>
                  <a:srgbClr val="FFFF00"/>
                </a:solidFill>
              </a:rPr>
              <a:t>Le marché de Provence est un style de marché typique de la tradition provençale, en Provence-Alpes-Côte d'Azur. Ce symbole régional est un événement marquant de la vie de la ville ou du village qui se présente comme une célébration des producteurs locaux et de l’identité locale, une cérémonie collective dont chacun est à la fois acteur et spectateur, un lieu de rencontre où tout le monde est traité sur un pied d'égalité et dont personne n'est exclu. Deux principes régissent ce type de marché, le prix des marchandises est secondaire et tout doit rappeler le divertissement1.</a:t>
            </a:r>
          </a:p>
        </p:txBody>
      </p:sp>
    </p:spTree>
    <p:extLst>
      <p:ext uri="{BB962C8B-B14F-4D97-AF65-F5344CB8AC3E}">
        <p14:creationId xmlns:p14="http://schemas.microsoft.com/office/powerpoint/2010/main" val="100758442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ourriture locale, Aliments naturels, Nourriture complète, légume&#10;&#10;Description générée automatiquement">
            <a:extLst>
              <a:ext uri="{FF2B5EF4-FFF2-40B4-BE49-F238E27FC236}">
                <a16:creationId xmlns:a16="http://schemas.microsoft.com/office/drawing/2014/main" id="{72C41E38-3B95-FAF8-D367-E3EE2418DF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7986"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23CD141B-6668-563A-26AC-946D138AD02C}"/>
              </a:ext>
            </a:extLst>
          </p:cNvPr>
          <p:cNvSpPr txBox="1"/>
          <p:nvPr/>
        </p:nvSpPr>
        <p:spPr>
          <a:xfrm>
            <a:off x="3578618" y="6359952"/>
            <a:ext cx="7429500" cy="461665"/>
          </a:xfrm>
          <a:prstGeom prst="rect">
            <a:avLst/>
          </a:prstGeom>
          <a:noFill/>
        </p:spPr>
        <p:txBody>
          <a:bodyPr wrap="square" rtlCol="0">
            <a:spAutoFit/>
          </a:bodyPr>
          <a:lstStyle/>
          <a:p>
            <a:r>
              <a:rPr lang="fr-FR" sz="2400" b="1" dirty="0">
                <a:solidFill>
                  <a:schemeClr val="bg1"/>
                </a:solidFill>
              </a:rPr>
              <a:t>Fruits et légumes au marché d'Avignon</a:t>
            </a:r>
          </a:p>
        </p:txBody>
      </p:sp>
    </p:spTree>
    <p:extLst>
      <p:ext uri="{BB962C8B-B14F-4D97-AF65-F5344CB8AC3E}">
        <p14:creationId xmlns:p14="http://schemas.microsoft.com/office/powerpoint/2010/main" val="29953375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able, intérieur, pot, bol&#10;&#10;Description générée automatiquement">
            <a:extLst>
              <a:ext uri="{FF2B5EF4-FFF2-40B4-BE49-F238E27FC236}">
                <a16:creationId xmlns:a16="http://schemas.microsoft.com/office/drawing/2014/main" id="{0CE99FAB-757C-1478-B477-5891F39E9D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8F4804D4-9A12-A0FB-4AAD-B7841DE5A238}"/>
              </a:ext>
            </a:extLst>
          </p:cNvPr>
          <p:cNvSpPr txBox="1"/>
          <p:nvPr/>
        </p:nvSpPr>
        <p:spPr>
          <a:xfrm>
            <a:off x="3112614" y="6265717"/>
            <a:ext cx="7687882" cy="461665"/>
          </a:xfrm>
          <a:prstGeom prst="rect">
            <a:avLst/>
          </a:prstGeom>
          <a:noFill/>
        </p:spPr>
        <p:txBody>
          <a:bodyPr wrap="square" rtlCol="0">
            <a:spAutoFit/>
          </a:bodyPr>
          <a:lstStyle/>
          <a:p>
            <a:r>
              <a:rPr lang="fr-FR" sz="2400" b="1" dirty="0">
                <a:solidFill>
                  <a:srgbClr val="FFFF00"/>
                </a:solidFill>
              </a:rPr>
              <a:t>Asperges blanches du marché de Velleron</a:t>
            </a:r>
          </a:p>
        </p:txBody>
      </p:sp>
    </p:spTree>
    <p:extLst>
      <p:ext uri="{BB962C8B-B14F-4D97-AF65-F5344CB8AC3E}">
        <p14:creationId xmlns:p14="http://schemas.microsoft.com/office/powerpoint/2010/main" val="231257620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abits, plein air, personne, marché&#10;&#10;Description générée automatiquement">
            <a:extLst>
              <a:ext uri="{FF2B5EF4-FFF2-40B4-BE49-F238E27FC236}">
                <a16:creationId xmlns:a16="http://schemas.microsoft.com/office/drawing/2014/main" id="{E4B2B21E-B43E-87AB-89D7-AB2932BCA7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0000" y="307428"/>
            <a:ext cx="5796000" cy="4347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4E1CF6B-ECDB-32B3-414F-B85256D19640}"/>
              </a:ext>
            </a:extLst>
          </p:cNvPr>
          <p:cNvSpPr txBox="1"/>
          <p:nvPr/>
        </p:nvSpPr>
        <p:spPr>
          <a:xfrm>
            <a:off x="422564" y="4654428"/>
            <a:ext cx="5673436" cy="461665"/>
          </a:xfrm>
          <a:prstGeom prst="rect">
            <a:avLst/>
          </a:prstGeom>
          <a:noFill/>
        </p:spPr>
        <p:txBody>
          <a:bodyPr wrap="square" rtlCol="0">
            <a:spAutoFit/>
          </a:bodyPr>
          <a:lstStyle/>
          <a:p>
            <a:r>
              <a:rPr lang="fr-FR" sz="2400" b="1" dirty="0">
                <a:solidFill>
                  <a:schemeClr val="bg1"/>
                </a:solidFill>
              </a:rPr>
              <a:t>Herbes de Provence du marché d'Uzès</a:t>
            </a:r>
          </a:p>
        </p:txBody>
      </p:sp>
      <p:pic>
        <p:nvPicPr>
          <p:cNvPr id="6" name="Image 5" descr="Une image contenant intérieur, magasin, affichage, Restauration rapide&#10;&#10;Description générée automatiquement">
            <a:extLst>
              <a:ext uri="{FF2B5EF4-FFF2-40B4-BE49-F238E27FC236}">
                <a16:creationId xmlns:a16="http://schemas.microsoft.com/office/drawing/2014/main" id="{2160FDF8-A886-7585-0F4B-0A278FB14B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8564" y="2333297"/>
            <a:ext cx="5724000" cy="4293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734D2B53-453D-A390-9C8B-41C958BF8521}"/>
              </a:ext>
            </a:extLst>
          </p:cNvPr>
          <p:cNvSpPr txBox="1"/>
          <p:nvPr/>
        </p:nvSpPr>
        <p:spPr>
          <a:xfrm>
            <a:off x="7017350" y="1502300"/>
            <a:ext cx="4291781" cy="830997"/>
          </a:xfrm>
          <a:prstGeom prst="rect">
            <a:avLst/>
          </a:prstGeom>
          <a:noFill/>
        </p:spPr>
        <p:txBody>
          <a:bodyPr wrap="square" rtlCol="0">
            <a:spAutoFit/>
          </a:bodyPr>
          <a:lstStyle/>
          <a:p>
            <a:r>
              <a:rPr lang="fr-FR" sz="2400" b="1" dirty="0">
                <a:solidFill>
                  <a:schemeClr val="bg1"/>
                </a:solidFill>
              </a:rPr>
              <a:t>Olives marinées du marché de Saint-Tropez</a:t>
            </a:r>
          </a:p>
        </p:txBody>
      </p:sp>
    </p:spTree>
    <p:extLst>
      <p:ext uri="{BB962C8B-B14F-4D97-AF65-F5344CB8AC3E}">
        <p14:creationId xmlns:p14="http://schemas.microsoft.com/office/powerpoint/2010/main" val="70748193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légume, produits, Aliments naturels, Nourriture complète&#10;&#10;Description générée automatiquement">
            <a:extLst>
              <a:ext uri="{FF2B5EF4-FFF2-40B4-BE49-F238E27FC236}">
                <a16:creationId xmlns:a16="http://schemas.microsoft.com/office/drawing/2014/main" id="{F279F33A-41DF-1D4D-44F4-CE027C5373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331" y="273269"/>
            <a:ext cx="5400000" cy="405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0287D73-D73F-F71B-9751-46FFC6C826E3}"/>
              </a:ext>
            </a:extLst>
          </p:cNvPr>
          <p:cNvSpPr txBox="1"/>
          <p:nvPr/>
        </p:nvSpPr>
        <p:spPr>
          <a:xfrm>
            <a:off x="260322" y="4323269"/>
            <a:ext cx="5476009" cy="830997"/>
          </a:xfrm>
          <a:prstGeom prst="rect">
            <a:avLst/>
          </a:prstGeom>
          <a:noFill/>
        </p:spPr>
        <p:txBody>
          <a:bodyPr wrap="square" rtlCol="0">
            <a:spAutoFit/>
          </a:bodyPr>
          <a:lstStyle/>
          <a:p>
            <a:r>
              <a:rPr lang="fr-FR" sz="2400" b="1" dirty="0">
                <a:solidFill>
                  <a:srgbClr val="FFFF00"/>
                </a:solidFill>
              </a:rPr>
              <a:t>Légumes à ratatouille du Cours </a:t>
            </a:r>
            <a:r>
              <a:rPr lang="fr-FR" sz="2400" b="1" dirty="0" err="1">
                <a:solidFill>
                  <a:srgbClr val="FFFF00"/>
                </a:solidFill>
              </a:rPr>
              <a:t>Saleya</a:t>
            </a:r>
            <a:r>
              <a:rPr lang="fr-FR" sz="2400" b="1" dirty="0">
                <a:solidFill>
                  <a:srgbClr val="FFFF00"/>
                </a:solidFill>
              </a:rPr>
              <a:t> de Nice</a:t>
            </a:r>
          </a:p>
        </p:txBody>
      </p:sp>
      <p:pic>
        <p:nvPicPr>
          <p:cNvPr id="6" name="Image 5">
            <a:extLst>
              <a:ext uri="{FF2B5EF4-FFF2-40B4-BE49-F238E27FC236}">
                <a16:creationId xmlns:a16="http://schemas.microsoft.com/office/drawing/2014/main" id="{2A1CD3E3-A28C-D4B0-B229-1F6399B34E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1669" y="2680138"/>
            <a:ext cx="5184000" cy="388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ECB88346-A6B0-0986-8420-26F82F33D749}"/>
              </a:ext>
            </a:extLst>
          </p:cNvPr>
          <p:cNvSpPr txBox="1"/>
          <p:nvPr/>
        </p:nvSpPr>
        <p:spPr>
          <a:xfrm>
            <a:off x="6383834" y="2174304"/>
            <a:ext cx="5759669" cy="461665"/>
          </a:xfrm>
          <a:prstGeom prst="rect">
            <a:avLst/>
          </a:prstGeom>
          <a:noFill/>
        </p:spPr>
        <p:txBody>
          <a:bodyPr wrap="square" rtlCol="0">
            <a:spAutoFit/>
          </a:bodyPr>
          <a:lstStyle/>
          <a:p>
            <a:r>
              <a:rPr lang="fr-FR" sz="2400" b="1">
                <a:solidFill>
                  <a:srgbClr val="FFFF00"/>
                </a:solidFill>
              </a:rPr>
              <a:t>Fleurs de courgette du marché de Nice</a:t>
            </a:r>
            <a:endParaRPr lang="fr-FR" sz="2400" b="1" dirty="0">
              <a:solidFill>
                <a:srgbClr val="FFFF00"/>
              </a:solidFill>
            </a:endParaRPr>
          </a:p>
        </p:txBody>
      </p:sp>
    </p:spTree>
    <p:extLst>
      <p:ext uri="{BB962C8B-B14F-4D97-AF65-F5344CB8AC3E}">
        <p14:creationId xmlns:p14="http://schemas.microsoft.com/office/powerpoint/2010/main" val="401632777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cène, bouteille, marché, magasin&#10;&#10;Description générée automatiquement">
            <a:extLst>
              <a:ext uri="{FF2B5EF4-FFF2-40B4-BE49-F238E27FC236}">
                <a16:creationId xmlns:a16="http://schemas.microsoft.com/office/drawing/2014/main" id="{852B8F50-0712-39CD-82E4-17214EB061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8223" y="2658205"/>
            <a:ext cx="5292000" cy="3969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3E34F21-3210-FCF5-797A-B21B55D38092}"/>
              </a:ext>
            </a:extLst>
          </p:cNvPr>
          <p:cNvSpPr txBox="1"/>
          <p:nvPr/>
        </p:nvSpPr>
        <p:spPr>
          <a:xfrm>
            <a:off x="665855" y="2169540"/>
            <a:ext cx="5292000" cy="461665"/>
          </a:xfrm>
          <a:prstGeom prst="rect">
            <a:avLst/>
          </a:prstGeom>
          <a:noFill/>
        </p:spPr>
        <p:txBody>
          <a:bodyPr wrap="square" rtlCol="0">
            <a:spAutoFit/>
          </a:bodyPr>
          <a:lstStyle/>
          <a:p>
            <a:r>
              <a:rPr lang="fr-FR" sz="2400" b="1"/>
              <a:t>Huile d'olive d'Aix-en-Provence</a:t>
            </a:r>
            <a:endParaRPr lang="fr-FR" sz="2400" b="1" dirty="0"/>
          </a:p>
        </p:txBody>
      </p:sp>
      <p:pic>
        <p:nvPicPr>
          <p:cNvPr id="6" name="Image 5" descr="Une image contenant marché, Vente, Commerce, Nourriture locale&#10;&#10;Description générée automatiquement">
            <a:extLst>
              <a:ext uri="{FF2B5EF4-FFF2-40B4-BE49-F238E27FC236}">
                <a16:creationId xmlns:a16="http://schemas.microsoft.com/office/drawing/2014/main" id="{824D255F-01F6-CB4E-68AC-9ACC7935EA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5777" y="276887"/>
            <a:ext cx="5328000" cy="399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E8291F69-7E8C-9460-2CD3-2B13AC6F92D4}"/>
              </a:ext>
            </a:extLst>
          </p:cNvPr>
          <p:cNvSpPr txBox="1"/>
          <p:nvPr/>
        </p:nvSpPr>
        <p:spPr>
          <a:xfrm>
            <a:off x="7534245" y="4272887"/>
            <a:ext cx="4300403" cy="830997"/>
          </a:xfrm>
          <a:prstGeom prst="rect">
            <a:avLst/>
          </a:prstGeom>
          <a:noFill/>
        </p:spPr>
        <p:txBody>
          <a:bodyPr wrap="square" rtlCol="0">
            <a:spAutoFit/>
          </a:bodyPr>
          <a:lstStyle/>
          <a:p>
            <a:r>
              <a:rPr lang="fr-FR" sz="2400" b="1"/>
              <a:t>Aulx et légumes du marché d'Aix-en-Provence</a:t>
            </a:r>
            <a:endParaRPr lang="fr-FR" sz="2400" b="1" dirty="0"/>
          </a:p>
        </p:txBody>
      </p:sp>
    </p:spTree>
    <p:extLst>
      <p:ext uri="{BB962C8B-B14F-4D97-AF65-F5344CB8AC3E}">
        <p14:creationId xmlns:p14="http://schemas.microsoft.com/office/powerpoint/2010/main" val="156644234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fruit de mer, Produits de la mer, poisson, Mets fins&#10;&#10;Description générée automatiquement">
            <a:extLst>
              <a:ext uri="{FF2B5EF4-FFF2-40B4-BE49-F238E27FC236}">
                <a16:creationId xmlns:a16="http://schemas.microsoft.com/office/drawing/2014/main" id="{99065B3B-3966-57E4-A462-8A1022D982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0405" y="248569"/>
            <a:ext cx="5520000" cy="41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F3C62429-A02A-998E-4A2F-F3891E26DC91}"/>
              </a:ext>
            </a:extLst>
          </p:cNvPr>
          <p:cNvSpPr txBox="1"/>
          <p:nvPr/>
        </p:nvSpPr>
        <p:spPr>
          <a:xfrm>
            <a:off x="269394" y="4388569"/>
            <a:ext cx="5602022" cy="461665"/>
          </a:xfrm>
          <a:prstGeom prst="rect">
            <a:avLst/>
          </a:prstGeom>
          <a:noFill/>
        </p:spPr>
        <p:txBody>
          <a:bodyPr wrap="square" rtlCol="0">
            <a:spAutoFit/>
          </a:bodyPr>
          <a:lstStyle/>
          <a:p>
            <a:r>
              <a:rPr lang="fr-FR" sz="2400" b="1">
                <a:solidFill>
                  <a:srgbClr val="FFFF00"/>
                </a:solidFill>
              </a:rPr>
              <a:t>Poissons du marché d'Aix-en-Provence</a:t>
            </a:r>
            <a:endParaRPr lang="fr-FR" sz="2400" b="1" dirty="0">
              <a:solidFill>
                <a:srgbClr val="FFFF00"/>
              </a:solidFill>
            </a:endParaRPr>
          </a:p>
        </p:txBody>
      </p:sp>
      <p:pic>
        <p:nvPicPr>
          <p:cNvPr id="7" name="Image 6" descr="Une image contenant fruit sec, marché, nourriture, Snack&#10;&#10;Description générée automatiquement">
            <a:extLst>
              <a:ext uri="{FF2B5EF4-FFF2-40B4-BE49-F238E27FC236}">
                <a16:creationId xmlns:a16="http://schemas.microsoft.com/office/drawing/2014/main" id="{87D49252-4A48-4007-9F1C-4C2EC8B046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01595" y="2469431"/>
            <a:ext cx="5580000" cy="4185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CC0A5832-81BF-8B68-9BF6-F731473E3810}"/>
              </a:ext>
            </a:extLst>
          </p:cNvPr>
          <p:cNvSpPr txBox="1"/>
          <p:nvPr/>
        </p:nvSpPr>
        <p:spPr>
          <a:xfrm>
            <a:off x="6656870" y="2005445"/>
            <a:ext cx="5018809" cy="461665"/>
          </a:xfrm>
          <a:prstGeom prst="rect">
            <a:avLst/>
          </a:prstGeom>
          <a:noFill/>
        </p:spPr>
        <p:txBody>
          <a:bodyPr wrap="square" rtlCol="0">
            <a:spAutoFit/>
          </a:bodyPr>
          <a:lstStyle/>
          <a:p>
            <a:r>
              <a:rPr lang="fr-FR" sz="2400" b="1">
                <a:solidFill>
                  <a:srgbClr val="FFFF00"/>
                </a:solidFill>
              </a:rPr>
              <a:t>Fruits séchés du marché de Nice</a:t>
            </a:r>
            <a:endParaRPr lang="fr-FR" sz="2400" b="1" dirty="0">
              <a:solidFill>
                <a:srgbClr val="FFFF00"/>
              </a:solidFill>
            </a:endParaRPr>
          </a:p>
        </p:txBody>
      </p:sp>
    </p:spTree>
    <p:extLst>
      <p:ext uri="{BB962C8B-B14F-4D97-AF65-F5344CB8AC3E}">
        <p14:creationId xmlns:p14="http://schemas.microsoft.com/office/powerpoint/2010/main" val="368697986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D3D497DE-EF09-DC1D-18F5-3B9DA0CAD1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910" y="294316"/>
            <a:ext cx="5904000" cy="3934483"/>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9AC83AB-0553-B674-B334-9115CA1C560F}"/>
              </a:ext>
            </a:extLst>
          </p:cNvPr>
          <p:cNvSpPr txBox="1"/>
          <p:nvPr/>
        </p:nvSpPr>
        <p:spPr>
          <a:xfrm>
            <a:off x="882869" y="4228799"/>
            <a:ext cx="6837218" cy="461665"/>
          </a:xfrm>
          <a:prstGeom prst="rect">
            <a:avLst/>
          </a:prstGeom>
          <a:noFill/>
        </p:spPr>
        <p:txBody>
          <a:bodyPr wrap="square" rtlCol="0">
            <a:spAutoFit/>
          </a:bodyPr>
          <a:lstStyle/>
          <a:p>
            <a:r>
              <a:rPr lang="fr-FR" sz="2400" b="1">
                <a:solidFill>
                  <a:srgbClr val="FFFF00"/>
                </a:solidFill>
              </a:rPr>
              <a:t>Marché du Cours Saleya de Nice</a:t>
            </a:r>
            <a:endParaRPr lang="fr-FR" sz="2400" b="1" dirty="0">
              <a:solidFill>
                <a:srgbClr val="FFFF00"/>
              </a:solidFill>
            </a:endParaRPr>
          </a:p>
        </p:txBody>
      </p:sp>
      <p:pic>
        <p:nvPicPr>
          <p:cNvPr id="6" name="Image 5" descr="Une image contenant plein air, arbre, lac, personnes&#10;&#10;Description générée automatiquement">
            <a:extLst>
              <a:ext uri="{FF2B5EF4-FFF2-40B4-BE49-F238E27FC236}">
                <a16:creationId xmlns:a16="http://schemas.microsoft.com/office/drawing/2014/main" id="{D8287231-A79B-3881-F41C-D96D31374B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84090" y="2961546"/>
            <a:ext cx="5472000" cy="3646556"/>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8CC1360A-BD59-1865-E119-463B7E5D51E2}"/>
              </a:ext>
            </a:extLst>
          </p:cNvPr>
          <p:cNvSpPr txBox="1"/>
          <p:nvPr/>
        </p:nvSpPr>
        <p:spPr>
          <a:xfrm>
            <a:off x="6384090" y="2088863"/>
            <a:ext cx="5596628" cy="830997"/>
          </a:xfrm>
          <a:prstGeom prst="rect">
            <a:avLst/>
          </a:prstGeom>
          <a:noFill/>
        </p:spPr>
        <p:txBody>
          <a:bodyPr wrap="square" rtlCol="0">
            <a:spAutoFit/>
          </a:bodyPr>
          <a:lstStyle/>
          <a:p>
            <a:r>
              <a:rPr lang="fr-FR" sz="2400" b="1">
                <a:solidFill>
                  <a:srgbClr val="FFFF00"/>
                </a:solidFill>
              </a:rPr>
              <a:t>Marché flottant du marché de L'Isle-sur-la-Sorgue</a:t>
            </a:r>
            <a:endParaRPr lang="fr-FR" sz="2400" b="1" dirty="0">
              <a:solidFill>
                <a:srgbClr val="FFFF00"/>
              </a:solidFill>
            </a:endParaRPr>
          </a:p>
        </p:txBody>
      </p:sp>
    </p:spTree>
    <p:extLst>
      <p:ext uri="{BB962C8B-B14F-4D97-AF65-F5344CB8AC3E}">
        <p14:creationId xmlns:p14="http://schemas.microsoft.com/office/powerpoint/2010/main" val="323302720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cène, place de marché, arbre&#10;&#10;Description générée automatiquement">
            <a:extLst>
              <a:ext uri="{FF2B5EF4-FFF2-40B4-BE49-F238E27FC236}">
                <a16:creationId xmlns:a16="http://schemas.microsoft.com/office/drawing/2014/main" id="{545F3A03-44FF-E383-D48A-AB3F895DB0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000" y="2210338"/>
            <a:ext cx="5940000" cy="4455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9E75B59-1DD6-2327-A82C-A571A82D71EB}"/>
              </a:ext>
            </a:extLst>
          </p:cNvPr>
          <p:cNvSpPr txBox="1"/>
          <p:nvPr/>
        </p:nvSpPr>
        <p:spPr>
          <a:xfrm>
            <a:off x="178097" y="1748673"/>
            <a:ext cx="6647136" cy="461665"/>
          </a:xfrm>
          <a:prstGeom prst="rect">
            <a:avLst/>
          </a:prstGeom>
          <a:noFill/>
        </p:spPr>
        <p:txBody>
          <a:bodyPr wrap="square" rtlCol="0">
            <a:spAutoFit/>
          </a:bodyPr>
          <a:lstStyle/>
          <a:p>
            <a:r>
              <a:rPr lang="fr-FR" sz="2400" b="1" dirty="0">
                <a:solidFill>
                  <a:srgbClr val="FFFF00"/>
                </a:solidFill>
              </a:rPr>
              <a:t>Marché de Grignan de l'enclave des papes</a:t>
            </a:r>
          </a:p>
        </p:txBody>
      </p:sp>
      <p:pic>
        <p:nvPicPr>
          <p:cNvPr id="6" name="Image 5" descr="Une image contenant plein air, scène, arbre, plante&#10;&#10;Description générée automatiquement">
            <a:extLst>
              <a:ext uri="{FF2B5EF4-FFF2-40B4-BE49-F238E27FC236}">
                <a16:creationId xmlns:a16="http://schemas.microsoft.com/office/drawing/2014/main" id="{6DAB3F0C-7D05-2603-526F-7069FA7B10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28000" y="223882"/>
            <a:ext cx="5508000" cy="4131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2" name="ZoneTexte 1">
            <a:extLst>
              <a:ext uri="{FF2B5EF4-FFF2-40B4-BE49-F238E27FC236}">
                <a16:creationId xmlns:a16="http://schemas.microsoft.com/office/drawing/2014/main" id="{EC000ECF-1244-8FD0-EBF1-0B15D0BBC52A}"/>
              </a:ext>
            </a:extLst>
          </p:cNvPr>
          <p:cNvSpPr txBox="1"/>
          <p:nvPr/>
        </p:nvSpPr>
        <p:spPr>
          <a:xfrm>
            <a:off x="6803136" y="4355275"/>
            <a:ext cx="5508000" cy="830997"/>
          </a:xfrm>
          <a:prstGeom prst="rect">
            <a:avLst/>
          </a:prstGeom>
          <a:noFill/>
        </p:spPr>
        <p:txBody>
          <a:bodyPr wrap="square" rtlCol="0">
            <a:spAutoFit/>
          </a:bodyPr>
          <a:lstStyle/>
          <a:p>
            <a:r>
              <a:rPr lang="fr-FR" sz="2400" b="1" dirty="0">
                <a:solidFill>
                  <a:srgbClr val="FFFF00"/>
                </a:solidFill>
              </a:rPr>
              <a:t>Marché aux fleurs du Cours </a:t>
            </a:r>
            <a:r>
              <a:rPr lang="fr-FR" sz="2400" b="1" dirty="0" err="1">
                <a:solidFill>
                  <a:srgbClr val="FFFF00"/>
                </a:solidFill>
              </a:rPr>
              <a:t>Saleya</a:t>
            </a:r>
            <a:r>
              <a:rPr lang="fr-FR" sz="2400" b="1" dirty="0">
                <a:solidFill>
                  <a:srgbClr val="FFFF00"/>
                </a:solidFill>
              </a:rPr>
              <a:t> de Nice</a:t>
            </a:r>
          </a:p>
        </p:txBody>
      </p:sp>
    </p:spTree>
    <p:extLst>
      <p:ext uri="{BB962C8B-B14F-4D97-AF65-F5344CB8AC3E}">
        <p14:creationId xmlns:p14="http://schemas.microsoft.com/office/powerpoint/2010/main" val="360351769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scène, plante&#10;&#10;Description générée automatiquement">
            <a:extLst>
              <a:ext uri="{FF2B5EF4-FFF2-40B4-BE49-F238E27FC236}">
                <a16:creationId xmlns:a16="http://schemas.microsoft.com/office/drawing/2014/main" id="{E3E32BDF-BF25-15E4-FBA3-CD1EF6BDCE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5310" y="168165"/>
            <a:ext cx="5568000" cy="417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11C5C60-8F3D-1FD7-08ED-9A8851882A1F}"/>
              </a:ext>
            </a:extLst>
          </p:cNvPr>
          <p:cNvSpPr txBox="1"/>
          <p:nvPr/>
        </p:nvSpPr>
        <p:spPr>
          <a:xfrm>
            <a:off x="157407" y="4344165"/>
            <a:ext cx="7103799" cy="461665"/>
          </a:xfrm>
          <a:prstGeom prst="rect">
            <a:avLst/>
          </a:prstGeom>
          <a:noFill/>
        </p:spPr>
        <p:txBody>
          <a:bodyPr wrap="square" rtlCol="0">
            <a:spAutoFit/>
          </a:bodyPr>
          <a:lstStyle/>
          <a:p>
            <a:r>
              <a:rPr lang="fr-FR" sz="2400" b="1" dirty="0">
                <a:solidFill>
                  <a:srgbClr val="FFFF00"/>
                </a:solidFill>
              </a:rPr>
              <a:t>Marché aux fleurs du Cours </a:t>
            </a:r>
            <a:r>
              <a:rPr lang="fr-FR" sz="2400" b="1" dirty="0" err="1">
                <a:solidFill>
                  <a:srgbClr val="FFFF00"/>
                </a:solidFill>
              </a:rPr>
              <a:t>Saleya</a:t>
            </a:r>
            <a:r>
              <a:rPr lang="fr-FR" sz="2400" b="1" dirty="0">
                <a:solidFill>
                  <a:srgbClr val="FFFF00"/>
                </a:solidFill>
              </a:rPr>
              <a:t> de Nice</a:t>
            </a:r>
          </a:p>
        </p:txBody>
      </p:sp>
      <p:pic>
        <p:nvPicPr>
          <p:cNvPr id="6" name="Image 5" descr="Une image contenant plein air, ciel, bâtiment, Espace public&#10;&#10;Description générée automatiquement">
            <a:extLst>
              <a:ext uri="{FF2B5EF4-FFF2-40B4-BE49-F238E27FC236}">
                <a16:creationId xmlns:a16="http://schemas.microsoft.com/office/drawing/2014/main" id="{EECAEE49-F292-21E0-4940-21AF61FD95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8690" y="2706165"/>
            <a:ext cx="5328000" cy="399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17886C8F-8060-3BBB-AB83-B20863451036}"/>
              </a:ext>
            </a:extLst>
          </p:cNvPr>
          <p:cNvSpPr txBox="1"/>
          <p:nvPr/>
        </p:nvSpPr>
        <p:spPr>
          <a:xfrm>
            <a:off x="8929135" y="1875168"/>
            <a:ext cx="5895109"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Nice</a:t>
            </a:r>
          </a:p>
        </p:txBody>
      </p:sp>
    </p:spTree>
    <p:extLst>
      <p:ext uri="{BB962C8B-B14F-4D97-AF65-F5344CB8AC3E}">
        <p14:creationId xmlns:p14="http://schemas.microsoft.com/office/powerpoint/2010/main" val="226659561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arché, place de marché, Vente, Commerce&#10;&#10;Description générée automatiquement">
            <a:extLst>
              <a:ext uri="{FF2B5EF4-FFF2-40B4-BE49-F238E27FC236}">
                <a16:creationId xmlns:a16="http://schemas.microsoft.com/office/drawing/2014/main" id="{33594055-5F80-8CF8-4FDD-C280FD8CDC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4110" y="231227"/>
            <a:ext cx="5544000" cy="415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52D84AF-CE3E-CE2B-3DF1-DF9352D566F1}"/>
              </a:ext>
            </a:extLst>
          </p:cNvPr>
          <p:cNvSpPr txBox="1"/>
          <p:nvPr/>
        </p:nvSpPr>
        <p:spPr>
          <a:xfrm>
            <a:off x="1482800" y="4389227"/>
            <a:ext cx="5544000" cy="461665"/>
          </a:xfrm>
          <a:prstGeom prst="rect">
            <a:avLst/>
          </a:prstGeom>
          <a:noFill/>
        </p:spPr>
        <p:txBody>
          <a:bodyPr wrap="square" rtlCol="0">
            <a:spAutoFit/>
          </a:bodyPr>
          <a:lstStyle/>
          <a:p>
            <a:r>
              <a:rPr lang="fr-FR" sz="2400" b="1">
                <a:solidFill>
                  <a:srgbClr val="FFFF00"/>
                </a:solidFill>
              </a:rPr>
              <a:t>L'Isle sur la Sorgue</a:t>
            </a:r>
            <a:endParaRPr lang="fr-FR" sz="2400" b="1" dirty="0">
              <a:solidFill>
                <a:srgbClr val="FFFF00"/>
              </a:solidFill>
            </a:endParaRPr>
          </a:p>
        </p:txBody>
      </p:sp>
      <p:pic>
        <p:nvPicPr>
          <p:cNvPr id="6" name="Image 5" descr="Une image contenant scène, plein air, bâtiment, marché&#10;&#10;Description générée automatiquement">
            <a:extLst>
              <a:ext uri="{FF2B5EF4-FFF2-40B4-BE49-F238E27FC236}">
                <a16:creationId xmlns:a16="http://schemas.microsoft.com/office/drawing/2014/main" id="{27A8CA55-AC34-56A0-DD88-A46B65C74D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15970" y="2760542"/>
            <a:ext cx="5201920" cy="390144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8ED85AFD-6BD8-AF05-3D70-93F8B514AF7D}"/>
              </a:ext>
            </a:extLst>
          </p:cNvPr>
          <p:cNvSpPr txBox="1"/>
          <p:nvPr/>
        </p:nvSpPr>
        <p:spPr>
          <a:xfrm>
            <a:off x="8040274" y="2356252"/>
            <a:ext cx="5201920" cy="461665"/>
          </a:xfrm>
          <a:prstGeom prst="rect">
            <a:avLst/>
          </a:prstGeom>
          <a:noFill/>
        </p:spPr>
        <p:txBody>
          <a:bodyPr wrap="square" rtlCol="0">
            <a:spAutoFit/>
          </a:bodyPr>
          <a:lstStyle/>
          <a:p>
            <a:r>
              <a:rPr lang="fr-FR" sz="2400" b="1" dirty="0">
                <a:solidFill>
                  <a:srgbClr val="FFFF00"/>
                </a:solidFill>
              </a:rPr>
              <a:t>Aix-en-Provence</a:t>
            </a:r>
          </a:p>
        </p:txBody>
      </p:sp>
    </p:spTree>
    <p:extLst>
      <p:ext uri="{BB962C8B-B14F-4D97-AF65-F5344CB8AC3E}">
        <p14:creationId xmlns:p14="http://schemas.microsoft.com/office/powerpoint/2010/main" val="64919444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scène, Marché aux puces&#10;&#10;Description générée automatiquement">
            <a:extLst>
              <a:ext uri="{FF2B5EF4-FFF2-40B4-BE49-F238E27FC236}">
                <a16:creationId xmlns:a16="http://schemas.microsoft.com/office/drawing/2014/main" id="{A487F7CD-9D8A-A93D-711F-A1D6ACA7B1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423" y="2598787"/>
            <a:ext cx="5400000" cy="40500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EC9B4A9-87A5-7EF0-DD3E-20FD554E16C5}"/>
              </a:ext>
            </a:extLst>
          </p:cNvPr>
          <p:cNvSpPr txBox="1"/>
          <p:nvPr/>
        </p:nvSpPr>
        <p:spPr>
          <a:xfrm>
            <a:off x="2201373" y="2137122"/>
            <a:ext cx="5226627" cy="461665"/>
          </a:xfrm>
          <a:prstGeom prst="rect">
            <a:avLst/>
          </a:prstGeom>
          <a:noFill/>
        </p:spPr>
        <p:txBody>
          <a:bodyPr wrap="square" rtlCol="0">
            <a:spAutoFit/>
          </a:bodyPr>
          <a:lstStyle/>
          <a:p>
            <a:r>
              <a:rPr lang="fr-FR" sz="2400" b="1" dirty="0"/>
              <a:t>Grignan</a:t>
            </a:r>
          </a:p>
        </p:txBody>
      </p:sp>
      <p:pic>
        <p:nvPicPr>
          <p:cNvPr id="6" name="Image 5" descr="Une image contenant plein air, personne, habits, table&#10;&#10;Description générée automatiquement">
            <a:extLst>
              <a:ext uri="{FF2B5EF4-FFF2-40B4-BE49-F238E27FC236}">
                <a16:creationId xmlns:a16="http://schemas.microsoft.com/office/drawing/2014/main" id="{AD85D43F-5ABE-137F-8EBF-2EF5F7F4ED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8578" y="218257"/>
            <a:ext cx="5328000" cy="39960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750FFFBF-A0F4-F86E-895D-03690EB33B4C}"/>
              </a:ext>
            </a:extLst>
          </p:cNvPr>
          <p:cNvSpPr txBox="1"/>
          <p:nvPr/>
        </p:nvSpPr>
        <p:spPr>
          <a:xfrm>
            <a:off x="9212578" y="4260589"/>
            <a:ext cx="5249455" cy="461665"/>
          </a:xfrm>
          <a:prstGeom prst="rect">
            <a:avLst/>
          </a:prstGeom>
          <a:noFill/>
        </p:spPr>
        <p:txBody>
          <a:bodyPr wrap="square" rtlCol="0">
            <a:spAutoFit/>
          </a:bodyPr>
          <a:lstStyle/>
          <a:p>
            <a:r>
              <a:rPr lang="fr-FR" sz="2400" b="1" dirty="0"/>
              <a:t>Grignan</a:t>
            </a:r>
          </a:p>
        </p:txBody>
      </p:sp>
    </p:spTree>
    <p:extLst>
      <p:ext uri="{BB962C8B-B14F-4D97-AF65-F5344CB8AC3E}">
        <p14:creationId xmlns:p14="http://schemas.microsoft.com/office/powerpoint/2010/main" val="173854587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liments naturels, Nourriture locale, fruit, Nourriture complète&#10;&#10;Description générée automatiquement">
            <a:extLst>
              <a:ext uri="{FF2B5EF4-FFF2-40B4-BE49-F238E27FC236}">
                <a16:creationId xmlns:a16="http://schemas.microsoft.com/office/drawing/2014/main" id="{5C827972-920A-54F1-6BAA-EB7DE7475F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7862" y="283779"/>
            <a:ext cx="5868000" cy="4401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925D93A-4C90-75D5-E831-0DFDA4DC8B60}"/>
              </a:ext>
            </a:extLst>
          </p:cNvPr>
          <p:cNvSpPr txBox="1"/>
          <p:nvPr/>
        </p:nvSpPr>
        <p:spPr>
          <a:xfrm>
            <a:off x="1818290" y="4694458"/>
            <a:ext cx="6001765" cy="461665"/>
          </a:xfrm>
          <a:prstGeom prst="rect">
            <a:avLst/>
          </a:prstGeom>
          <a:noFill/>
        </p:spPr>
        <p:txBody>
          <a:bodyPr wrap="square" rtlCol="0">
            <a:spAutoFit/>
          </a:bodyPr>
          <a:lstStyle/>
          <a:p>
            <a:r>
              <a:rPr lang="fr-FR" sz="2400" b="1"/>
              <a:t>Melon de Cavaillon</a:t>
            </a:r>
            <a:endParaRPr lang="fr-FR" sz="2400" b="1" dirty="0"/>
          </a:p>
        </p:txBody>
      </p:sp>
      <p:pic>
        <p:nvPicPr>
          <p:cNvPr id="6" name="Image 5" descr="Une image contenant Aliments naturels, produits, marché, Nourriture locale">
            <a:extLst>
              <a:ext uri="{FF2B5EF4-FFF2-40B4-BE49-F238E27FC236}">
                <a16:creationId xmlns:a16="http://schemas.microsoft.com/office/drawing/2014/main" id="{EA828EC6-47E4-5F3A-B082-EF08CBE883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0138" y="2935474"/>
            <a:ext cx="5364000" cy="3670988"/>
          </a:xfrm>
          <a:prstGeom prst="rect">
            <a:avLst/>
          </a:prstGeom>
        </p:spPr>
      </p:pic>
      <p:sp>
        <p:nvSpPr>
          <p:cNvPr id="7" name="ZoneTexte 6">
            <a:extLst>
              <a:ext uri="{FF2B5EF4-FFF2-40B4-BE49-F238E27FC236}">
                <a16:creationId xmlns:a16="http://schemas.microsoft.com/office/drawing/2014/main" id="{CCF0408F-0CA0-1D7C-91BE-150948134B09}"/>
              </a:ext>
            </a:extLst>
          </p:cNvPr>
          <p:cNvSpPr txBox="1"/>
          <p:nvPr/>
        </p:nvSpPr>
        <p:spPr>
          <a:xfrm>
            <a:off x="7605071" y="2484279"/>
            <a:ext cx="5406736" cy="461665"/>
          </a:xfrm>
          <a:prstGeom prst="rect">
            <a:avLst/>
          </a:prstGeom>
          <a:noFill/>
        </p:spPr>
        <p:txBody>
          <a:bodyPr wrap="square" rtlCol="0">
            <a:spAutoFit/>
          </a:bodyPr>
          <a:lstStyle/>
          <a:p>
            <a:r>
              <a:rPr lang="fr-FR" sz="2400" b="1"/>
              <a:t>Fruits confits d'Apt</a:t>
            </a:r>
            <a:endParaRPr lang="fr-FR" sz="2400" b="1" dirty="0"/>
          </a:p>
        </p:txBody>
      </p:sp>
    </p:spTree>
    <p:extLst>
      <p:ext uri="{BB962C8B-B14F-4D97-AF65-F5344CB8AC3E}">
        <p14:creationId xmlns:p14="http://schemas.microsoft.com/office/powerpoint/2010/main" val="379442233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9355ABE-9598-7B5E-C649-1485DEFF8B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241788"/>
            <a:ext cx="5688000" cy="3790499"/>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160F24C-3983-DA1F-451B-B935E68A3DB1}"/>
              </a:ext>
            </a:extLst>
          </p:cNvPr>
          <p:cNvSpPr txBox="1"/>
          <p:nvPr/>
        </p:nvSpPr>
        <p:spPr>
          <a:xfrm>
            <a:off x="7096752" y="4032287"/>
            <a:ext cx="5580627" cy="461665"/>
          </a:xfrm>
          <a:prstGeom prst="rect">
            <a:avLst/>
          </a:prstGeom>
          <a:noFill/>
        </p:spPr>
        <p:txBody>
          <a:bodyPr wrap="square" rtlCol="0">
            <a:spAutoFit/>
          </a:bodyPr>
          <a:lstStyle/>
          <a:p>
            <a:r>
              <a:rPr lang="fr-FR" sz="2400" b="1"/>
              <a:t>Calissons d'Aix-en-Provence</a:t>
            </a:r>
            <a:endParaRPr lang="fr-FR" sz="2400" b="1" dirty="0"/>
          </a:p>
        </p:txBody>
      </p:sp>
      <p:pic>
        <p:nvPicPr>
          <p:cNvPr id="6" name="Image 5" descr="Une image contenant Aliments naturels, fraise, Nourriture locale, produits&#10;&#10;Description générée automatiquement">
            <a:extLst>
              <a:ext uri="{FF2B5EF4-FFF2-40B4-BE49-F238E27FC236}">
                <a16:creationId xmlns:a16="http://schemas.microsoft.com/office/drawing/2014/main" id="{7EB17A54-9642-9A41-0E15-5D0CB815C3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9870" y="2921921"/>
            <a:ext cx="5580000" cy="3718539"/>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A58AA6C0-4ABB-C9C8-D7D1-8FF65D4C564D}"/>
              </a:ext>
            </a:extLst>
          </p:cNvPr>
          <p:cNvSpPr txBox="1"/>
          <p:nvPr/>
        </p:nvSpPr>
        <p:spPr>
          <a:xfrm>
            <a:off x="319870" y="2460256"/>
            <a:ext cx="5580000" cy="461665"/>
          </a:xfrm>
          <a:prstGeom prst="rect">
            <a:avLst/>
          </a:prstGeom>
          <a:noFill/>
        </p:spPr>
        <p:txBody>
          <a:bodyPr wrap="square" rtlCol="0">
            <a:spAutoFit/>
          </a:bodyPr>
          <a:lstStyle/>
          <a:p>
            <a:r>
              <a:rPr lang="fr-FR" sz="2400" b="1" dirty="0"/>
              <a:t>Fraise de Carpentras au marché  D’Apt</a:t>
            </a:r>
          </a:p>
        </p:txBody>
      </p:sp>
    </p:spTree>
    <p:extLst>
      <p:ext uri="{BB962C8B-B14F-4D97-AF65-F5344CB8AC3E}">
        <p14:creationId xmlns:p14="http://schemas.microsoft.com/office/powerpoint/2010/main" val="213704508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table, nourriture, truffe&#10;&#10;Description générée automatiquement">
            <a:extLst>
              <a:ext uri="{FF2B5EF4-FFF2-40B4-BE49-F238E27FC236}">
                <a16:creationId xmlns:a16="http://schemas.microsoft.com/office/drawing/2014/main" id="{300D783C-BF0B-5E3C-90F4-DDD0A86F91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7104" y="252249"/>
            <a:ext cx="5904000" cy="442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F1F5F37-AC4B-56C3-6CC0-F22D9CCFB7B9}"/>
              </a:ext>
            </a:extLst>
          </p:cNvPr>
          <p:cNvSpPr txBox="1"/>
          <p:nvPr/>
        </p:nvSpPr>
        <p:spPr>
          <a:xfrm>
            <a:off x="592282" y="4623892"/>
            <a:ext cx="5829300" cy="461665"/>
          </a:xfrm>
          <a:prstGeom prst="rect">
            <a:avLst/>
          </a:prstGeom>
          <a:noFill/>
        </p:spPr>
        <p:txBody>
          <a:bodyPr wrap="square" rtlCol="0">
            <a:spAutoFit/>
          </a:bodyPr>
          <a:lstStyle/>
          <a:p>
            <a:r>
              <a:rPr lang="fr-FR" sz="2400" b="1"/>
              <a:t>Marché aux truffes de Carpentras</a:t>
            </a:r>
            <a:endParaRPr lang="fr-FR" sz="2400" b="1" dirty="0"/>
          </a:p>
        </p:txBody>
      </p:sp>
      <p:pic>
        <p:nvPicPr>
          <p:cNvPr id="6" name="Image 5" descr="Une image contenant table, vaisselle, vase, nature morte&#10;&#10;Description générée automatiquement">
            <a:extLst>
              <a:ext uri="{FF2B5EF4-FFF2-40B4-BE49-F238E27FC236}">
                <a16:creationId xmlns:a16="http://schemas.microsoft.com/office/drawing/2014/main" id="{EAA770EB-A14E-333E-ED98-29D60B6B8E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4896" y="2466249"/>
            <a:ext cx="5580000" cy="4185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4266F451-ED87-ECAF-8DC7-47F3B7D40803}"/>
              </a:ext>
            </a:extLst>
          </p:cNvPr>
          <p:cNvSpPr txBox="1"/>
          <p:nvPr/>
        </p:nvSpPr>
        <p:spPr>
          <a:xfrm>
            <a:off x="6577445" y="1963882"/>
            <a:ext cx="5527964" cy="461665"/>
          </a:xfrm>
          <a:prstGeom prst="rect">
            <a:avLst/>
          </a:prstGeom>
          <a:noFill/>
        </p:spPr>
        <p:txBody>
          <a:bodyPr wrap="square" rtlCol="0">
            <a:spAutoFit/>
          </a:bodyPr>
          <a:lstStyle/>
          <a:p>
            <a:r>
              <a:rPr lang="fr-FR" sz="2400" b="1"/>
              <a:t>Terre cuite provençale d'Aubagne</a:t>
            </a:r>
            <a:endParaRPr lang="fr-FR" sz="2400" b="1" dirty="0"/>
          </a:p>
        </p:txBody>
      </p:sp>
    </p:spTree>
    <p:extLst>
      <p:ext uri="{BB962C8B-B14F-4D97-AF65-F5344CB8AC3E}">
        <p14:creationId xmlns:p14="http://schemas.microsoft.com/office/powerpoint/2010/main" val="15262217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abits, personne, livre, magasin&#10;&#10;Description générée automatiquement">
            <a:extLst>
              <a:ext uri="{FF2B5EF4-FFF2-40B4-BE49-F238E27FC236}">
                <a16:creationId xmlns:a16="http://schemas.microsoft.com/office/drawing/2014/main" id="{5FF6B50D-73F3-9478-9CAB-2BC5D2D079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 y="294290"/>
            <a:ext cx="5544000" cy="415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5D75914-0E09-B115-B88C-F72D875F5CDF}"/>
              </a:ext>
            </a:extLst>
          </p:cNvPr>
          <p:cNvSpPr txBox="1"/>
          <p:nvPr/>
        </p:nvSpPr>
        <p:spPr>
          <a:xfrm>
            <a:off x="631457" y="4452290"/>
            <a:ext cx="5164282" cy="461665"/>
          </a:xfrm>
          <a:prstGeom prst="rect">
            <a:avLst/>
          </a:prstGeom>
          <a:noFill/>
        </p:spPr>
        <p:txBody>
          <a:bodyPr wrap="square" rtlCol="0">
            <a:spAutoFit/>
          </a:bodyPr>
          <a:lstStyle/>
          <a:p>
            <a:r>
              <a:rPr lang="fr-FR" sz="2400" b="1">
                <a:solidFill>
                  <a:srgbClr val="FFFF00"/>
                </a:solidFill>
              </a:rPr>
              <a:t>Nappes provençales à Malaucène</a:t>
            </a:r>
            <a:endParaRPr lang="fr-FR" sz="2400" b="1" dirty="0">
              <a:solidFill>
                <a:srgbClr val="FFFF00"/>
              </a:solidFill>
            </a:endParaRPr>
          </a:p>
        </p:txBody>
      </p:sp>
      <p:pic>
        <p:nvPicPr>
          <p:cNvPr id="6" name="Image 5" descr="Une image contenant intérieur, mur, chiffon, textile&#10;&#10;Description générée automatiquement">
            <a:extLst>
              <a:ext uri="{FF2B5EF4-FFF2-40B4-BE49-F238E27FC236}">
                <a16:creationId xmlns:a16="http://schemas.microsoft.com/office/drawing/2014/main" id="{09D99AC5-433A-C1F4-E557-2B41856A91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87200" y="2392997"/>
            <a:ext cx="5400000" cy="423982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6C664772-D8C9-8BA9-8AC5-E5A7776F6F8E}"/>
              </a:ext>
            </a:extLst>
          </p:cNvPr>
          <p:cNvSpPr txBox="1"/>
          <p:nvPr/>
        </p:nvSpPr>
        <p:spPr>
          <a:xfrm>
            <a:off x="6009600" y="1911625"/>
            <a:ext cx="6182400" cy="461665"/>
          </a:xfrm>
          <a:prstGeom prst="rect">
            <a:avLst/>
          </a:prstGeom>
          <a:noFill/>
        </p:spPr>
        <p:txBody>
          <a:bodyPr wrap="square" rtlCol="0">
            <a:spAutoFit/>
          </a:bodyPr>
          <a:lstStyle/>
          <a:p>
            <a:r>
              <a:rPr lang="fr-FR" sz="2400" b="1">
                <a:solidFill>
                  <a:srgbClr val="FFFF00"/>
                </a:solidFill>
              </a:rPr>
              <a:t>Services de table à la Londe-des-Maures</a:t>
            </a:r>
            <a:endParaRPr lang="fr-FR" sz="2400" b="1" dirty="0">
              <a:solidFill>
                <a:srgbClr val="FFFF00"/>
              </a:solidFill>
            </a:endParaRPr>
          </a:p>
        </p:txBody>
      </p:sp>
    </p:spTree>
    <p:extLst>
      <p:ext uri="{BB962C8B-B14F-4D97-AF65-F5344CB8AC3E}">
        <p14:creationId xmlns:p14="http://schemas.microsoft.com/office/powerpoint/2010/main" val="276356971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Marché aux puces, marché, parapluie&#10;&#10;Description générée automatiquement">
            <a:extLst>
              <a:ext uri="{FF2B5EF4-FFF2-40B4-BE49-F238E27FC236}">
                <a16:creationId xmlns:a16="http://schemas.microsoft.com/office/drawing/2014/main" id="{18F58D0B-023D-BD3B-1482-078E1DCCD9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2729" y="2830817"/>
            <a:ext cx="5544000" cy="3681596"/>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2730A4C-DC3B-7718-C5D3-4FB508583C0A}"/>
              </a:ext>
            </a:extLst>
          </p:cNvPr>
          <p:cNvSpPr txBox="1"/>
          <p:nvPr/>
        </p:nvSpPr>
        <p:spPr>
          <a:xfrm>
            <a:off x="196605" y="2369152"/>
            <a:ext cx="6128668" cy="461665"/>
          </a:xfrm>
          <a:prstGeom prst="rect">
            <a:avLst/>
          </a:prstGeom>
          <a:noFill/>
        </p:spPr>
        <p:txBody>
          <a:bodyPr wrap="square" rtlCol="0">
            <a:spAutoFit/>
          </a:bodyPr>
          <a:lstStyle/>
          <a:p>
            <a:r>
              <a:rPr lang="fr-FR" sz="2400" b="1" dirty="0">
                <a:solidFill>
                  <a:srgbClr val="FFFF00"/>
                </a:solidFill>
              </a:rPr>
              <a:t>Terre cuite provençale de Digne-les-Bains</a:t>
            </a:r>
          </a:p>
        </p:txBody>
      </p:sp>
      <p:pic>
        <p:nvPicPr>
          <p:cNvPr id="6" name="Image 5" descr="Une image contenant plein air, pot de fleurs, plante d’intérieur, fleur&#10;&#10;Description générée automatiquement">
            <a:extLst>
              <a:ext uri="{FF2B5EF4-FFF2-40B4-BE49-F238E27FC236}">
                <a16:creationId xmlns:a16="http://schemas.microsoft.com/office/drawing/2014/main" id="{71060B4D-BCA4-F67C-5B47-72579531C3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3475" y="278290"/>
            <a:ext cx="5201920" cy="390144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AE423CE3-A3B9-DB8C-1CFA-45FE8D63BE00}"/>
              </a:ext>
            </a:extLst>
          </p:cNvPr>
          <p:cNvSpPr txBox="1"/>
          <p:nvPr/>
        </p:nvSpPr>
        <p:spPr>
          <a:xfrm>
            <a:off x="6716109" y="4209950"/>
            <a:ext cx="6505903" cy="461665"/>
          </a:xfrm>
          <a:prstGeom prst="rect">
            <a:avLst/>
          </a:prstGeom>
          <a:noFill/>
        </p:spPr>
        <p:txBody>
          <a:bodyPr wrap="square" rtlCol="0">
            <a:spAutoFit/>
          </a:bodyPr>
          <a:lstStyle/>
          <a:p>
            <a:r>
              <a:rPr lang="fr-FR" sz="2400" b="1">
                <a:solidFill>
                  <a:srgbClr val="FFFF00"/>
                </a:solidFill>
              </a:rPr>
              <a:t>Plantes méditerranéennes, de Grignan</a:t>
            </a:r>
            <a:endParaRPr lang="fr-FR" sz="2400" b="1" dirty="0">
              <a:solidFill>
                <a:srgbClr val="FFFF00"/>
              </a:solidFill>
            </a:endParaRPr>
          </a:p>
        </p:txBody>
      </p:sp>
    </p:spTree>
    <p:extLst>
      <p:ext uri="{BB962C8B-B14F-4D97-AF65-F5344CB8AC3E}">
        <p14:creationId xmlns:p14="http://schemas.microsoft.com/office/powerpoint/2010/main" val="291407840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table, meubles, Restauration rapide&#10;&#10;Description générée automatiquement">
            <a:extLst>
              <a:ext uri="{FF2B5EF4-FFF2-40B4-BE49-F238E27FC236}">
                <a16:creationId xmlns:a16="http://schemas.microsoft.com/office/drawing/2014/main" id="{076C5450-BA29-70C5-1657-8A984297F0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3779" y="178676"/>
            <a:ext cx="5328000" cy="399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679F250-6735-3A94-CA40-B64306BA4FB1}"/>
              </a:ext>
            </a:extLst>
          </p:cNvPr>
          <p:cNvSpPr txBox="1"/>
          <p:nvPr/>
        </p:nvSpPr>
        <p:spPr>
          <a:xfrm>
            <a:off x="283779" y="4174676"/>
            <a:ext cx="5701385" cy="830997"/>
          </a:xfrm>
          <a:prstGeom prst="rect">
            <a:avLst/>
          </a:prstGeom>
          <a:noFill/>
        </p:spPr>
        <p:txBody>
          <a:bodyPr wrap="square" rtlCol="0">
            <a:spAutoFit/>
          </a:bodyPr>
          <a:lstStyle/>
          <a:p>
            <a:r>
              <a:rPr lang="fr-FR" sz="2400" b="1">
                <a:solidFill>
                  <a:srgbClr val="FFFF00"/>
                </a:solidFill>
              </a:rPr>
              <a:t>Socca du marché du cours Saleya de Nice</a:t>
            </a:r>
            <a:endParaRPr lang="fr-FR" sz="2400" b="1" dirty="0">
              <a:solidFill>
                <a:srgbClr val="FFFF00"/>
              </a:solidFill>
            </a:endParaRPr>
          </a:p>
        </p:txBody>
      </p:sp>
      <p:pic>
        <p:nvPicPr>
          <p:cNvPr id="6" name="Image 5" descr="Une image contenant texte, boîte, étui, écriture manuscrite&#10;&#10;Description générée automatiquement">
            <a:extLst>
              <a:ext uri="{FF2B5EF4-FFF2-40B4-BE49-F238E27FC236}">
                <a16:creationId xmlns:a16="http://schemas.microsoft.com/office/drawing/2014/main" id="{BAF6EC72-DFCB-6B02-1B17-B92B6C271D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2312275"/>
            <a:ext cx="5832000" cy="437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6DB31A17-5C32-DE32-4116-1F121C178A7C}"/>
              </a:ext>
            </a:extLst>
          </p:cNvPr>
          <p:cNvSpPr txBox="1"/>
          <p:nvPr/>
        </p:nvSpPr>
        <p:spPr>
          <a:xfrm>
            <a:off x="7178565" y="1850610"/>
            <a:ext cx="6096000" cy="461665"/>
          </a:xfrm>
          <a:prstGeom prst="rect">
            <a:avLst/>
          </a:prstGeom>
          <a:noFill/>
        </p:spPr>
        <p:txBody>
          <a:bodyPr wrap="square" rtlCol="0">
            <a:spAutoFit/>
          </a:bodyPr>
          <a:lstStyle/>
          <a:p>
            <a:r>
              <a:rPr lang="fr-FR" sz="2400" b="1" dirty="0">
                <a:solidFill>
                  <a:srgbClr val="FFFF00"/>
                </a:solidFill>
              </a:rPr>
              <a:t>Savons parfumés de Nice</a:t>
            </a:r>
          </a:p>
        </p:txBody>
      </p:sp>
    </p:spTree>
    <p:extLst>
      <p:ext uri="{BB962C8B-B14F-4D97-AF65-F5344CB8AC3E}">
        <p14:creationId xmlns:p14="http://schemas.microsoft.com/office/powerpoint/2010/main" val="401343815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5" name="Image 4" descr="Une image contenant fromages, Gruyère, Fabrication du fromage, laitier&#10;&#10;Description générée automatiquement">
            <a:extLst>
              <a:ext uri="{FF2B5EF4-FFF2-40B4-BE49-F238E27FC236}">
                <a16:creationId xmlns:a16="http://schemas.microsoft.com/office/drawing/2014/main" id="{FC759704-9BC2-7D84-EB96-E6B1A24CC4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06405" y="185508"/>
            <a:ext cx="5544000" cy="415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3F0CA091-B767-73BA-F4CE-B69B45B57241}"/>
              </a:ext>
            </a:extLst>
          </p:cNvPr>
          <p:cNvSpPr txBox="1"/>
          <p:nvPr/>
        </p:nvSpPr>
        <p:spPr>
          <a:xfrm>
            <a:off x="6630594" y="4343508"/>
            <a:ext cx="5424914" cy="461665"/>
          </a:xfrm>
          <a:prstGeom prst="rect">
            <a:avLst/>
          </a:prstGeom>
          <a:noFill/>
        </p:spPr>
        <p:txBody>
          <a:bodyPr wrap="square" rtlCol="0">
            <a:spAutoFit/>
          </a:bodyPr>
          <a:lstStyle/>
          <a:p>
            <a:r>
              <a:rPr lang="fr-FR" sz="2400" b="1" dirty="0">
                <a:solidFill>
                  <a:schemeClr val="bg1"/>
                </a:solidFill>
              </a:rPr>
              <a:t>Tommes de chèvre d'Aix-en-Provence</a:t>
            </a:r>
          </a:p>
        </p:txBody>
      </p:sp>
      <p:pic>
        <p:nvPicPr>
          <p:cNvPr id="8" name="Image 7" descr="Une image contenant plein air, habits, scène, chaussures&#10;&#10;Description générée automatiquement">
            <a:extLst>
              <a:ext uri="{FF2B5EF4-FFF2-40B4-BE49-F238E27FC236}">
                <a16:creationId xmlns:a16="http://schemas.microsoft.com/office/drawing/2014/main" id="{860007C7-03CD-33B8-ACF8-D71DFDD76A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302" y="2075508"/>
            <a:ext cx="6048000" cy="453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68EAFEAF-A31A-F020-5A27-C8771040B54F}"/>
              </a:ext>
            </a:extLst>
          </p:cNvPr>
          <p:cNvSpPr txBox="1"/>
          <p:nvPr/>
        </p:nvSpPr>
        <p:spPr>
          <a:xfrm>
            <a:off x="496797" y="875179"/>
            <a:ext cx="4800600" cy="1200329"/>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Foire à l'ail et aux </a:t>
            </a:r>
            <a:r>
              <a:rPr lang="fr-FR" sz="2400" b="1" dirty="0" err="1">
                <a:solidFill>
                  <a:schemeClr val="bg1"/>
                </a:solidFill>
              </a:rPr>
              <a:t>taraïettes</a:t>
            </a:r>
            <a:r>
              <a:rPr lang="fr-FR" sz="2400" b="1" dirty="0">
                <a:solidFill>
                  <a:schemeClr val="bg1"/>
                </a:solidFill>
              </a:rPr>
              <a:t> de Marseille</a:t>
            </a:r>
          </a:p>
        </p:txBody>
      </p:sp>
    </p:spTree>
    <p:extLst>
      <p:ext uri="{BB962C8B-B14F-4D97-AF65-F5344CB8AC3E}">
        <p14:creationId xmlns:p14="http://schemas.microsoft.com/office/powerpoint/2010/main" val="331626479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ateau, ciel, eau&#10;&#10;Description générée automatiquement">
            <a:extLst>
              <a:ext uri="{FF2B5EF4-FFF2-40B4-BE49-F238E27FC236}">
                <a16:creationId xmlns:a16="http://schemas.microsoft.com/office/drawing/2014/main" id="{BDA55977-5653-BF68-038C-6CC1A85F07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000" y="262759"/>
            <a:ext cx="5868000" cy="4401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9229AF7-8807-4EFF-A4CD-81E342632E73}"/>
              </a:ext>
            </a:extLst>
          </p:cNvPr>
          <p:cNvSpPr txBox="1"/>
          <p:nvPr/>
        </p:nvSpPr>
        <p:spPr>
          <a:xfrm>
            <a:off x="419339" y="4663759"/>
            <a:ext cx="6369627" cy="830997"/>
          </a:xfrm>
          <a:prstGeom prst="rect">
            <a:avLst/>
          </a:prstGeom>
          <a:noFill/>
        </p:spPr>
        <p:txBody>
          <a:bodyPr wrap="square" rtlCol="0">
            <a:spAutoFit/>
          </a:bodyPr>
          <a:lstStyle/>
          <a:p>
            <a:r>
              <a:rPr lang="fr-FR" sz="2400" b="1" dirty="0">
                <a:solidFill>
                  <a:srgbClr val="FFFF00"/>
                </a:solidFill>
              </a:rPr>
              <a:t>Marché aux poissons du Vieux-Port de Marseille</a:t>
            </a:r>
          </a:p>
        </p:txBody>
      </p:sp>
      <p:pic>
        <p:nvPicPr>
          <p:cNvPr id="6" name="Image 5" descr="Une image contenant habits, personne, marché, Vente&#10;&#10;Description générée automatiquement">
            <a:extLst>
              <a:ext uri="{FF2B5EF4-FFF2-40B4-BE49-F238E27FC236}">
                <a16:creationId xmlns:a16="http://schemas.microsoft.com/office/drawing/2014/main" id="{6155D420-E799-7D3D-67DB-71F8B08915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6223" y="673498"/>
            <a:ext cx="4709239" cy="529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8F7B988E-A042-C593-B923-4387E57B094A}"/>
              </a:ext>
            </a:extLst>
          </p:cNvPr>
          <p:cNvSpPr txBox="1"/>
          <p:nvPr/>
        </p:nvSpPr>
        <p:spPr>
          <a:xfrm>
            <a:off x="6652701" y="5965498"/>
            <a:ext cx="5539299" cy="461665"/>
          </a:xfrm>
          <a:prstGeom prst="rect">
            <a:avLst/>
          </a:prstGeom>
          <a:noFill/>
        </p:spPr>
        <p:txBody>
          <a:bodyPr wrap="square" rtlCol="0">
            <a:spAutoFit/>
          </a:bodyPr>
          <a:lstStyle/>
          <a:p>
            <a:r>
              <a:rPr lang="fr-FR" sz="2400" b="1">
                <a:solidFill>
                  <a:srgbClr val="FFFF00"/>
                </a:solidFill>
              </a:rPr>
              <a:t>Étal d'olives au marché de Carpentras</a:t>
            </a:r>
            <a:endParaRPr lang="fr-FR" sz="2400" b="1" dirty="0">
              <a:solidFill>
                <a:srgbClr val="FFFF00"/>
              </a:solidFill>
            </a:endParaRPr>
          </a:p>
        </p:txBody>
      </p:sp>
    </p:spTree>
    <p:extLst>
      <p:ext uri="{BB962C8B-B14F-4D97-AF65-F5344CB8AC3E}">
        <p14:creationId xmlns:p14="http://schemas.microsoft.com/office/powerpoint/2010/main" val="305480569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habits, Vente, homme&#10;&#10;Description générée automatiquement">
            <a:extLst>
              <a:ext uri="{FF2B5EF4-FFF2-40B4-BE49-F238E27FC236}">
                <a16:creationId xmlns:a16="http://schemas.microsoft.com/office/drawing/2014/main" id="{8DA59DAD-5663-F034-90A2-DD54DA69BB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2971" y="294290"/>
            <a:ext cx="5796000" cy="3877211"/>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4BD7E61-723D-F8EF-797E-F1DE9DE0F4FF}"/>
              </a:ext>
            </a:extLst>
          </p:cNvPr>
          <p:cNvSpPr txBox="1"/>
          <p:nvPr/>
        </p:nvSpPr>
        <p:spPr>
          <a:xfrm>
            <a:off x="836767" y="4156505"/>
            <a:ext cx="6941127" cy="461665"/>
          </a:xfrm>
          <a:prstGeom prst="rect">
            <a:avLst/>
          </a:prstGeom>
          <a:noFill/>
        </p:spPr>
        <p:txBody>
          <a:bodyPr wrap="square" rtlCol="0">
            <a:spAutoFit/>
          </a:bodyPr>
          <a:lstStyle/>
          <a:p>
            <a:r>
              <a:rPr lang="fr-FR" sz="2400" b="1">
                <a:solidFill>
                  <a:srgbClr val="FFFF00"/>
                </a:solidFill>
              </a:rPr>
              <a:t>Le bonheur de vendre au marché</a:t>
            </a:r>
            <a:endParaRPr lang="fr-FR" sz="2400" b="1" dirty="0">
              <a:solidFill>
                <a:srgbClr val="FFFF00"/>
              </a:solidFill>
            </a:endParaRPr>
          </a:p>
        </p:txBody>
      </p:sp>
      <p:pic>
        <p:nvPicPr>
          <p:cNvPr id="6" name="Image 5" descr="Une image contenant marché, Nourriture locale, Commerce, Aliments naturels&#10;&#10;Description générée automatiquement">
            <a:extLst>
              <a:ext uri="{FF2B5EF4-FFF2-40B4-BE49-F238E27FC236}">
                <a16:creationId xmlns:a16="http://schemas.microsoft.com/office/drawing/2014/main" id="{72A15288-1152-6090-5F8E-BF597777AC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06207" y="2385848"/>
            <a:ext cx="5580000" cy="4185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18EF690A-1691-89CC-9C9A-9FE36CB892D0}"/>
              </a:ext>
            </a:extLst>
          </p:cNvPr>
          <p:cNvSpPr txBox="1"/>
          <p:nvPr/>
        </p:nvSpPr>
        <p:spPr>
          <a:xfrm>
            <a:off x="6462273" y="1032566"/>
            <a:ext cx="5580000" cy="1200329"/>
          </a:xfrm>
          <a:prstGeom prst="rect">
            <a:avLst/>
          </a:prstGeom>
          <a:noFill/>
        </p:spPr>
        <p:txBody>
          <a:bodyPr wrap="square" rtlCol="0">
            <a:spAutoFit/>
          </a:bodyPr>
          <a:lstStyle/>
          <a:p>
            <a:r>
              <a:rPr lang="fr-FR" sz="2400" b="1" dirty="0">
                <a:solidFill>
                  <a:srgbClr val="FFFF00"/>
                </a:solidFill>
              </a:rPr>
              <a:t>Faire tranquillement son marché, le cabas à la main, en bavardant d'étal en étal au hasard des rencontres</a:t>
            </a:r>
          </a:p>
        </p:txBody>
      </p:sp>
    </p:spTree>
    <p:extLst>
      <p:ext uri="{BB962C8B-B14F-4D97-AF65-F5344CB8AC3E}">
        <p14:creationId xmlns:p14="http://schemas.microsoft.com/office/powerpoint/2010/main" val="148937363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légume, produits, Aliments naturels, Végétalisme&#10;&#10;Description générée automatiquement">
            <a:extLst>
              <a:ext uri="{FF2B5EF4-FFF2-40B4-BE49-F238E27FC236}">
                <a16:creationId xmlns:a16="http://schemas.microsoft.com/office/drawing/2014/main" id="{071FABF8-F76D-1112-90B9-98E4B8B806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106" y="807030"/>
            <a:ext cx="4536000" cy="520506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FA8B10D-1D20-3B62-B869-6DE8C0D451EE}"/>
              </a:ext>
            </a:extLst>
          </p:cNvPr>
          <p:cNvSpPr txBox="1"/>
          <p:nvPr/>
        </p:nvSpPr>
        <p:spPr>
          <a:xfrm>
            <a:off x="1501426" y="5986622"/>
            <a:ext cx="4800600" cy="461665"/>
          </a:xfrm>
          <a:prstGeom prst="rect">
            <a:avLst/>
          </a:prstGeom>
          <a:noFill/>
        </p:spPr>
        <p:txBody>
          <a:bodyPr wrap="square" rtlCol="0">
            <a:spAutoFit/>
          </a:bodyPr>
          <a:lstStyle/>
          <a:p>
            <a:r>
              <a:rPr lang="fr-FR" sz="2400" b="1">
                <a:solidFill>
                  <a:schemeClr val="bg1"/>
                </a:solidFill>
              </a:rPr>
              <a:t>Marché en Vaucluse</a:t>
            </a:r>
            <a:endParaRPr lang="fr-FR" sz="2400" b="1" dirty="0">
              <a:solidFill>
                <a:schemeClr val="bg1"/>
              </a:solidFill>
            </a:endParaRPr>
          </a:p>
        </p:txBody>
      </p:sp>
      <p:pic>
        <p:nvPicPr>
          <p:cNvPr id="6" name="Image 5" descr="Une image contenant place de marché, Commerce, marché, habits&#10;&#10;Description générée automatiquement">
            <a:extLst>
              <a:ext uri="{FF2B5EF4-FFF2-40B4-BE49-F238E27FC236}">
                <a16:creationId xmlns:a16="http://schemas.microsoft.com/office/drawing/2014/main" id="{F60FF227-FCB0-6BB6-8887-FAFC5D6D51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0894" y="807030"/>
            <a:ext cx="3888000" cy="518562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90444110-522B-4D18-F316-A24CD7E867BE}"/>
              </a:ext>
            </a:extLst>
          </p:cNvPr>
          <p:cNvSpPr txBox="1"/>
          <p:nvPr/>
        </p:nvSpPr>
        <p:spPr>
          <a:xfrm>
            <a:off x="6972300" y="-23967"/>
            <a:ext cx="4821382" cy="830997"/>
          </a:xfrm>
          <a:prstGeom prst="rect">
            <a:avLst/>
          </a:prstGeom>
          <a:noFill/>
        </p:spPr>
        <p:txBody>
          <a:bodyPr wrap="square" rtlCol="0">
            <a:spAutoFit/>
          </a:bodyPr>
          <a:lstStyle/>
          <a:p>
            <a:r>
              <a:rPr lang="fr-FR" sz="2400" b="1">
                <a:solidFill>
                  <a:schemeClr val="bg1"/>
                </a:solidFill>
              </a:rPr>
              <a:t>Marché hebdomadaire à L'Isle sur la Sorgue (84)</a:t>
            </a:r>
            <a:endParaRPr lang="fr-FR" sz="2400" b="1" dirty="0">
              <a:solidFill>
                <a:schemeClr val="bg1"/>
              </a:solidFill>
            </a:endParaRPr>
          </a:p>
        </p:txBody>
      </p:sp>
    </p:spTree>
    <p:extLst>
      <p:ext uri="{BB962C8B-B14F-4D97-AF65-F5344CB8AC3E}">
        <p14:creationId xmlns:p14="http://schemas.microsoft.com/office/powerpoint/2010/main" val="112739818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marché, Vente, Commerce&#10;&#10;Description générée automatiquement">
            <a:extLst>
              <a:ext uri="{FF2B5EF4-FFF2-40B4-BE49-F238E27FC236}">
                <a16:creationId xmlns:a16="http://schemas.microsoft.com/office/drawing/2014/main" id="{003D665A-FF7E-CF30-83C0-D286640F57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678" y="172807"/>
            <a:ext cx="6156000" cy="4617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31D3A5A-F21B-78DA-8E8C-2D38D14B6302}"/>
              </a:ext>
            </a:extLst>
          </p:cNvPr>
          <p:cNvSpPr txBox="1"/>
          <p:nvPr/>
        </p:nvSpPr>
        <p:spPr>
          <a:xfrm>
            <a:off x="2321233" y="4789807"/>
            <a:ext cx="6463145" cy="461665"/>
          </a:xfrm>
          <a:prstGeom prst="rect">
            <a:avLst/>
          </a:prstGeom>
          <a:noFill/>
        </p:spPr>
        <p:txBody>
          <a:bodyPr wrap="square" rtlCol="0">
            <a:spAutoFit/>
          </a:bodyPr>
          <a:lstStyle/>
          <a:p>
            <a:r>
              <a:rPr lang="fr-FR" sz="2400" b="1" dirty="0">
                <a:solidFill>
                  <a:schemeClr val="bg1"/>
                </a:solidFill>
              </a:rPr>
              <a:t>Charcuterie</a:t>
            </a:r>
          </a:p>
        </p:txBody>
      </p:sp>
      <p:pic>
        <p:nvPicPr>
          <p:cNvPr id="6" name="Image 5" descr="Une image contenant bâtiment, plein air, pot de fleurs, Commerce&#10;&#10;Description générée automatiquement">
            <a:extLst>
              <a:ext uri="{FF2B5EF4-FFF2-40B4-BE49-F238E27FC236}">
                <a16:creationId xmlns:a16="http://schemas.microsoft.com/office/drawing/2014/main" id="{63464F32-DF36-FF83-58DC-361F20C347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8322" y="2662193"/>
            <a:ext cx="5364000" cy="4023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2DCE8C40-19C3-B685-E3E7-82DCDDDBF0CD}"/>
              </a:ext>
            </a:extLst>
          </p:cNvPr>
          <p:cNvSpPr txBox="1"/>
          <p:nvPr/>
        </p:nvSpPr>
        <p:spPr>
          <a:xfrm>
            <a:off x="7712316" y="2243434"/>
            <a:ext cx="4721422" cy="461665"/>
          </a:xfrm>
          <a:prstGeom prst="rect">
            <a:avLst/>
          </a:prstGeom>
          <a:noFill/>
        </p:spPr>
        <p:txBody>
          <a:bodyPr wrap="square" rtlCol="0">
            <a:spAutoFit/>
          </a:bodyPr>
          <a:lstStyle/>
          <a:p>
            <a:r>
              <a:rPr lang="fr-FR" sz="2400" b="1">
                <a:solidFill>
                  <a:schemeClr val="bg1"/>
                </a:solidFill>
              </a:rPr>
              <a:t>Herbes de Provence</a:t>
            </a:r>
            <a:endParaRPr lang="fr-FR" sz="2400" b="1" dirty="0">
              <a:solidFill>
                <a:schemeClr val="bg1"/>
              </a:solidFill>
            </a:endParaRPr>
          </a:p>
        </p:txBody>
      </p:sp>
    </p:spTree>
    <p:extLst>
      <p:ext uri="{BB962C8B-B14F-4D97-AF65-F5344CB8AC3E}">
        <p14:creationId xmlns:p14="http://schemas.microsoft.com/office/powerpoint/2010/main" val="118329272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cène, magasin, habits, personne&#10;&#10;Description générée automatiquement">
            <a:extLst>
              <a:ext uri="{FF2B5EF4-FFF2-40B4-BE49-F238E27FC236}">
                <a16:creationId xmlns:a16="http://schemas.microsoft.com/office/drawing/2014/main" id="{15D037EA-33F5-15E5-C73C-3D18B02EFC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22428" y="336331"/>
            <a:ext cx="5868000" cy="4401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AD79960D-8CBB-D6AE-B280-95A70E2B2D33}"/>
              </a:ext>
            </a:extLst>
          </p:cNvPr>
          <p:cNvSpPr txBox="1"/>
          <p:nvPr/>
        </p:nvSpPr>
        <p:spPr>
          <a:xfrm>
            <a:off x="7451237" y="4737331"/>
            <a:ext cx="6442363" cy="461665"/>
          </a:xfrm>
          <a:prstGeom prst="rect">
            <a:avLst/>
          </a:prstGeom>
          <a:noFill/>
        </p:spPr>
        <p:txBody>
          <a:bodyPr wrap="square" rtlCol="0">
            <a:spAutoFit/>
          </a:bodyPr>
          <a:lstStyle/>
          <a:p>
            <a:r>
              <a:rPr lang="fr-FR" sz="2400" b="1" dirty="0">
                <a:solidFill>
                  <a:schemeClr val="bg1"/>
                </a:solidFill>
              </a:rPr>
              <a:t>Lavande et fleurs séchées</a:t>
            </a:r>
          </a:p>
        </p:txBody>
      </p:sp>
      <p:pic>
        <p:nvPicPr>
          <p:cNvPr id="7" name="Image 6" descr="Une image contenant marché, Marché aux puces, Commerce, Vente&#10;&#10;Description générée automatiquement">
            <a:extLst>
              <a:ext uri="{FF2B5EF4-FFF2-40B4-BE49-F238E27FC236}">
                <a16:creationId xmlns:a16="http://schemas.microsoft.com/office/drawing/2014/main" id="{4207A410-3FD8-EB74-41B1-1C45449CF5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572" y="2867277"/>
            <a:ext cx="5616000" cy="3740107"/>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6E89BC34-11B1-AF50-2340-FE357BC58AE1}"/>
              </a:ext>
            </a:extLst>
          </p:cNvPr>
          <p:cNvSpPr txBox="1"/>
          <p:nvPr/>
        </p:nvSpPr>
        <p:spPr>
          <a:xfrm>
            <a:off x="1623416" y="2405612"/>
            <a:ext cx="4948518" cy="461665"/>
          </a:xfrm>
          <a:prstGeom prst="rect">
            <a:avLst/>
          </a:prstGeom>
          <a:noFill/>
        </p:spPr>
        <p:txBody>
          <a:bodyPr wrap="square" rtlCol="0">
            <a:spAutoFit/>
          </a:bodyPr>
          <a:lstStyle/>
          <a:p>
            <a:r>
              <a:rPr lang="fr-FR" sz="2400" b="1">
                <a:solidFill>
                  <a:srgbClr val="FFFF00"/>
                </a:solidFill>
              </a:rPr>
              <a:t>Sacs à provision</a:t>
            </a:r>
            <a:endParaRPr lang="fr-FR" sz="2400" b="1" dirty="0">
              <a:solidFill>
                <a:srgbClr val="FFFF00"/>
              </a:solidFill>
            </a:endParaRPr>
          </a:p>
        </p:txBody>
      </p:sp>
    </p:spTree>
    <p:extLst>
      <p:ext uri="{BB962C8B-B14F-4D97-AF65-F5344CB8AC3E}">
        <p14:creationId xmlns:p14="http://schemas.microsoft.com/office/powerpoint/2010/main" val="165375230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habits, bateau&#10;&#10;Description générée automatiquement">
            <a:extLst>
              <a:ext uri="{FF2B5EF4-FFF2-40B4-BE49-F238E27FC236}">
                <a16:creationId xmlns:a16="http://schemas.microsoft.com/office/drawing/2014/main" id="{34211B33-C2B3-BA3D-0905-912B90D22B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9523" y="681885"/>
            <a:ext cx="4104000" cy="549423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plein air, ciel, eau, transport&#10;&#10;Description générée automatiquement">
            <a:extLst>
              <a:ext uri="{FF2B5EF4-FFF2-40B4-BE49-F238E27FC236}">
                <a16:creationId xmlns:a16="http://schemas.microsoft.com/office/drawing/2014/main" id="{6BF1E364-A4CB-F623-E04C-BF40049BBD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42477" y="777782"/>
            <a:ext cx="3996000" cy="534964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6367DA17-CEEE-AAA5-E480-7BFAEBC9FB2E}"/>
              </a:ext>
            </a:extLst>
          </p:cNvPr>
          <p:cNvSpPr txBox="1"/>
          <p:nvPr/>
        </p:nvSpPr>
        <p:spPr>
          <a:xfrm>
            <a:off x="3421523" y="6267385"/>
            <a:ext cx="5756564" cy="461665"/>
          </a:xfrm>
          <a:prstGeom prst="rect">
            <a:avLst/>
          </a:prstGeom>
          <a:noFill/>
        </p:spPr>
        <p:txBody>
          <a:bodyPr wrap="square" rtlCol="0">
            <a:spAutoFit/>
          </a:bodyPr>
          <a:lstStyle/>
          <a:p>
            <a:r>
              <a:rPr lang="fr-FR" sz="2400" b="1">
                <a:solidFill>
                  <a:srgbClr val="FFFF00"/>
                </a:solidFill>
              </a:rPr>
              <a:t>Marché flottant de l'Isle-sur-la-Sorgue</a:t>
            </a:r>
            <a:endParaRPr lang="fr-FR" sz="2400" b="1" dirty="0">
              <a:solidFill>
                <a:srgbClr val="FFFF00"/>
              </a:solidFill>
            </a:endParaRPr>
          </a:p>
        </p:txBody>
      </p:sp>
    </p:spTree>
    <p:extLst>
      <p:ext uri="{BB962C8B-B14F-4D97-AF65-F5344CB8AC3E}">
        <p14:creationId xmlns:p14="http://schemas.microsoft.com/office/powerpoint/2010/main" val="220315431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plante&#10;&#10;Description générée automatiquement">
            <a:extLst>
              <a:ext uri="{FF2B5EF4-FFF2-40B4-BE49-F238E27FC236}">
                <a16:creationId xmlns:a16="http://schemas.microsoft.com/office/drawing/2014/main" id="{3F27AFC6-6C20-9264-542C-7DACE68B23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696" y="189187"/>
            <a:ext cx="5616000" cy="421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D003EF7-ECE6-4104-148F-B9631BDB6E98}"/>
              </a:ext>
            </a:extLst>
          </p:cNvPr>
          <p:cNvSpPr txBox="1"/>
          <p:nvPr/>
        </p:nvSpPr>
        <p:spPr>
          <a:xfrm>
            <a:off x="0" y="4503349"/>
            <a:ext cx="6915807" cy="461665"/>
          </a:xfrm>
          <a:prstGeom prst="rect">
            <a:avLst/>
          </a:prstGeom>
          <a:noFill/>
        </p:spPr>
        <p:txBody>
          <a:bodyPr wrap="square" rtlCol="0">
            <a:spAutoFit/>
          </a:bodyPr>
          <a:lstStyle/>
          <a:p>
            <a:r>
              <a:rPr lang="fr-FR" sz="2400" b="1">
                <a:solidFill>
                  <a:srgbClr val="FFFF00"/>
                </a:solidFill>
              </a:rPr>
              <a:t>Marché hebdomadaire à L'Isle sur la Sorgue </a:t>
            </a:r>
            <a:endParaRPr lang="fr-FR" sz="2400" b="1" dirty="0">
              <a:solidFill>
                <a:srgbClr val="FFFF00"/>
              </a:solidFill>
            </a:endParaRPr>
          </a:p>
        </p:txBody>
      </p:sp>
      <p:pic>
        <p:nvPicPr>
          <p:cNvPr id="6" name="Image 5" descr="Une image contenant personne, habits, place de marché, marché&#10;&#10;Description générée automatiquement">
            <a:extLst>
              <a:ext uri="{FF2B5EF4-FFF2-40B4-BE49-F238E27FC236}">
                <a16:creationId xmlns:a16="http://schemas.microsoft.com/office/drawing/2014/main" id="{1BBEBAAB-C737-FBEF-BFF9-C785C135A5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60304" y="2295187"/>
            <a:ext cx="5832000" cy="437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5C331E12-F961-CA50-9DE0-1A2B46A53C5D}"/>
              </a:ext>
            </a:extLst>
          </p:cNvPr>
          <p:cNvSpPr txBox="1"/>
          <p:nvPr/>
        </p:nvSpPr>
        <p:spPr>
          <a:xfrm>
            <a:off x="6609765" y="1833522"/>
            <a:ext cx="5832000" cy="461665"/>
          </a:xfrm>
          <a:prstGeom prst="rect">
            <a:avLst/>
          </a:prstGeom>
          <a:noFill/>
        </p:spPr>
        <p:txBody>
          <a:bodyPr wrap="square" rtlCol="0">
            <a:spAutoFit/>
          </a:bodyPr>
          <a:lstStyle/>
          <a:p>
            <a:r>
              <a:rPr lang="fr-FR" sz="2400" b="1" dirty="0">
                <a:solidFill>
                  <a:srgbClr val="FFFF00"/>
                </a:solidFill>
              </a:rPr>
              <a:t>Fromagerie – Marché D’ Orange </a:t>
            </a:r>
          </a:p>
        </p:txBody>
      </p:sp>
    </p:spTree>
    <p:extLst>
      <p:ext uri="{BB962C8B-B14F-4D97-AF65-F5344CB8AC3E}">
        <p14:creationId xmlns:p14="http://schemas.microsoft.com/office/powerpoint/2010/main" val="216723952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abits, personne, Cuisine de rue, homme&#10;&#10;Description générée automatiquement">
            <a:extLst>
              <a:ext uri="{FF2B5EF4-FFF2-40B4-BE49-F238E27FC236}">
                <a16:creationId xmlns:a16="http://schemas.microsoft.com/office/drawing/2014/main" id="{4276C111-DF5E-7C53-4D5E-F8CF3D5D80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8455" y="252247"/>
            <a:ext cx="5400000" cy="405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C09059C-5DCA-1E05-1C30-0C001D26B1D0}"/>
              </a:ext>
            </a:extLst>
          </p:cNvPr>
          <p:cNvSpPr txBox="1"/>
          <p:nvPr/>
        </p:nvSpPr>
        <p:spPr>
          <a:xfrm>
            <a:off x="7179402" y="4337012"/>
            <a:ext cx="5630391" cy="461665"/>
          </a:xfrm>
          <a:prstGeom prst="rect">
            <a:avLst/>
          </a:prstGeom>
          <a:noFill/>
        </p:spPr>
        <p:txBody>
          <a:bodyPr wrap="square" rtlCol="0">
            <a:spAutoFit/>
          </a:bodyPr>
          <a:lstStyle/>
          <a:p>
            <a:r>
              <a:rPr lang="fr-FR" sz="2400" b="1">
                <a:solidFill>
                  <a:srgbClr val="FFFF00"/>
                </a:solidFill>
              </a:rPr>
              <a:t>Traiteur au marché d'Orange</a:t>
            </a:r>
            <a:endParaRPr lang="fr-FR" sz="2400" b="1" dirty="0">
              <a:solidFill>
                <a:srgbClr val="FFFF00"/>
              </a:solidFill>
            </a:endParaRPr>
          </a:p>
        </p:txBody>
      </p:sp>
      <p:pic>
        <p:nvPicPr>
          <p:cNvPr id="6" name="Image 5" descr="Une image contenant personne, Magasin, Commerce, intérieur&#10;&#10;Description générée automatiquement">
            <a:extLst>
              <a:ext uri="{FF2B5EF4-FFF2-40B4-BE49-F238E27FC236}">
                <a16:creationId xmlns:a16="http://schemas.microsoft.com/office/drawing/2014/main" id="{D869A3B3-DE86-0EC5-E523-63729DC6A3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0000" y="2277247"/>
            <a:ext cx="5796000" cy="4347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0773DB9B-915F-5A9C-1F4A-026F2D51EB25}"/>
              </a:ext>
            </a:extLst>
          </p:cNvPr>
          <p:cNvSpPr txBox="1"/>
          <p:nvPr/>
        </p:nvSpPr>
        <p:spPr>
          <a:xfrm>
            <a:off x="842405" y="1446250"/>
            <a:ext cx="4711190" cy="830997"/>
          </a:xfrm>
          <a:prstGeom prst="rect">
            <a:avLst/>
          </a:prstGeom>
          <a:noFill/>
        </p:spPr>
        <p:txBody>
          <a:bodyPr wrap="square" rtlCol="0">
            <a:spAutoFit/>
          </a:bodyPr>
          <a:lstStyle/>
          <a:p>
            <a:r>
              <a:rPr lang="fr-FR" sz="2400" b="1" dirty="0">
                <a:solidFill>
                  <a:srgbClr val="FFFF00"/>
                </a:solidFill>
              </a:rPr>
              <a:t>Étal d'olives. Le Marché Couvert D’ Avignon</a:t>
            </a:r>
          </a:p>
        </p:txBody>
      </p:sp>
    </p:spTree>
    <p:extLst>
      <p:ext uri="{BB962C8B-B14F-4D97-AF65-F5344CB8AC3E}">
        <p14:creationId xmlns:p14="http://schemas.microsoft.com/office/powerpoint/2010/main" val="238543819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cène, Magasin, courses, habits&#10;&#10;Description générée automatiquement">
            <a:extLst>
              <a:ext uri="{FF2B5EF4-FFF2-40B4-BE49-F238E27FC236}">
                <a16:creationId xmlns:a16="http://schemas.microsoft.com/office/drawing/2014/main" id="{53730968-2147-DC23-5DC3-208F35234C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8149" y="483476"/>
            <a:ext cx="6084000" cy="4563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A283A45-D4E2-78E9-0682-2EBA162653C1}"/>
              </a:ext>
            </a:extLst>
          </p:cNvPr>
          <p:cNvSpPr txBox="1"/>
          <p:nvPr/>
        </p:nvSpPr>
        <p:spPr>
          <a:xfrm>
            <a:off x="1259830" y="5120048"/>
            <a:ext cx="7045036" cy="461665"/>
          </a:xfrm>
          <a:prstGeom prst="rect">
            <a:avLst/>
          </a:prstGeom>
          <a:noFill/>
        </p:spPr>
        <p:txBody>
          <a:bodyPr wrap="square" rtlCol="0">
            <a:spAutoFit/>
          </a:bodyPr>
          <a:lstStyle/>
          <a:p>
            <a:r>
              <a:rPr lang="fr-FR" sz="2400" b="1">
                <a:solidFill>
                  <a:srgbClr val="FFFF00"/>
                </a:solidFill>
              </a:rPr>
              <a:t>Halles de la place Pie d'Avignon</a:t>
            </a:r>
            <a:endParaRPr lang="fr-FR" sz="2400" b="1" dirty="0">
              <a:solidFill>
                <a:srgbClr val="FFFF00"/>
              </a:solidFill>
            </a:endParaRPr>
          </a:p>
        </p:txBody>
      </p:sp>
      <p:pic>
        <p:nvPicPr>
          <p:cNvPr id="6" name="Image 5" descr="Une image contenant personne, habits, plein air, place de marché&#10;&#10;Description générée automatiquement">
            <a:extLst>
              <a:ext uri="{FF2B5EF4-FFF2-40B4-BE49-F238E27FC236}">
                <a16:creationId xmlns:a16="http://schemas.microsoft.com/office/drawing/2014/main" id="{0DF6D7F1-E50D-AA09-C503-CAAE553C73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39851" y="412560"/>
            <a:ext cx="4104000" cy="603288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08260E0D-CCC4-42FA-CF26-F47B9EBC6470}"/>
              </a:ext>
            </a:extLst>
          </p:cNvPr>
          <p:cNvSpPr txBox="1"/>
          <p:nvPr/>
        </p:nvSpPr>
        <p:spPr>
          <a:xfrm>
            <a:off x="7794033" y="6396335"/>
            <a:ext cx="4397967" cy="461665"/>
          </a:xfrm>
          <a:prstGeom prst="rect">
            <a:avLst/>
          </a:prstGeom>
          <a:noFill/>
        </p:spPr>
        <p:txBody>
          <a:bodyPr wrap="square" rtlCol="0">
            <a:spAutoFit/>
          </a:bodyPr>
          <a:lstStyle/>
          <a:p>
            <a:r>
              <a:rPr lang="fr-FR" sz="2400" b="1" dirty="0">
                <a:solidFill>
                  <a:srgbClr val="FFFF00"/>
                </a:solidFill>
              </a:rPr>
              <a:t>Le Marché D’Orange</a:t>
            </a:r>
          </a:p>
        </p:txBody>
      </p:sp>
    </p:spTree>
    <p:extLst>
      <p:ext uri="{BB962C8B-B14F-4D97-AF65-F5344CB8AC3E}">
        <p14:creationId xmlns:p14="http://schemas.microsoft.com/office/powerpoint/2010/main" val="182731182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A3DEBBD-0482-D2E4-182D-82B7EA6ECFA1}"/>
              </a:ext>
            </a:extLst>
          </p:cNvPr>
          <p:cNvSpPr txBox="1"/>
          <p:nvPr/>
        </p:nvSpPr>
        <p:spPr>
          <a:xfrm>
            <a:off x="271358" y="717689"/>
            <a:ext cx="12036255" cy="584775"/>
          </a:xfrm>
          <a:prstGeom prst="rect">
            <a:avLst/>
          </a:prstGeom>
          <a:noFill/>
        </p:spPr>
        <p:txBody>
          <a:bodyPr wrap="square" rtlCol="0">
            <a:spAutoFit/>
          </a:bodyPr>
          <a:lstStyle/>
          <a:p>
            <a:r>
              <a:rPr lang="fr-FR" sz="3200" b="1" dirty="0">
                <a:solidFill>
                  <a:srgbClr val="FFFF00"/>
                </a:solidFill>
              </a:rPr>
              <a:t>Lorient Vous A Présenté  La Provence – Les Marché </a:t>
            </a:r>
            <a:r>
              <a:rPr lang="fr-FR" sz="3200" b="1" dirty="0" err="1">
                <a:solidFill>
                  <a:srgbClr val="FFFF00"/>
                </a:solidFill>
              </a:rPr>
              <a:t>Provencaux</a:t>
            </a:r>
            <a:endParaRPr lang="fr-FR" sz="3200" b="1" dirty="0">
              <a:solidFill>
                <a:srgbClr val="FFFF00"/>
              </a:solidFill>
            </a:endParaRPr>
          </a:p>
        </p:txBody>
      </p:sp>
      <p:sp>
        <p:nvSpPr>
          <p:cNvPr id="3" name="ZoneTexte 2">
            <a:extLst>
              <a:ext uri="{FF2B5EF4-FFF2-40B4-BE49-F238E27FC236}">
                <a16:creationId xmlns:a16="http://schemas.microsoft.com/office/drawing/2014/main" id="{A8D60513-3F7D-8A53-7613-E665F81F86F9}"/>
              </a:ext>
            </a:extLst>
          </p:cNvPr>
          <p:cNvSpPr txBox="1"/>
          <p:nvPr/>
        </p:nvSpPr>
        <p:spPr>
          <a:xfrm>
            <a:off x="3179857" y="1699912"/>
            <a:ext cx="8042564"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5D14647D-00C7-B18B-01E7-2CF8D4912EC6}"/>
              </a:ext>
            </a:extLst>
          </p:cNvPr>
          <p:cNvSpPr txBox="1"/>
          <p:nvPr/>
        </p:nvSpPr>
        <p:spPr>
          <a:xfrm>
            <a:off x="3959414" y="2603461"/>
            <a:ext cx="10103427" cy="584775"/>
          </a:xfrm>
          <a:prstGeom prst="rect">
            <a:avLst/>
          </a:prstGeom>
          <a:noFill/>
        </p:spPr>
        <p:txBody>
          <a:bodyPr wrap="square" rtlCol="0">
            <a:spAutoFit/>
          </a:bodyPr>
          <a:lstStyle/>
          <a:p>
            <a:r>
              <a:rPr lang="fr-FR" sz="3200" b="1" dirty="0">
                <a:solidFill>
                  <a:srgbClr val="FFFF00"/>
                </a:solidFill>
              </a:rPr>
              <a:t>Merci De Votre Visite</a:t>
            </a:r>
          </a:p>
        </p:txBody>
      </p:sp>
      <p:sp>
        <p:nvSpPr>
          <p:cNvPr id="5" name="ZoneTexte 4">
            <a:extLst>
              <a:ext uri="{FF2B5EF4-FFF2-40B4-BE49-F238E27FC236}">
                <a16:creationId xmlns:a16="http://schemas.microsoft.com/office/drawing/2014/main" id="{F5D3CCE2-B404-E8A5-EC16-0D968D863533}"/>
              </a:ext>
            </a:extLst>
          </p:cNvPr>
          <p:cNvSpPr txBox="1"/>
          <p:nvPr/>
        </p:nvSpPr>
        <p:spPr>
          <a:xfrm>
            <a:off x="5238974" y="3626025"/>
            <a:ext cx="6422316"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112234161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141</TotalTime>
  <Words>409</Words>
  <Application>Microsoft Office PowerPoint</Application>
  <PresentationFormat>Grand écran</PresentationFormat>
  <Paragraphs>62</Paragraphs>
  <Slides>30</Slides>
  <Notes>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2024-10-06T06:45:48Z</dcterms:created>
  <dcterms:modified xsi:type="dcterms:W3CDTF">2024-10-06T09:17:15Z</dcterms:modified>
</cp:coreProperties>
</file>