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280" r:id="rId4"/>
    <p:sldId id="279" r:id="rId5"/>
    <p:sldId id="278" r:id="rId6"/>
    <p:sldId id="277" r:id="rId7"/>
    <p:sldId id="276" r:id="rId8"/>
    <p:sldId id="275" r:id="rId9"/>
    <p:sldId id="274" r:id="rId10"/>
    <p:sldId id="273" r:id="rId11"/>
    <p:sldId id="272" r:id="rId12"/>
    <p:sldId id="271" r:id="rId13"/>
    <p:sldId id="270" r:id="rId14"/>
    <p:sldId id="269" r:id="rId15"/>
    <p:sldId id="268" r:id="rId16"/>
    <p:sldId id="267" r:id="rId17"/>
    <p:sldId id="266" r:id="rId18"/>
    <p:sldId id="265" r:id="rId19"/>
    <p:sldId id="264" r:id="rId20"/>
    <p:sldId id="263" r:id="rId21"/>
    <p:sldId id="262" r:id="rId22"/>
    <p:sldId id="261" r:id="rId23"/>
    <p:sldId id="260" r:id="rId24"/>
    <p:sldId id="259" r:id="rId25"/>
    <p:sldId id="258" r:id="rId26"/>
    <p:sldId id="257"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9" autoAdjust="0"/>
    <p:restoredTop sz="94660"/>
  </p:normalViewPr>
  <p:slideViewPr>
    <p:cSldViewPr snapToGrid="0">
      <p:cViewPr varScale="1">
        <p:scale>
          <a:sx n="73" d="100"/>
          <a:sy n="73" d="100"/>
        </p:scale>
        <p:origin x="5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2A2C52-3E7C-04A1-DD7E-ED84B8367D2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170AC54-431D-ED9E-EF0F-7EA55C4D84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74ABEFE-601D-9A1C-C3A7-792FFB2B847C}"/>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1E16EB46-8AA8-A195-1C23-5DE6DC1F44A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DA211D-6577-E8DE-8BA4-B8FC38BCBAE1}"/>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244952162"/>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A798B6-2993-9CDD-7645-E42C192B44D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FBEA584-2468-07F7-1533-45327A8A2F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312E27-B8A4-9740-A3E8-94F9D535F035}"/>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B29017A9-7BA2-7E82-9602-CBE93AB531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A7D77EF-AAE7-4317-A8C8-0AAE3D2A2410}"/>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3623818188"/>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12BB52-348D-2FEE-03F7-739D4239914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4DE5505-2BA9-FCBB-BFD8-102F1312719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07D8EF8-7EFC-ECD3-FBC4-5B101AF2DDF5}"/>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838379D0-9E4F-F741-E7F3-6D7F4E1C5D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A97992-4400-A041-066C-376342C3B54E}"/>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1163692815"/>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3E92C5-327C-F207-37FD-FF7F2EE3BA0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1391D31-E14F-A666-50D6-1E946FF5A77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06F932E-2495-A7FE-8239-71CAF1BE195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2E3142E-91B8-DDBE-B20B-0D94E5D380C7}"/>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6" name="Espace réservé du pied de page 5">
            <a:extLst>
              <a:ext uri="{FF2B5EF4-FFF2-40B4-BE49-F238E27FC236}">
                <a16:creationId xmlns:a16="http://schemas.microsoft.com/office/drawing/2014/main" id="{683B7EB9-1157-C91C-DF27-587716D1589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04E2EC-04DD-AEE5-34DA-9C9B55E907AC}"/>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351005896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564E52-62C0-11E5-082A-76250D01E8C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9D5F61D-12F4-2DBD-E0E9-F678414581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0391D4B-1DE3-DEF7-90E6-3AD521CB838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2A3E64-61C5-6544-21FD-1C820CBDD0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F2E2F57-597B-A17B-C75D-1B4E438DBD1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0A0CC59-C66A-EA42-CD41-75E18FA107C1}"/>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8" name="Espace réservé du pied de page 7">
            <a:extLst>
              <a:ext uri="{FF2B5EF4-FFF2-40B4-BE49-F238E27FC236}">
                <a16:creationId xmlns:a16="http://schemas.microsoft.com/office/drawing/2014/main" id="{04BA2DBC-C24D-9101-9619-CE4EDC0A449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DDD41A7-4298-810B-7E67-0EFA1C5833A2}"/>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12477501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9CC031-96A6-DB6D-65B7-39162AEBC13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01A2EFB-CC13-176F-AB6B-45382466349A}"/>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4" name="Espace réservé du pied de page 3">
            <a:extLst>
              <a:ext uri="{FF2B5EF4-FFF2-40B4-BE49-F238E27FC236}">
                <a16:creationId xmlns:a16="http://schemas.microsoft.com/office/drawing/2014/main" id="{931A5CDA-1922-9185-0850-1CF5AC5AAF5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7555BCB-82D2-8407-F53E-5841A0A8CDFD}"/>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298899034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602DF1D-2679-2BE3-E3A7-FC552B90468D}"/>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3" name="Espace réservé du pied de page 2">
            <a:extLst>
              <a:ext uri="{FF2B5EF4-FFF2-40B4-BE49-F238E27FC236}">
                <a16:creationId xmlns:a16="http://schemas.microsoft.com/office/drawing/2014/main" id="{08A22169-9BE8-8A5B-BCB9-86A44E669C5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F6ED8F5-3732-C106-5446-F289913B9BCB}"/>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1418222432"/>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103F69-F3B0-A136-BF9B-5550E7FE894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F4D3CD7-5053-D5B8-DDCA-15B33AE488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A454585-0191-A4F2-2AD4-AAAE882E0C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4ABA35D-44EB-8D84-2602-CDF594F55A8B}"/>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6" name="Espace réservé du pied de page 5">
            <a:extLst>
              <a:ext uri="{FF2B5EF4-FFF2-40B4-BE49-F238E27FC236}">
                <a16:creationId xmlns:a16="http://schemas.microsoft.com/office/drawing/2014/main" id="{2ACDFBA2-12C2-E082-A65E-A34D99D6500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5982189-19BA-B082-0E3C-CB8F435F9882}"/>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1359956028"/>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B74537-0557-9591-8DCA-C044F2035D0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9B8413E-E2B4-7CAA-2330-EFBF5BB230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BABE08E-41E1-5C49-A041-3656BDC4F3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4234661-06BF-B6BA-5B7B-0826B8CD398A}"/>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6" name="Espace réservé du pied de page 5">
            <a:extLst>
              <a:ext uri="{FF2B5EF4-FFF2-40B4-BE49-F238E27FC236}">
                <a16:creationId xmlns:a16="http://schemas.microsoft.com/office/drawing/2014/main" id="{FBD81F67-57AA-87C6-7206-A6343D031A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5A73D42-520B-EB16-797B-63E83AAE2BB3}"/>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300388909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E1BC91-0BE0-B48A-08B6-7E648ECD150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A5C3A75-FC00-F950-44F1-F70C0358CEF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5EC1B41-05C9-74C2-757C-C096DE0C0E72}"/>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3409B8CA-4347-3BFB-67E1-8D920DD63EA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4C8743-2B36-AE92-1C4B-77F10884C0C1}"/>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119834438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C6221E-8114-DF64-472B-B6884A39BC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8BA431-78CD-6CF2-4896-B8CE1916AB6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76DBA8-EB2F-459B-13D3-CEBF7A18737D}"/>
              </a:ext>
            </a:extLst>
          </p:cNvPr>
          <p:cNvSpPr>
            <a:spLocks noGrp="1"/>
          </p:cNvSpPr>
          <p:nvPr>
            <p:ph type="dt" sz="half" idx="10"/>
          </p:nvPr>
        </p:nvSpPr>
        <p:spPr/>
        <p:txBody>
          <a:bodyPr/>
          <a:lstStyle/>
          <a:p>
            <a:fld id="{1087CAA5-E5E0-41F0-844E-C89FF8EA2FE5}"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351FCFE2-0885-235E-1836-E1AA5BBB781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6D16F0-977A-FE88-9958-2408F047D0C6}"/>
              </a:ext>
            </a:extLst>
          </p:cNvPr>
          <p:cNvSpPr>
            <a:spLocks noGrp="1"/>
          </p:cNvSpPr>
          <p:nvPr>
            <p:ph type="sldNum" sz="quarter" idx="12"/>
          </p:nvPr>
        </p:nvSpPr>
        <p:spPr/>
        <p:txBody>
          <a:bodyPr/>
          <a:lstStyle/>
          <a:p>
            <a:fld id="{A7FC4279-D0C7-4C53-BB2C-12905FFDB86F}" type="slidenum">
              <a:rPr lang="fr-FR" smtClean="0"/>
              <a:t>‹N°›</a:t>
            </a:fld>
            <a:endParaRPr lang="fr-FR"/>
          </a:p>
        </p:txBody>
      </p:sp>
    </p:spTree>
    <p:extLst>
      <p:ext uri="{BB962C8B-B14F-4D97-AF65-F5344CB8AC3E}">
        <p14:creationId xmlns:p14="http://schemas.microsoft.com/office/powerpoint/2010/main" val="3916132955"/>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9C09AC9-43C1-D246-14AE-6B6DBDB806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6D9A54B-7F94-47AE-911F-57F7547EA6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324EC8E-BC3B-9DF0-7FE1-1397EF8BAC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87CAA5-E5E0-41F0-844E-C89FF8EA2FE5}"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E937B245-C5A8-8474-01F6-C5500F0F2B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AC9D8C3-4207-5DAD-F571-42F89CA979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7FC4279-D0C7-4C53-BB2C-12905FFDB86F}" type="slidenum">
              <a:rPr lang="fr-FR" smtClean="0"/>
              <a:t>‹N°›</a:t>
            </a:fld>
            <a:endParaRPr lang="fr-FR"/>
          </a:p>
        </p:txBody>
      </p:sp>
    </p:spTree>
    <p:extLst>
      <p:ext uri="{BB962C8B-B14F-4D97-AF65-F5344CB8AC3E}">
        <p14:creationId xmlns:p14="http://schemas.microsoft.com/office/powerpoint/2010/main" val="2580850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C34ED5E2-8978-29C9-6498-32BF9237EB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5374" y="189000"/>
            <a:ext cx="7779112" cy="6480000"/>
          </a:xfrm>
          <a:prstGeom prst="rect">
            <a:avLst/>
          </a:prstGeom>
          <a:effectLst>
            <a:softEdge rad="635000"/>
          </a:effectLst>
        </p:spPr>
      </p:pic>
      <p:sp>
        <p:nvSpPr>
          <p:cNvPr id="4" name="ZoneTexte 3">
            <a:extLst>
              <a:ext uri="{FF2B5EF4-FFF2-40B4-BE49-F238E27FC236}">
                <a16:creationId xmlns:a16="http://schemas.microsoft.com/office/drawing/2014/main" id="{6755997E-7AD6-C2E2-98BA-991551F67CE7}"/>
              </a:ext>
            </a:extLst>
          </p:cNvPr>
          <p:cNvSpPr txBox="1"/>
          <p:nvPr/>
        </p:nvSpPr>
        <p:spPr>
          <a:xfrm>
            <a:off x="4895671" y="189000"/>
            <a:ext cx="8125691" cy="461665"/>
          </a:xfrm>
          <a:prstGeom prst="rect">
            <a:avLst/>
          </a:prstGeom>
          <a:noFill/>
        </p:spPr>
        <p:txBody>
          <a:bodyPr wrap="square" rtlCol="0">
            <a:spAutoFit/>
          </a:bodyPr>
          <a:lstStyle/>
          <a:p>
            <a:r>
              <a:rPr lang="fr-FR" sz="2400" b="1" dirty="0">
                <a:solidFill>
                  <a:schemeClr val="bg1"/>
                </a:solidFill>
              </a:rPr>
              <a:t> Delphes  -Grèce -</a:t>
            </a:r>
          </a:p>
        </p:txBody>
      </p:sp>
    </p:spTree>
    <p:extLst>
      <p:ext uri="{BB962C8B-B14F-4D97-AF65-F5344CB8AC3E}">
        <p14:creationId xmlns:p14="http://schemas.microsoft.com/office/powerpoint/2010/main" val="38812798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sndAc>
          <p:stSnd loop="1">
            <p:snd r:embed="rId2" name="Beauté de la Grèce ♥ ♫ Musique Sirtaki ♫.wav"/>
          </p:stSnd>
        </p:sndAc>
      </p:transition>
    </mc:Choice>
    <mc:Fallback xmlns="">
      <p:transition spd="slow" advClick="0" advTm="8000">
        <p:fade/>
        <p:sndAc>
          <p:stSnd loop="1">
            <p:snd r:embed="rId4" name="Beauté de la Grèce ♥ ♫ Musique Sirtaki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92F04B2B-EC39-02B8-A232-C5231A0D723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2325001-2437-C85F-9730-2FFA963CCCB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Delphes (en grec ancien et grec moderne </a:t>
            </a:r>
            <a:r>
              <a:rPr lang="fr-FR" sz="2800" b="1" dirty="0" err="1">
                <a:solidFill>
                  <a:srgbClr val="FFFF00"/>
                </a:solidFill>
              </a:rPr>
              <a:t>Δελφοί</a:t>
            </a:r>
            <a:r>
              <a:rPr lang="fr-FR" sz="2800" b="1" dirty="0">
                <a:solidFill>
                  <a:srgbClr val="FFFF00"/>
                </a:solidFill>
              </a:rPr>
              <a:t>, </a:t>
            </a:r>
            <a:r>
              <a:rPr lang="fr-FR" sz="2800" b="1" dirty="0" err="1">
                <a:solidFill>
                  <a:srgbClr val="FFFF00"/>
                </a:solidFill>
              </a:rPr>
              <a:t>Delphoí</a:t>
            </a:r>
            <a:r>
              <a:rPr lang="fr-FR" sz="2800" b="1" dirty="0">
                <a:solidFill>
                  <a:srgbClr val="FFFF00"/>
                </a:solidFill>
              </a:rPr>
              <a:t>) est le site d'un sanctuaire panhellénique, situé au pied du mont Parnasse, en Phocide, où parle l'oracle d'Apollon à travers sa prophétesse, la Pythie, qui était assise dans une salle du temple d’Apollon. Elle répondait aux questions qui lui étaient posées ; ces réponses étaient aussitôt traduites en phrases par des prêtres. Delphes abrite également l'Omphalos ou « nombril du monde ».</a:t>
            </a:r>
          </a:p>
          <a:p>
            <a:pPr algn="ctr"/>
            <a:endParaRPr lang="fr-FR" sz="2800" b="1" dirty="0">
              <a:solidFill>
                <a:srgbClr val="FFFF00"/>
              </a:solidFill>
            </a:endParaRPr>
          </a:p>
          <a:p>
            <a:pPr algn="ctr"/>
            <a:r>
              <a:rPr lang="fr-FR" sz="2800" b="1" dirty="0">
                <a:solidFill>
                  <a:srgbClr val="FFFF00"/>
                </a:solidFill>
              </a:rPr>
              <a:t>Investi d'une signification sacrée, le sanctuaire est, du VIe au IVe siècle av. J.-C., le véritable centre et le symbole de l'unité du monde grec. Les sanctuaires panhelléniques sont des complexes architecturaux extérieurs aux cités. Ils constituent les seuls lieux où tous les anciens Grecs, et certains barbares (Lydiens et Étrusques) prennent part à des célébrations religieuses communes.</a:t>
            </a:r>
          </a:p>
        </p:txBody>
      </p:sp>
    </p:spTree>
    <p:extLst>
      <p:ext uri="{BB962C8B-B14F-4D97-AF65-F5344CB8AC3E}">
        <p14:creationId xmlns:p14="http://schemas.microsoft.com/office/powerpoint/2010/main" val="346849698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B37C3F9-126D-5D5E-9C23-7C1E9D7EB139}"/>
            </a:ext>
          </a:extLst>
        </p:cNvPr>
        <p:cNvGrpSpPr/>
        <p:nvPr/>
      </p:nvGrpSpPr>
      <p:grpSpPr>
        <a:xfrm>
          <a:off x="0" y="0"/>
          <a:ext cx="0" cy="0"/>
          <a:chOff x="0" y="0"/>
          <a:chExt cx="0" cy="0"/>
        </a:xfrm>
      </p:grpSpPr>
      <p:pic>
        <p:nvPicPr>
          <p:cNvPr id="3" name="Image 2" descr="Une image contenant art, peinture, Arts visuels, mythologie&#10;&#10;Description générée automatiquement">
            <a:extLst>
              <a:ext uri="{FF2B5EF4-FFF2-40B4-BE49-F238E27FC236}">
                <a16:creationId xmlns:a16="http://schemas.microsoft.com/office/drawing/2014/main" id="{80724EEF-2BA2-D3CE-73E3-26E8A848EF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6000" y="189000"/>
            <a:ext cx="6480000" cy="6480000"/>
          </a:xfrm>
          <a:prstGeom prst="rect">
            <a:avLst/>
          </a:prstGeom>
          <a:effectLst>
            <a:softEdge rad="635000"/>
          </a:effectLst>
        </p:spPr>
      </p:pic>
      <p:sp>
        <p:nvSpPr>
          <p:cNvPr id="4" name="ZoneTexte 3">
            <a:extLst>
              <a:ext uri="{FF2B5EF4-FFF2-40B4-BE49-F238E27FC236}">
                <a16:creationId xmlns:a16="http://schemas.microsoft.com/office/drawing/2014/main" id="{A577E210-0424-A0B4-31DC-BC4E8522D30F}"/>
              </a:ext>
            </a:extLst>
          </p:cNvPr>
          <p:cNvSpPr txBox="1"/>
          <p:nvPr/>
        </p:nvSpPr>
        <p:spPr>
          <a:xfrm>
            <a:off x="668600" y="6321293"/>
            <a:ext cx="11702076" cy="461665"/>
          </a:xfrm>
          <a:prstGeom prst="rect">
            <a:avLst/>
          </a:prstGeom>
          <a:noFill/>
        </p:spPr>
        <p:txBody>
          <a:bodyPr wrap="square" rtlCol="0">
            <a:spAutoFit/>
          </a:bodyPr>
          <a:lstStyle/>
          <a:p>
            <a:r>
              <a:rPr lang="fr-FR" sz="2400" b="1" dirty="0">
                <a:solidFill>
                  <a:schemeClr val="bg1"/>
                </a:solidFill>
              </a:rPr>
              <a:t>Oreste à Delphes, la Pythie, le trépied. Cratère à figures rouges, vers 330 av. J.-C.</a:t>
            </a:r>
          </a:p>
        </p:txBody>
      </p:sp>
    </p:spTree>
    <p:extLst>
      <p:ext uri="{BB962C8B-B14F-4D97-AF65-F5344CB8AC3E}">
        <p14:creationId xmlns:p14="http://schemas.microsoft.com/office/powerpoint/2010/main" val="124123954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7569DBC-9368-A630-9185-EF2A2C42F076}"/>
            </a:ext>
          </a:extLst>
        </p:cNvPr>
        <p:cNvGrpSpPr/>
        <p:nvPr/>
      </p:nvGrpSpPr>
      <p:grpSpPr>
        <a:xfrm>
          <a:off x="0" y="0"/>
          <a:ext cx="0" cy="0"/>
          <a:chOff x="0" y="0"/>
          <a:chExt cx="0" cy="0"/>
        </a:xfrm>
      </p:grpSpPr>
      <p:pic>
        <p:nvPicPr>
          <p:cNvPr id="3" name="Image 2" descr="Une image contenant pièce, bronze, métal, devise&#10;&#10;Description générée automatiquement">
            <a:extLst>
              <a:ext uri="{FF2B5EF4-FFF2-40B4-BE49-F238E27FC236}">
                <a16:creationId xmlns:a16="http://schemas.microsoft.com/office/drawing/2014/main" id="{7BEBE3D3-B86A-9DC9-52D3-755547DA90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000" y="596366"/>
            <a:ext cx="11088000" cy="5665268"/>
          </a:xfrm>
          <a:prstGeom prst="rect">
            <a:avLst/>
          </a:prstGeom>
          <a:effectLst>
            <a:softEdge rad="127000"/>
          </a:effectLst>
        </p:spPr>
      </p:pic>
      <p:sp>
        <p:nvSpPr>
          <p:cNvPr id="4" name="ZoneTexte 3">
            <a:extLst>
              <a:ext uri="{FF2B5EF4-FFF2-40B4-BE49-F238E27FC236}">
                <a16:creationId xmlns:a16="http://schemas.microsoft.com/office/drawing/2014/main" id="{F27032B9-F858-D5F4-958A-40C0DEB564A1}"/>
              </a:ext>
            </a:extLst>
          </p:cNvPr>
          <p:cNvSpPr txBox="1"/>
          <p:nvPr/>
        </p:nvSpPr>
        <p:spPr>
          <a:xfrm>
            <a:off x="2217325" y="3910207"/>
            <a:ext cx="912333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Monnaie en électrum. Trépied et tête laurée d'Apollon.</a:t>
            </a:r>
          </a:p>
        </p:txBody>
      </p:sp>
    </p:spTree>
    <p:extLst>
      <p:ext uri="{BB962C8B-B14F-4D97-AF65-F5344CB8AC3E}">
        <p14:creationId xmlns:p14="http://schemas.microsoft.com/office/powerpoint/2010/main" val="3907879012"/>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23C137AB-94AD-B3AC-CAA5-F9E550F06721}"/>
            </a:ext>
          </a:extLst>
        </p:cNvPr>
        <p:cNvGrpSpPr/>
        <p:nvPr/>
      </p:nvGrpSpPr>
      <p:grpSpPr>
        <a:xfrm>
          <a:off x="0" y="0"/>
          <a:ext cx="0" cy="0"/>
          <a:chOff x="0" y="0"/>
          <a:chExt cx="0" cy="0"/>
        </a:xfrm>
      </p:grpSpPr>
      <p:pic>
        <p:nvPicPr>
          <p:cNvPr id="6" name="Image 5" descr="Une image contenant Ruines, Histoire antique, Histoire, Site archéologique&#10;&#10;Description générée automatiquement">
            <a:extLst>
              <a:ext uri="{FF2B5EF4-FFF2-40B4-BE49-F238E27FC236}">
                <a16:creationId xmlns:a16="http://schemas.microsoft.com/office/drawing/2014/main" id="{E795844C-F946-31A9-734C-31F16E269D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1801" y="558000"/>
            <a:ext cx="11148397" cy="6300000"/>
          </a:xfrm>
          <a:prstGeom prst="rect">
            <a:avLst/>
          </a:prstGeom>
          <a:effectLst>
            <a:softEdge rad="635000"/>
          </a:effectLst>
        </p:spPr>
      </p:pic>
      <p:sp>
        <p:nvSpPr>
          <p:cNvPr id="7" name="ZoneTexte 6">
            <a:extLst>
              <a:ext uri="{FF2B5EF4-FFF2-40B4-BE49-F238E27FC236}">
                <a16:creationId xmlns:a16="http://schemas.microsoft.com/office/drawing/2014/main" id="{9671B072-3761-AE76-A814-2E3479FACB1D}"/>
              </a:ext>
            </a:extLst>
          </p:cNvPr>
          <p:cNvSpPr txBox="1"/>
          <p:nvPr/>
        </p:nvSpPr>
        <p:spPr>
          <a:xfrm>
            <a:off x="1269243" y="5884501"/>
            <a:ext cx="10239584"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Maquette du sanctuaire reconstitué. Musée archéologique de Delphes.</a:t>
            </a:r>
          </a:p>
        </p:txBody>
      </p:sp>
    </p:spTree>
    <p:extLst>
      <p:ext uri="{BB962C8B-B14F-4D97-AF65-F5344CB8AC3E}">
        <p14:creationId xmlns:p14="http://schemas.microsoft.com/office/powerpoint/2010/main" val="124928346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552E695D-9D33-3F7E-5D7C-F98903040966}"/>
            </a:ext>
          </a:extLst>
        </p:cNvPr>
        <p:cNvGrpSpPr/>
        <p:nvPr/>
      </p:nvGrpSpPr>
      <p:grpSpPr>
        <a:xfrm>
          <a:off x="0" y="0"/>
          <a:ext cx="0" cy="0"/>
          <a:chOff x="0" y="0"/>
          <a:chExt cx="0" cy="0"/>
        </a:xfrm>
      </p:grpSpPr>
      <p:pic>
        <p:nvPicPr>
          <p:cNvPr id="3" name="Image 2" descr="Une image contenant statue, Artefact, mur, intérieur&#10;&#10;Description générée automatiquement">
            <a:extLst>
              <a:ext uri="{FF2B5EF4-FFF2-40B4-BE49-F238E27FC236}">
                <a16:creationId xmlns:a16="http://schemas.microsoft.com/office/drawing/2014/main" id="{D2EB376B-DFF8-C1A7-7EEC-4CA3D9023E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72046" y="279000"/>
            <a:ext cx="4216072" cy="630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6A6C0A37-580E-CB9B-339B-B0C8256865EE}"/>
              </a:ext>
            </a:extLst>
          </p:cNvPr>
          <p:cNvSpPr txBox="1"/>
          <p:nvPr/>
        </p:nvSpPr>
        <p:spPr>
          <a:xfrm>
            <a:off x="8418906" y="562423"/>
            <a:ext cx="3813464"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 Omphalos », copie d'époque romaine, Musée archéologique de Delphes.</a:t>
            </a:r>
          </a:p>
        </p:txBody>
      </p:sp>
    </p:spTree>
    <p:extLst>
      <p:ext uri="{BB962C8B-B14F-4D97-AF65-F5344CB8AC3E}">
        <p14:creationId xmlns:p14="http://schemas.microsoft.com/office/powerpoint/2010/main" val="76509901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2026814-C9AC-52E3-4608-B7C5ABB68125}"/>
            </a:ext>
          </a:extLst>
        </p:cNvPr>
        <p:cNvGrpSpPr/>
        <p:nvPr/>
      </p:nvGrpSpPr>
      <p:grpSpPr>
        <a:xfrm>
          <a:off x="0" y="0"/>
          <a:ext cx="0" cy="0"/>
          <a:chOff x="0" y="0"/>
          <a:chExt cx="0" cy="0"/>
        </a:xfrm>
      </p:grpSpPr>
      <p:pic>
        <p:nvPicPr>
          <p:cNvPr id="3" name="Image 2" descr="Une image contenant art, intérieur, Sculpture classique, Artefact&#10;&#10;Description générée automatiquement">
            <a:extLst>
              <a:ext uri="{FF2B5EF4-FFF2-40B4-BE49-F238E27FC236}">
                <a16:creationId xmlns:a16="http://schemas.microsoft.com/office/drawing/2014/main" id="{D7E0946E-9A1A-5BD8-D4AC-BB0C3F03BB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40138" y="207000"/>
            <a:ext cx="3511723" cy="644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A31EB24-CDFA-E09E-3AB9-C7949CC164A7}"/>
              </a:ext>
            </a:extLst>
          </p:cNvPr>
          <p:cNvSpPr txBox="1"/>
          <p:nvPr/>
        </p:nvSpPr>
        <p:spPr>
          <a:xfrm>
            <a:off x="424397" y="2483069"/>
            <a:ext cx="3844636" cy="156966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Statue d'Apollon assis, les pieds sur l'omphalos (trouvée à Baïes).</a:t>
            </a:r>
          </a:p>
        </p:txBody>
      </p:sp>
    </p:spTree>
    <p:extLst>
      <p:ext uri="{BB962C8B-B14F-4D97-AF65-F5344CB8AC3E}">
        <p14:creationId xmlns:p14="http://schemas.microsoft.com/office/powerpoint/2010/main" val="132397428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D4BE650-B749-8486-0A31-D5664D64F0C7}"/>
            </a:ext>
          </a:extLst>
        </p:cNvPr>
        <p:cNvGrpSpPr/>
        <p:nvPr/>
      </p:nvGrpSpPr>
      <p:grpSpPr>
        <a:xfrm>
          <a:off x="0" y="0"/>
          <a:ext cx="0" cy="0"/>
          <a:chOff x="0" y="0"/>
          <a:chExt cx="0" cy="0"/>
        </a:xfrm>
      </p:grpSpPr>
      <p:pic>
        <p:nvPicPr>
          <p:cNvPr id="3" name="Image 2" descr="Une image contenant peinture, mythologie, art, dessin&#10;&#10;Description générée automatiquement">
            <a:extLst>
              <a:ext uri="{FF2B5EF4-FFF2-40B4-BE49-F238E27FC236}">
                <a16:creationId xmlns:a16="http://schemas.microsoft.com/office/drawing/2014/main" id="{C196782E-CBFD-3386-E78F-2412F4D620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9657" y="189000"/>
            <a:ext cx="7852686" cy="6480000"/>
          </a:xfrm>
          <a:prstGeom prst="rect">
            <a:avLst/>
          </a:prstGeom>
          <a:effectLst>
            <a:softEdge rad="635000"/>
          </a:effectLst>
        </p:spPr>
      </p:pic>
      <p:sp>
        <p:nvSpPr>
          <p:cNvPr id="4" name="ZoneTexte 3">
            <a:extLst>
              <a:ext uri="{FF2B5EF4-FFF2-40B4-BE49-F238E27FC236}">
                <a16:creationId xmlns:a16="http://schemas.microsoft.com/office/drawing/2014/main" id="{B13C9AEE-DC58-FCC0-C02A-BE3DFF62E072}"/>
              </a:ext>
            </a:extLst>
          </p:cNvPr>
          <p:cNvSpPr txBox="1"/>
          <p:nvPr/>
        </p:nvSpPr>
        <p:spPr>
          <a:xfrm>
            <a:off x="2755741" y="3991344"/>
            <a:ext cx="812569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Parnasse, peinture d'Andrea Mantegna (1497).</a:t>
            </a:r>
          </a:p>
        </p:txBody>
      </p:sp>
    </p:spTree>
    <p:extLst>
      <p:ext uri="{BB962C8B-B14F-4D97-AF65-F5344CB8AC3E}">
        <p14:creationId xmlns:p14="http://schemas.microsoft.com/office/powerpoint/2010/main" val="166161702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748F7BEE-2D78-164D-C320-8BF96267CCAA}"/>
            </a:ext>
          </a:extLst>
        </p:cNvPr>
        <p:cNvGrpSpPr/>
        <p:nvPr/>
      </p:nvGrpSpPr>
      <p:grpSpPr>
        <a:xfrm>
          <a:off x="0" y="0"/>
          <a:ext cx="0" cy="0"/>
          <a:chOff x="0" y="0"/>
          <a:chExt cx="0" cy="0"/>
        </a:xfrm>
      </p:grpSpPr>
      <p:pic>
        <p:nvPicPr>
          <p:cNvPr id="3" name="Image 2" descr="Une image contenant montagne, plein air, arbre, Amphithéâtre&#10;&#10;Description générée automatiquement">
            <a:extLst>
              <a:ext uri="{FF2B5EF4-FFF2-40B4-BE49-F238E27FC236}">
                <a16:creationId xmlns:a16="http://schemas.microsoft.com/office/drawing/2014/main" id="{CC93A878-1843-7B09-3B41-370395177D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55A012EF-CF82-73E1-E911-A2F3DEED2CC7}"/>
              </a:ext>
            </a:extLst>
          </p:cNvPr>
          <p:cNvSpPr txBox="1"/>
          <p:nvPr/>
        </p:nvSpPr>
        <p:spPr>
          <a:xfrm>
            <a:off x="4435117" y="4180344"/>
            <a:ext cx="9164782"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théâtre de Delphes.</a:t>
            </a:r>
          </a:p>
        </p:txBody>
      </p:sp>
    </p:spTree>
    <p:extLst>
      <p:ext uri="{BB962C8B-B14F-4D97-AF65-F5344CB8AC3E}">
        <p14:creationId xmlns:p14="http://schemas.microsoft.com/office/powerpoint/2010/main" val="324591905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ABF6B9D2-FEE8-1D9B-D887-2291E74B0526}"/>
            </a:ext>
          </a:extLst>
        </p:cNvPr>
        <p:cNvGrpSpPr/>
        <p:nvPr/>
      </p:nvGrpSpPr>
      <p:grpSpPr>
        <a:xfrm>
          <a:off x="0" y="0"/>
          <a:ext cx="0" cy="0"/>
          <a:chOff x="0" y="0"/>
          <a:chExt cx="0" cy="0"/>
        </a:xfrm>
      </p:grpSpPr>
      <p:pic>
        <p:nvPicPr>
          <p:cNvPr id="3" name="Image 2" descr="Une image contenant plein air, Ruines, bâtiment, Amphithéâtre&#10;&#10;Description générée automatiquement">
            <a:extLst>
              <a:ext uri="{FF2B5EF4-FFF2-40B4-BE49-F238E27FC236}">
                <a16:creationId xmlns:a16="http://schemas.microsoft.com/office/drawing/2014/main" id="{8CAC164A-367C-A462-9D74-4606172405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2A2FF402-F2F5-4E08-E929-F45E6F08A544}"/>
              </a:ext>
            </a:extLst>
          </p:cNvPr>
          <p:cNvSpPr txBox="1"/>
          <p:nvPr/>
        </p:nvSpPr>
        <p:spPr>
          <a:xfrm>
            <a:off x="3350778" y="4180344"/>
            <a:ext cx="803217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Vue sur les gradins depuis la scène.</a:t>
            </a:r>
          </a:p>
        </p:txBody>
      </p:sp>
    </p:spTree>
    <p:extLst>
      <p:ext uri="{BB962C8B-B14F-4D97-AF65-F5344CB8AC3E}">
        <p14:creationId xmlns:p14="http://schemas.microsoft.com/office/powerpoint/2010/main" val="405858561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BFBC46F9-386B-2B0F-0B06-F51DFDC32730}"/>
            </a:ext>
          </a:extLst>
        </p:cNvPr>
        <p:cNvGrpSpPr/>
        <p:nvPr/>
      </p:nvGrpSpPr>
      <p:grpSpPr>
        <a:xfrm>
          <a:off x="0" y="0"/>
          <a:ext cx="0" cy="0"/>
          <a:chOff x="0" y="0"/>
          <a:chExt cx="0" cy="0"/>
        </a:xfrm>
      </p:grpSpPr>
      <p:pic>
        <p:nvPicPr>
          <p:cNvPr id="3" name="Image 2" descr="Une image contenant plein air, ciel, herbe, nuage&#10;&#10;Description générée automatiquement">
            <a:extLst>
              <a:ext uri="{FF2B5EF4-FFF2-40B4-BE49-F238E27FC236}">
                <a16:creationId xmlns:a16="http://schemas.microsoft.com/office/drawing/2014/main" id="{48F5D5AC-FD45-6E93-0749-B9281AEFF5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094" y="189000"/>
            <a:ext cx="9723811" cy="6480000"/>
          </a:xfrm>
          <a:prstGeom prst="rect">
            <a:avLst/>
          </a:prstGeom>
          <a:effectLst>
            <a:softEdge rad="635000"/>
          </a:effectLst>
        </p:spPr>
      </p:pic>
      <p:sp>
        <p:nvSpPr>
          <p:cNvPr id="4" name="ZoneTexte 3">
            <a:extLst>
              <a:ext uri="{FF2B5EF4-FFF2-40B4-BE49-F238E27FC236}">
                <a16:creationId xmlns:a16="http://schemas.microsoft.com/office/drawing/2014/main" id="{43BFD71B-6046-6E98-4A50-C146E239A7CF}"/>
              </a:ext>
            </a:extLst>
          </p:cNvPr>
          <p:cNvSpPr txBox="1"/>
          <p:nvPr/>
        </p:nvSpPr>
        <p:spPr>
          <a:xfrm>
            <a:off x="5304260" y="3991344"/>
            <a:ext cx="902970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stade.</a:t>
            </a:r>
          </a:p>
        </p:txBody>
      </p:sp>
    </p:spTree>
    <p:extLst>
      <p:ext uri="{BB962C8B-B14F-4D97-AF65-F5344CB8AC3E}">
        <p14:creationId xmlns:p14="http://schemas.microsoft.com/office/powerpoint/2010/main" val="126474480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34C1A2F-BBB2-1881-8EDF-BF1370CBA639}"/>
            </a:ext>
          </a:extLst>
        </p:cNvPr>
        <p:cNvGrpSpPr/>
        <p:nvPr/>
      </p:nvGrpSpPr>
      <p:grpSpPr>
        <a:xfrm>
          <a:off x="0" y="0"/>
          <a:ext cx="0" cy="0"/>
          <a:chOff x="0" y="0"/>
          <a:chExt cx="0" cy="0"/>
        </a:xfrm>
      </p:grpSpPr>
      <p:pic>
        <p:nvPicPr>
          <p:cNvPr id="3" name="Image 2" descr="Une image contenant nuage, plein air, montagne, ciel&#10;&#10;Description générée automatiquement">
            <a:extLst>
              <a:ext uri="{FF2B5EF4-FFF2-40B4-BE49-F238E27FC236}">
                <a16:creationId xmlns:a16="http://schemas.microsoft.com/office/drawing/2014/main" id="{1A15C9AE-87FF-B28C-50B3-51A3DE2CC5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F24F6BB7-077C-FC39-F739-98E2684801AE}"/>
              </a:ext>
            </a:extLst>
          </p:cNvPr>
          <p:cNvSpPr txBox="1"/>
          <p:nvPr/>
        </p:nvSpPr>
        <p:spPr>
          <a:xfrm>
            <a:off x="4656800" y="4180344"/>
            <a:ext cx="773514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Temple d'Apollon.</a:t>
            </a:r>
          </a:p>
        </p:txBody>
      </p:sp>
    </p:spTree>
    <p:extLst>
      <p:ext uri="{BB962C8B-B14F-4D97-AF65-F5344CB8AC3E}">
        <p14:creationId xmlns:p14="http://schemas.microsoft.com/office/powerpoint/2010/main" val="421583956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1E258588-8B88-148C-0683-97F5C29A0E0C}"/>
            </a:ext>
          </a:extLst>
        </p:cNvPr>
        <p:cNvGrpSpPr/>
        <p:nvPr/>
      </p:nvGrpSpPr>
      <p:grpSpPr>
        <a:xfrm>
          <a:off x="0" y="0"/>
          <a:ext cx="0" cy="0"/>
          <a:chOff x="0" y="0"/>
          <a:chExt cx="0" cy="0"/>
        </a:xfrm>
      </p:grpSpPr>
      <p:pic>
        <p:nvPicPr>
          <p:cNvPr id="5" name="Image 4" descr="Une image contenant plein air, ciel, Ruines, arbre&#10;&#10;Description générée automatiquement">
            <a:extLst>
              <a:ext uri="{FF2B5EF4-FFF2-40B4-BE49-F238E27FC236}">
                <a16:creationId xmlns:a16="http://schemas.microsoft.com/office/drawing/2014/main" id="{3DDAF0F3-04FB-AE8C-0C00-05BC3B86D1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0115" y="189000"/>
            <a:ext cx="4858482" cy="648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23D1CCC-9EDD-337C-A18B-BC60EE5D7C9F}"/>
              </a:ext>
            </a:extLst>
          </p:cNvPr>
          <p:cNvSpPr txBox="1"/>
          <p:nvPr/>
        </p:nvSpPr>
        <p:spPr>
          <a:xfrm>
            <a:off x="1424179" y="-2028497"/>
            <a:ext cx="2822001"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t>La Tholos, rotonde du IVe s. av. J.-C.</a:t>
            </a:r>
          </a:p>
        </p:txBody>
      </p:sp>
      <p:pic>
        <p:nvPicPr>
          <p:cNvPr id="8" name="Image 7" descr="Une image contenant plein air, scène, montagne, place de marché&#10;&#10;Description générée automatiquement">
            <a:extLst>
              <a:ext uri="{FF2B5EF4-FFF2-40B4-BE49-F238E27FC236}">
                <a16:creationId xmlns:a16="http://schemas.microsoft.com/office/drawing/2014/main" id="{1F243C7C-D4BF-1A2C-E79A-D2F7D40D09A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75085" y="1809750"/>
            <a:ext cx="4876800" cy="32385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067D7249-760D-23CC-DB2B-E5E2E7E63874}"/>
              </a:ext>
            </a:extLst>
          </p:cNvPr>
          <p:cNvSpPr txBox="1"/>
          <p:nvPr/>
        </p:nvSpPr>
        <p:spPr>
          <a:xfrm>
            <a:off x="7959685" y="2933820"/>
            <a:ext cx="485848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Temple d'Apollon.</a:t>
            </a:r>
          </a:p>
        </p:txBody>
      </p:sp>
    </p:spTree>
    <p:extLst>
      <p:ext uri="{BB962C8B-B14F-4D97-AF65-F5344CB8AC3E}">
        <p14:creationId xmlns:p14="http://schemas.microsoft.com/office/powerpoint/2010/main" val="189827114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67F41A5A-6C0F-204D-1AEC-65E0FEE57A86}"/>
            </a:ext>
          </a:extLst>
        </p:cNvPr>
        <p:cNvGrpSpPr/>
        <p:nvPr/>
      </p:nvGrpSpPr>
      <p:grpSpPr>
        <a:xfrm>
          <a:off x="0" y="0"/>
          <a:ext cx="0" cy="0"/>
          <a:chOff x="0" y="0"/>
          <a:chExt cx="0" cy="0"/>
        </a:xfrm>
      </p:grpSpPr>
      <p:pic>
        <p:nvPicPr>
          <p:cNvPr id="3" name="Image 2" descr="Une image contenant statue, sculpture, Artefact, art&#10;&#10;Description générée automatiquement">
            <a:extLst>
              <a:ext uri="{FF2B5EF4-FFF2-40B4-BE49-F238E27FC236}">
                <a16:creationId xmlns:a16="http://schemas.microsoft.com/office/drawing/2014/main" id="{5BD3123F-E2D1-39A0-DAD5-94F3A07838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6000" y="369000"/>
            <a:ext cx="6120000" cy="6120000"/>
          </a:xfrm>
          <a:prstGeom prst="rect">
            <a:avLst/>
          </a:prstGeom>
          <a:effectLst>
            <a:softEdge rad="317500"/>
          </a:effectLst>
        </p:spPr>
      </p:pic>
      <p:sp>
        <p:nvSpPr>
          <p:cNvPr id="4" name="ZoneTexte 3">
            <a:extLst>
              <a:ext uri="{FF2B5EF4-FFF2-40B4-BE49-F238E27FC236}">
                <a16:creationId xmlns:a16="http://schemas.microsoft.com/office/drawing/2014/main" id="{E935B413-8222-760E-3CB7-560780591F70}"/>
              </a:ext>
            </a:extLst>
          </p:cNvPr>
          <p:cNvSpPr txBox="1"/>
          <p:nvPr/>
        </p:nvSpPr>
        <p:spPr>
          <a:xfrm>
            <a:off x="1060056" y="4064731"/>
            <a:ext cx="11405214"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Tête de statue chryséléphantine masculine trouvée dans les fosses de l'Aire.</a:t>
            </a:r>
          </a:p>
        </p:txBody>
      </p:sp>
    </p:spTree>
    <p:extLst>
      <p:ext uri="{BB962C8B-B14F-4D97-AF65-F5344CB8AC3E}">
        <p14:creationId xmlns:p14="http://schemas.microsoft.com/office/powerpoint/2010/main" val="419597789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DBEED34-6046-5C92-1509-E3889C83C4FB}"/>
            </a:ext>
          </a:extLst>
        </p:cNvPr>
        <p:cNvGrpSpPr/>
        <p:nvPr/>
      </p:nvGrpSpPr>
      <p:grpSpPr>
        <a:xfrm>
          <a:off x="0" y="0"/>
          <a:ext cx="0" cy="0"/>
          <a:chOff x="0" y="0"/>
          <a:chExt cx="0" cy="0"/>
        </a:xfrm>
      </p:grpSpPr>
      <p:pic>
        <p:nvPicPr>
          <p:cNvPr id="3" name="Image 2" descr="Une image contenant statue, art, Artefact, musée&#10;&#10;Description générée automatiquement">
            <a:extLst>
              <a:ext uri="{FF2B5EF4-FFF2-40B4-BE49-F238E27FC236}">
                <a16:creationId xmlns:a16="http://schemas.microsoft.com/office/drawing/2014/main" id="{988CB290-10EE-4DFE-908C-F08AD2CB25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04721" y="189000"/>
            <a:ext cx="4382558" cy="648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97744BA-55C0-CBF3-29CE-E7C0481DAE3B}"/>
              </a:ext>
            </a:extLst>
          </p:cNvPr>
          <p:cNvSpPr txBox="1"/>
          <p:nvPr/>
        </p:nvSpPr>
        <p:spPr>
          <a:xfrm>
            <a:off x="8287279" y="352814"/>
            <a:ext cx="3574472" cy="3785652"/>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Tête de statue chryséléphantine féminine provenant des fosses de l'Aire.</a:t>
            </a:r>
          </a:p>
        </p:txBody>
      </p:sp>
    </p:spTree>
    <p:extLst>
      <p:ext uri="{BB962C8B-B14F-4D97-AF65-F5344CB8AC3E}">
        <p14:creationId xmlns:p14="http://schemas.microsoft.com/office/powerpoint/2010/main" val="87986933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9F7ACC3-85F5-8316-61ED-633BE4F9C136}"/>
            </a:ext>
          </a:extLst>
        </p:cNvPr>
        <p:cNvGrpSpPr/>
        <p:nvPr/>
      </p:nvGrpSpPr>
      <p:grpSpPr>
        <a:xfrm>
          <a:off x="0" y="0"/>
          <a:ext cx="0" cy="0"/>
          <a:chOff x="0" y="0"/>
          <a:chExt cx="0" cy="0"/>
        </a:xfrm>
      </p:grpSpPr>
      <p:pic>
        <p:nvPicPr>
          <p:cNvPr id="3" name="Image 2" descr="Une image contenant sculpture, musée, art, intérieur&#10;&#10;Description générée automatiquement">
            <a:extLst>
              <a:ext uri="{FF2B5EF4-FFF2-40B4-BE49-F238E27FC236}">
                <a16:creationId xmlns:a16="http://schemas.microsoft.com/office/drawing/2014/main" id="{A2CE6D10-8CC2-3513-50D8-4F55744EEA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7349" y="189000"/>
            <a:ext cx="4317302" cy="6480000"/>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405B201-4A10-62AB-C2D7-391415F1D1A8}"/>
              </a:ext>
            </a:extLst>
          </p:cNvPr>
          <p:cNvSpPr txBox="1"/>
          <p:nvPr/>
        </p:nvSpPr>
        <p:spPr>
          <a:xfrm>
            <a:off x="776452" y="3106788"/>
            <a:ext cx="3688773" cy="461665"/>
          </a:xfrm>
          <a:prstGeom prst="rect">
            <a:avLst/>
          </a:prstGeom>
          <a:noFill/>
        </p:spPr>
        <p:txBody>
          <a:bodyPr wrap="square" rtlCol="0">
            <a:spAutoFit/>
          </a:bodyPr>
          <a:lstStyle/>
          <a:p>
            <a:r>
              <a:rPr lang="fr-FR" sz="2400" b="1">
                <a:solidFill>
                  <a:schemeClr val="bg1"/>
                </a:solidFill>
              </a:rPr>
              <a:t>L'Aurige de Delphes.</a:t>
            </a:r>
            <a:endParaRPr lang="fr-FR" sz="2400" b="1" dirty="0">
              <a:solidFill>
                <a:schemeClr val="bg1"/>
              </a:solidFill>
            </a:endParaRPr>
          </a:p>
        </p:txBody>
      </p:sp>
    </p:spTree>
    <p:extLst>
      <p:ext uri="{BB962C8B-B14F-4D97-AF65-F5344CB8AC3E}">
        <p14:creationId xmlns:p14="http://schemas.microsoft.com/office/powerpoint/2010/main" val="263307631"/>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BE9DDE7D-2532-BE88-CA5D-3D4591CF21A9}"/>
            </a:ext>
          </a:extLst>
        </p:cNvPr>
        <p:cNvGrpSpPr/>
        <p:nvPr/>
      </p:nvGrpSpPr>
      <p:grpSpPr>
        <a:xfrm>
          <a:off x="0" y="0"/>
          <a:ext cx="0" cy="0"/>
          <a:chOff x="0" y="0"/>
          <a:chExt cx="0" cy="0"/>
        </a:xfrm>
      </p:grpSpPr>
      <p:pic>
        <p:nvPicPr>
          <p:cNvPr id="3" name="Image 2" descr="Une image contenant sculpture, habits, Artefact, bronze&#10;&#10;Description générée automatiquement">
            <a:extLst>
              <a:ext uri="{FF2B5EF4-FFF2-40B4-BE49-F238E27FC236}">
                <a16:creationId xmlns:a16="http://schemas.microsoft.com/office/drawing/2014/main" id="{A9253CAD-AAB3-C40A-BFD0-740716AE3D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4000" y="163687"/>
            <a:ext cx="4608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B2D3A3D-BFE8-8417-8478-CFD066000ED6}"/>
              </a:ext>
            </a:extLst>
          </p:cNvPr>
          <p:cNvSpPr txBox="1"/>
          <p:nvPr/>
        </p:nvSpPr>
        <p:spPr>
          <a:xfrm>
            <a:off x="8510155" y="543194"/>
            <a:ext cx="3408218"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Tête de griffon en bronze.</a:t>
            </a:r>
          </a:p>
        </p:txBody>
      </p:sp>
    </p:spTree>
    <p:extLst>
      <p:ext uri="{BB962C8B-B14F-4D97-AF65-F5344CB8AC3E}">
        <p14:creationId xmlns:p14="http://schemas.microsoft.com/office/powerpoint/2010/main" val="3326645332"/>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C55CEA8-C5C8-1688-CD93-E63515A52002}"/>
            </a:ext>
          </a:extLst>
        </p:cNvPr>
        <p:cNvGrpSpPr/>
        <p:nvPr/>
      </p:nvGrpSpPr>
      <p:grpSpPr>
        <a:xfrm>
          <a:off x="0" y="0"/>
          <a:ext cx="0" cy="0"/>
          <a:chOff x="0" y="0"/>
          <a:chExt cx="0" cy="0"/>
        </a:xfrm>
      </p:grpSpPr>
      <p:pic>
        <p:nvPicPr>
          <p:cNvPr id="3" name="Image 2" descr="Une image contenant intérieur, mur, art, musée&#10;&#10;Description générée automatiquement">
            <a:extLst>
              <a:ext uri="{FF2B5EF4-FFF2-40B4-BE49-F238E27FC236}">
                <a16:creationId xmlns:a16="http://schemas.microsoft.com/office/drawing/2014/main" id="{2AE09336-C3CE-0B5C-5428-935E21A821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78877" y="189000"/>
            <a:ext cx="4034246"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C7A6268-16FF-9386-50E5-4937322E1D12}"/>
              </a:ext>
            </a:extLst>
          </p:cNvPr>
          <p:cNvSpPr txBox="1"/>
          <p:nvPr/>
        </p:nvSpPr>
        <p:spPr>
          <a:xfrm>
            <a:off x="1028104" y="1063071"/>
            <a:ext cx="360564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Trépieds de bronze.</a:t>
            </a:r>
          </a:p>
        </p:txBody>
      </p:sp>
    </p:spTree>
    <p:extLst>
      <p:ext uri="{BB962C8B-B14F-4D97-AF65-F5344CB8AC3E}">
        <p14:creationId xmlns:p14="http://schemas.microsoft.com/office/powerpoint/2010/main" val="1125017901"/>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A85D14F4-2C90-1C58-C2A4-C832EF5E9099}"/>
            </a:ext>
          </a:extLst>
        </p:cNvPr>
        <p:cNvGrpSpPr/>
        <p:nvPr/>
      </p:nvGrpSpPr>
      <p:grpSpPr>
        <a:xfrm>
          <a:off x="0" y="0"/>
          <a:ext cx="0" cy="0"/>
          <a:chOff x="0" y="0"/>
          <a:chExt cx="0" cy="0"/>
        </a:xfrm>
      </p:grpSpPr>
      <p:pic>
        <p:nvPicPr>
          <p:cNvPr id="3" name="Image 2" descr="Une image contenant musée, art, intérieur, rouge&#10;&#10;Description générée automatiquement">
            <a:extLst>
              <a:ext uri="{FF2B5EF4-FFF2-40B4-BE49-F238E27FC236}">
                <a16:creationId xmlns:a16="http://schemas.microsoft.com/office/drawing/2014/main" id="{9811B52A-0EF3-8AC1-BF50-80527B942E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09700" y="457200"/>
            <a:ext cx="9372600" cy="5943600"/>
          </a:xfrm>
          <a:prstGeom prst="rect">
            <a:avLst/>
          </a:prstGeom>
          <a:effectLst>
            <a:softEdge rad="317500"/>
          </a:effectLst>
        </p:spPr>
      </p:pic>
      <p:sp>
        <p:nvSpPr>
          <p:cNvPr id="4" name="ZoneTexte 3">
            <a:extLst>
              <a:ext uri="{FF2B5EF4-FFF2-40B4-BE49-F238E27FC236}">
                <a16:creationId xmlns:a16="http://schemas.microsoft.com/office/drawing/2014/main" id="{43AE176A-2F87-7ABB-03BD-552A7514A7BF}"/>
              </a:ext>
            </a:extLst>
          </p:cNvPr>
          <p:cNvSpPr txBox="1"/>
          <p:nvPr/>
        </p:nvSpPr>
        <p:spPr>
          <a:xfrm>
            <a:off x="5001967" y="3916116"/>
            <a:ext cx="742950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Taureau d'argent.</a:t>
            </a:r>
          </a:p>
        </p:txBody>
      </p:sp>
    </p:spTree>
    <p:extLst>
      <p:ext uri="{BB962C8B-B14F-4D97-AF65-F5344CB8AC3E}">
        <p14:creationId xmlns:p14="http://schemas.microsoft.com/office/powerpoint/2010/main" val="127951252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0C60E80A-B33E-75EE-A944-152ADE9C743C}"/>
            </a:ext>
          </a:extLst>
        </p:cNvPr>
        <p:cNvGrpSpPr/>
        <p:nvPr/>
      </p:nvGrpSpPr>
      <p:grpSpPr>
        <a:xfrm>
          <a:off x="0" y="0"/>
          <a:ext cx="0" cy="0"/>
          <a:chOff x="0" y="0"/>
          <a:chExt cx="0" cy="0"/>
        </a:xfrm>
      </p:grpSpPr>
      <p:pic>
        <p:nvPicPr>
          <p:cNvPr id="3" name="Image 2" descr="Une image contenant Sculpture sur pierre, statue, Sculpture, Artefact&#10;&#10;Description générée automatiquement">
            <a:extLst>
              <a:ext uri="{FF2B5EF4-FFF2-40B4-BE49-F238E27FC236}">
                <a16:creationId xmlns:a16="http://schemas.microsoft.com/office/drawing/2014/main" id="{58261E14-D9F4-408B-B186-66DF48D1FC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0447" y="189000"/>
            <a:ext cx="9735216" cy="6480000"/>
          </a:xfrm>
          <a:prstGeom prst="rect">
            <a:avLst/>
          </a:prstGeom>
          <a:effectLst>
            <a:softEdge rad="317500"/>
          </a:effectLst>
        </p:spPr>
      </p:pic>
      <p:sp>
        <p:nvSpPr>
          <p:cNvPr id="4" name="ZoneTexte 3">
            <a:extLst>
              <a:ext uri="{FF2B5EF4-FFF2-40B4-BE49-F238E27FC236}">
                <a16:creationId xmlns:a16="http://schemas.microsoft.com/office/drawing/2014/main" id="{2F4E0883-4F37-545B-EDBC-55DE5B7B3DE1}"/>
              </a:ext>
            </a:extLst>
          </p:cNvPr>
          <p:cNvSpPr txBox="1"/>
          <p:nvPr/>
        </p:nvSpPr>
        <p:spPr>
          <a:xfrm>
            <a:off x="156337" y="1611565"/>
            <a:ext cx="2300447" cy="3785652"/>
          </a:xfrm>
          <a:prstGeom prst="rect">
            <a:avLst/>
          </a:prstGeom>
          <a:noFill/>
        </p:spPr>
        <p:txBody>
          <a:bodyPr wrap="square" rtlCol="0">
            <a:spAutoFit/>
          </a:bodyPr>
          <a:lstStyle/>
          <a:p>
            <a:r>
              <a:rPr lang="fr-FR" sz="2400" b="1" dirty="0">
                <a:solidFill>
                  <a:schemeClr val="bg1"/>
                </a:solidFill>
              </a:rPr>
              <a:t>Castor et Pollux ramènent du bétail d'un raid en Arcadie. Métope du trésor de Sicyone. Relief archaïque, vers -560.</a:t>
            </a:r>
          </a:p>
        </p:txBody>
      </p:sp>
    </p:spTree>
    <p:extLst>
      <p:ext uri="{BB962C8B-B14F-4D97-AF65-F5344CB8AC3E}">
        <p14:creationId xmlns:p14="http://schemas.microsoft.com/office/powerpoint/2010/main" val="1060142919"/>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0A89223-BB58-E06A-B55A-7A67400BA3F9}"/>
            </a:ext>
          </a:extLst>
        </p:cNvPr>
        <p:cNvGrpSpPr/>
        <p:nvPr/>
      </p:nvGrpSpPr>
      <p:grpSpPr>
        <a:xfrm>
          <a:off x="0" y="0"/>
          <a:ext cx="0" cy="0"/>
          <a:chOff x="0" y="0"/>
          <a:chExt cx="0" cy="0"/>
        </a:xfrm>
      </p:grpSpPr>
      <p:pic>
        <p:nvPicPr>
          <p:cNvPr id="3" name="Image 2" descr="Une image contenant Sculpture sur pierre, statue, Sculpture, sculpture&#10;&#10;Description générée automatiquement">
            <a:extLst>
              <a:ext uri="{FF2B5EF4-FFF2-40B4-BE49-F238E27FC236}">
                <a16:creationId xmlns:a16="http://schemas.microsoft.com/office/drawing/2014/main" id="{BC66312A-0D31-E754-5ED2-B9B7457BD9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000" y="673555"/>
            <a:ext cx="11124000" cy="5341652"/>
          </a:xfrm>
          <a:prstGeom prst="rect">
            <a:avLst/>
          </a:prstGeom>
          <a:effectLst>
            <a:softEdge rad="317500"/>
          </a:effectLst>
        </p:spPr>
      </p:pic>
      <p:sp>
        <p:nvSpPr>
          <p:cNvPr id="4" name="ZoneTexte 3">
            <a:extLst>
              <a:ext uri="{FF2B5EF4-FFF2-40B4-BE49-F238E27FC236}">
                <a16:creationId xmlns:a16="http://schemas.microsoft.com/office/drawing/2014/main" id="{283EE440-4134-53B3-6A2A-64FC1431A514}"/>
              </a:ext>
            </a:extLst>
          </p:cNvPr>
          <p:cNvSpPr txBox="1"/>
          <p:nvPr/>
        </p:nvSpPr>
        <p:spPr>
          <a:xfrm>
            <a:off x="788275" y="3691759"/>
            <a:ext cx="1182413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Détail de l'assemblée des Dieux représentée sur la frise du trésor de </a:t>
            </a:r>
            <a:r>
              <a:rPr lang="fr-FR" sz="2400" b="1" dirty="0" err="1">
                <a:solidFill>
                  <a:schemeClr val="bg1"/>
                </a:solidFill>
              </a:rPr>
              <a:t>Siphnos</a:t>
            </a:r>
            <a:r>
              <a:rPr lang="fr-FR" sz="2400" b="1" dirty="0">
                <a:solidFill>
                  <a:schemeClr val="bg1"/>
                </a:solidFill>
              </a:rPr>
              <a:t>.</a:t>
            </a:r>
          </a:p>
        </p:txBody>
      </p:sp>
    </p:spTree>
    <p:extLst>
      <p:ext uri="{BB962C8B-B14F-4D97-AF65-F5344CB8AC3E}">
        <p14:creationId xmlns:p14="http://schemas.microsoft.com/office/powerpoint/2010/main" val="2066671021"/>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13BC5B0D-EFAC-896E-2CE1-A5B6627A8C10}"/>
            </a:ext>
          </a:extLst>
        </p:cNvPr>
        <p:cNvGrpSpPr/>
        <p:nvPr/>
      </p:nvGrpSpPr>
      <p:grpSpPr>
        <a:xfrm>
          <a:off x="0" y="0"/>
          <a:ext cx="0" cy="0"/>
          <a:chOff x="0" y="0"/>
          <a:chExt cx="0" cy="0"/>
        </a:xfrm>
      </p:grpSpPr>
      <p:pic>
        <p:nvPicPr>
          <p:cNvPr id="3" name="Image 2" descr="Une image contenant Sculpture sur pierre, statue, sculpture, Sculpture&#10;&#10;Description générée automatiquement">
            <a:extLst>
              <a:ext uri="{FF2B5EF4-FFF2-40B4-BE49-F238E27FC236}">
                <a16:creationId xmlns:a16="http://schemas.microsoft.com/office/drawing/2014/main" id="{051A3964-9C94-415F-B7F3-35D5A81121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704" y="206999"/>
            <a:ext cx="9669790" cy="6444000"/>
          </a:xfrm>
          <a:prstGeom prst="rect">
            <a:avLst/>
          </a:prstGeom>
          <a:effectLst>
            <a:softEdge rad="317500"/>
          </a:effectLst>
        </p:spPr>
      </p:pic>
      <p:sp>
        <p:nvSpPr>
          <p:cNvPr id="4" name="ZoneTexte 3">
            <a:extLst>
              <a:ext uri="{FF2B5EF4-FFF2-40B4-BE49-F238E27FC236}">
                <a16:creationId xmlns:a16="http://schemas.microsoft.com/office/drawing/2014/main" id="{E4E38535-45F0-8490-4156-1C15BB11B8C8}"/>
              </a:ext>
            </a:extLst>
          </p:cNvPr>
          <p:cNvSpPr txBox="1"/>
          <p:nvPr/>
        </p:nvSpPr>
        <p:spPr>
          <a:xfrm>
            <a:off x="9879861" y="1271946"/>
            <a:ext cx="2385712" cy="4524315"/>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Trésor de </a:t>
            </a:r>
            <a:r>
              <a:rPr lang="fr-FR" sz="2400" b="1" dirty="0" err="1">
                <a:solidFill>
                  <a:schemeClr val="bg1"/>
                </a:solidFill>
              </a:rPr>
              <a:t>Siphnos</a:t>
            </a:r>
            <a:r>
              <a:rPr lang="fr-FR" sz="2400" b="1" dirty="0">
                <a:solidFill>
                  <a:schemeClr val="bg1"/>
                </a:solidFill>
              </a:rPr>
              <a:t> : combat des dieux et des Géants. Le char de Cybèle est tiré par des lions qui dévorent les Géants équipés en hoplites.</a:t>
            </a:r>
          </a:p>
        </p:txBody>
      </p:sp>
    </p:spTree>
    <p:extLst>
      <p:ext uri="{BB962C8B-B14F-4D97-AF65-F5344CB8AC3E}">
        <p14:creationId xmlns:p14="http://schemas.microsoft.com/office/powerpoint/2010/main" val="258798256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3567C1B0-4DFB-95E0-12A8-F86F9CE02E95}"/>
            </a:ext>
          </a:extLst>
        </p:cNvPr>
        <p:cNvGrpSpPr/>
        <p:nvPr/>
      </p:nvGrpSpPr>
      <p:grpSpPr>
        <a:xfrm>
          <a:off x="0" y="0"/>
          <a:ext cx="0" cy="0"/>
          <a:chOff x="0" y="0"/>
          <a:chExt cx="0" cy="0"/>
        </a:xfrm>
      </p:grpSpPr>
      <p:pic>
        <p:nvPicPr>
          <p:cNvPr id="3" name="Image 2" descr="Une image contenant plein air, Ruines, ciel, Histoire antique&#10;&#10;Description générée automatiquement">
            <a:extLst>
              <a:ext uri="{FF2B5EF4-FFF2-40B4-BE49-F238E27FC236}">
                <a16:creationId xmlns:a16="http://schemas.microsoft.com/office/drawing/2014/main" id="{256B8E36-D333-AE89-3571-5556397BCE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4"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BA8BBFF-B729-46EC-A438-EC5056A638A9}"/>
              </a:ext>
            </a:extLst>
          </p:cNvPr>
          <p:cNvSpPr txBox="1"/>
          <p:nvPr/>
        </p:nvSpPr>
        <p:spPr>
          <a:xfrm>
            <a:off x="429014" y="865644"/>
            <a:ext cx="339782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Trésor des Athéniens.</a:t>
            </a:r>
          </a:p>
        </p:txBody>
      </p:sp>
    </p:spTree>
    <p:extLst>
      <p:ext uri="{BB962C8B-B14F-4D97-AF65-F5344CB8AC3E}">
        <p14:creationId xmlns:p14="http://schemas.microsoft.com/office/powerpoint/2010/main" val="378362533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50DFB1AA-FE0B-4501-3E3B-715A7FA25B45}"/>
            </a:ext>
          </a:extLst>
        </p:cNvPr>
        <p:cNvGrpSpPr/>
        <p:nvPr/>
      </p:nvGrpSpPr>
      <p:grpSpPr>
        <a:xfrm>
          <a:off x="0" y="0"/>
          <a:ext cx="0" cy="0"/>
          <a:chOff x="0" y="0"/>
          <a:chExt cx="0" cy="0"/>
        </a:xfrm>
      </p:grpSpPr>
      <p:pic>
        <p:nvPicPr>
          <p:cNvPr id="3" name="Image 2" descr="Une image contenant plein air, ciel, Ruines, pierre&#10;&#10;Description générée automatiquement">
            <a:extLst>
              <a:ext uri="{FF2B5EF4-FFF2-40B4-BE49-F238E27FC236}">
                <a16:creationId xmlns:a16="http://schemas.microsoft.com/office/drawing/2014/main" id="{0B9014D8-28DC-B0F8-7C5A-70E4C97347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90DCA4B-F5CA-7DA0-8203-EA1CB5CA9EC0}"/>
              </a:ext>
            </a:extLst>
          </p:cNvPr>
          <p:cNvSpPr txBox="1"/>
          <p:nvPr/>
        </p:nvSpPr>
        <p:spPr>
          <a:xfrm>
            <a:off x="1082565" y="3901344"/>
            <a:ext cx="1048932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Portique des Athéniens, devant le mur polygonal du temple d'Apollon.</a:t>
            </a:r>
          </a:p>
        </p:txBody>
      </p:sp>
    </p:spTree>
    <p:extLst>
      <p:ext uri="{BB962C8B-B14F-4D97-AF65-F5344CB8AC3E}">
        <p14:creationId xmlns:p14="http://schemas.microsoft.com/office/powerpoint/2010/main" val="426224734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908791A3-F0FA-FA92-876F-09C86B8CA405}"/>
            </a:ext>
          </a:extLst>
        </p:cNvPr>
        <p:cNvGrpSpPr/>
        <p:nvPr/>
      </p:nvGrpSpPr>
      <p:grpSpPr>
        <a:xfrm>
          <a:off x="0" y="0"/>
          <a:ext cx="0" cy="0"/>
          <a:chOff x="0" y="0"/>
          <a:chExt cx="0" cy="0"/>
        </a:xfrm>
      </p:grpSpPr>
      <p:pic>
        <p:nvPicPr>
          <p:cNvPr id="3" name="Image 2" descr="Une image contenant sculpture, Artefact, Sculpture sur pierre, Sculpture&#10;&#10;Description générée automatiquement">
            <a:extLst>
              <a:ext uri="{FF2B5EF4-FFF2-40B4-BE49-F238E27FC236}">
                <a16:creationId xmlns:a16="http://schemas.microsoft.com/office/drawing/2014/main" id="{62C4235A-58FF-200F-B320-857D2F3170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6000" y="189000"/>
            <a:ext cx="4679999"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394D956-DAE9-BFC7-6A08-CFD78CDDF4CB}"/>
              </a:ext>
            </a:extLst>
          </p:cNvPr>
          <p:cNvSpPr txBox="1"/>
          <p:nvPr/>
        </p:nvSpPr>
        <p:spPr>
          <a:xfrm>
            <a:off x="8457020" y="637044"/>
            <a:ext cx="315190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Sphinx des Naxiens.</a:t>
            </a:r>
          </a:p>
        </p:txBody>
      </p:sp>
    </p:spTree>
    <p:extLst>
      <p:ext uri="{BB962C8B-B14F-4D97-AF65-F5344CB8AC3E}">
        <p14:creationId xmlns:p14="http://schemas.microsoft.com/office/powerpoint/2010/main" val="2276306146"/>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EBE24EA6-8232-F88F-A27F-F199DC5577FE}"/>
            </a:ext>
          </a:extLst>
        </p:cNvPr>
        <p:cNvGrpSpPr/>
        <p:nvPr/>
      </p:nvGrpSpPr>
      <p:grpSpPr>
        <a:xfrm>
          <a:off x="0" y="0"/>
          <a:ext cx="0" cy="0"/>
          <a:chOff x="0" y="0"/>
          <a:chExt cx="0" cy="0"/>
        </a:xfrm>
      </p:grpSpPr>
      <p:pic>
        <p:nvPicPr>
          <p:cNvPr id="3" name="Image 2" descr="Une image contenant sculpture, Artefact, musée, Sculpture&#10;&#10;Description générée automatiquement">
            <a:extLst>
              <a:ext uri="{FF2B5EF4-FFF2-40B4-BE49-F238E27FC236}">
                <a16:creationId xmlns:a16="http://schemas.microsoft.com/office/drawing/2014/main" id="{8D322574-E9A6-61FC-9D48-C89DA1E397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9594" y="189000"/>
            <a:ext cx="431281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8E183B9-E4E4-0EAB-912A-5277561EA39A}"/>
              </a:ext>
            </a:extLst>
          </p:cNvPr>
          <p:cNvSpPr txBox="1"/>
          <p:nvPr/>
        </p:nvSpPr>
        <p:spPr>
          <a:xfrm>
            <a:off x="197427" y="2909455"/>
            <a:ext cx="3595255" cy="461665"/>
          </a:xfrm>
          <a:prstGeom prst="rect">
            <a:avLst/>
          </a:prstGeom>
          <a:noFill/>
        </p:spPr>
        <p:txBody>
          <a:bodyPr wrap="square" rtlCol="0">
            <a:spAutoFit/>
          </a:bodyPr>
          <a:lstStyle/>
          <a:p>
            <a:r>
              <a:rPr lang="fr-FR" sz="2400" b="1">
                <a:solidFill>
                  <a:schemeClr val="bg1"/>
                </a:solidFill>
              </a:rPr>
              <a:t>Colonne des danseuses.</a:t>
            </a:r>
            <a:endParaRPr lang="fr-FR" sz="2400" b="1" dirty="0">
              <a:solidFill>
                <a:schemeClr val="bg1"/>
              </a:solidFill>
            </a:endParaRPr>
          </a:p>
        </p:txBody>
      </p:sp>
    </p:spTree>
    <p:extLst>
      <p:ext uri="{BB962C8B-B14F-4D97-AF65-F5344CB8AC3E}">
        <p14:creationId xmlns:p14="http://schemas.microsoft.com/office/powerpoint/2010/main" val="664203097"/>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3E9073B-757E-270D-D801-3B41C51A40F6}"/>
            </a:ext>
          </a:extLst>
        </p:cNvPr>
        <p:cNvGrpSpPr/>
        <p:nvPr/>
      </p:nvGrpSpPr>
      <p:grpSpPr>
        <a:xfrm>
          <a:off x="0" y="0"/>
          <a:ext cx="0" cy="0"/>
          <a:chOff x="0" y="0"/>
          <a:chExt cx="0" cy="0"/>
        </a:xfrm>
      </p:grpSpPr>
      <p:pic>
        <p:nvPicPr>
          <p:cNvPr id="3" name="Image 2" descr="Une image contenant plein air, nuage, nature, paysage&#10;&#10;Description générée automatiquement">
            <a:extLst>
              <a:ext uri="{FF2B5EF4-FFF2-40B4-BE49-F238E27FC236}">
                <a16:creationId xmlns:a16="http://schemas.microsoft.com/office/drawing/2014/main" id="{8125563D-790B-E040-AF99-404FCA50AA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814" y="3588652"/>
            <a:ext cx="5580000" cy="3002583"/>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AD2B143-D249-154D-E3E7-89CB88A140A4}"/>
              </a:ext>
            </a:extLst>
          </p:cNvPr>
          <p:cNvSpPr txBox="1"/>
          <p:nvPr/>
        </p:nvSpPr>
        <p:spPr>
          <a:xfrm>
            <a:off x="2209083" y="3198167"/>
            <a:ext cx="5143500" cy="461665"/>
          </a:xfrm>
          <a:prstGeom prst="rect">
            <a:avLst/>
          </a:prstGeom>
          <a:noFill/>
        </p:spPr>
        <p:txBody>
          <a:bodyPr wrap="square" rtlCol="0">
            <a:spAutoFit/>
          </a:bodyPr>
          <a:lstStyle/>
          <a:p>
            <a:r>
              <a:rPr lang="fr-FR" sz="2400" b="1">
                <a:solidFill>
                  <a:schemeClr val="bg1"/>
                </a:solidFill>
              </a:rPr>
              <a:t>Delphes</a:t>
            </a:r>
            <a:endParaRPr lang="fr-FR" sz="2400" b="1" dirty="0">
              <a:solidFill>
                <a:schemeClr val="bg1"/>
              </a:solidFill>
            </a:endParaRPr>
          </a:p>
        </p:txBody>
      </p:sp>
      <p:pic>
        <p:nvPicPr>
          <p:cNvPr id="6" name="Image 5" descr="Une image contenant sculpture, mur, intérieur, musée&#10;&#10;Description générée automatiquement">
            <a:extLst>
              <a:ext uri="{FF2B5EF4-FFF2-40B4-BE49-F238E27FC236}">
                <a16:creationId xmlns:a16="http://schemas.microsoft.com/office/drawing/2014/main" id="{B45979DC-108E-7B6C-482F-1053AB7E48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4231" y="266764"/>
            <a:ext cx="5472000" cy="3172468"/>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3041F2E-B1E6-E027-043B-5BF0E7BF45A5}"/>
              </a:ext>
            </a:extLst>
          </p:cNvPr>
          <p:cNvSpPr txBox="1"/>
          <p:nvPr/>
        </p:nvSpPr>
        <p:spPr>
          <a:xfrm>
            <a:off x="6922376" y="3603255"/>
            <a:ext cx="5121486" cy="461665"/>
          </a:xfrm>
          <a:prstGeom prst="rect">
            <a:avLst/>
          </a:prstGeom>
          <a:noFill/>
        </p:spPr>
        <p:txBody>
          <a:bodyPr wrap="square" rtlCol="0">
            <a:spAutoFit/>
          </a:bodyPr>
          <a:lstStyle/>
          <a:p>
            <a:r>
              <a:rPr lang="fr-FR" sz="2400" b="1">
                <a:solidFill>
                  <a:schemeClr val="bg1"/>
                </a:solidFill>
              </a:rPr>
              <a:t>Musée archéologique de Delphes</a:t>
            </a:r>
            <a:endParaRPr lang="fr-FR" sz="2400" b="1" dirty="0">
              <a:solidFill>
                <a:schemeClr val="bg1"/>
              </a:solidFill>
            </a:endParaRPr>
          </a:p>
        </p:txBody>
      </p:sp>
    </p:spTree>
    <p:extLst>
      <p:ext uri="{BB962C8B-B14F-4D97-AF65-F5344CB8AC3E}">
        <p14:creationId xmlns:p14="http://schemas.microsoft.com/office/powerpoint/2010/main" val="4024029424"/>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1AB995E2-789A-ACD3-B7D4-C5E89C0EAD46}"/>
            </a:ext>
          </a:extLst>
        </p:cNvPr>
        <p:cNvGrpSpPr/>
        <p:nvPr/>
      </p:nvGrpSpPr>
      <p:grpSpPr>
        <a:xfrm>
          <a:off x="0" y="0"/>
          <a:ext cx="0" cy="0"/>
          <a:chOff x="0" y="0"/>
          <a:chExt cx="0" cy="0"/>
        </a:xfrm>
      </p:grpSpPr>
      <p:pic>
        <p:nvPicPr>
          <p:cNvPr id="3" name="Image 2" descr="Une image contenant sculpture, mur, intérieur, musée&#10;&#10;Description générée automatiquement">
            <a:extLst>
              <a:ext uri="{FF2B5EF4-FFF2-40B4-BE49-F238E27FC236}">
                <a16:creationId xmlns:a16="http://schemas.microsoft.com/office/drawing/2014/main" id="{72F6CD11-F6F4-A340-F4C6-C9C55FDEEC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321016"/>
            <a:ext cx="5724000" cy="331856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1316BE9-ACED-1963-0164-D954B4A38FFD}"/>
              </a:ext>
            </a:extLst>
          </p:cNvPr>
          <p:cNvSpPr txBox="1"/>
          <p:nvPr/>
        </p:nvSpPr>
        <p:spPr>
          <a:xfrm>
            <a:off x="372000" y="3639585"/>
            <a:ext cx="6298964" cy="2308324"/>
          </a:xfrm>
          <a:prstGeom prst="rect">
            <a:avLst/>
          </a:prstGeom>
          <a:noFill/>
        </p:spPr>
        <p:txBody>
          <a:bodyPr wrap="square" rtlCol="0">
            <a:spAutoFit/>
          </a:bodyPr>
          <a:lstStyle/>
          <a:p>
            <a:r>
              <a:rPr lang="fr-FR" sz="2400" b="1">
                <a:solidFill>
                  <a:schemeClr val="bg1"/>
                </a:solidFill>
              </a:rPr>
              <a:t>Une partie de la salle XI. Musée archéologique de Delphes. A gauche : Danseuses de Delphes, partie supérieure de la colonne. A droite : Omphalos (symbole de l'oracle), sommet de la colonne. Hauteur de la colonne antique : environ 13 m.</a:t>
            </a:r>
            <a:endParaRPr lang="fr-FR" sz="2400" b="1" dirty="0">
              <a:solidFill>
                <a:schemeClr val="bg1"/>
              </a:solidFill>
            </a:endParaRPr>
          </a:p>
        </p:txBody>
      </p:sp>
      <p:pic>
        <p:nvPicPr>
          <p:cNvPr id="6" name="Image 5" descr="Une image contenant Sculpture sur pierre, Sculpture, Artefact, statue&#10;&#10;Description générée automatiquement">
            <a:extLst>
              <a:ext uri="{FF2B5EF4-FFF2-40B4-BE49-F238E27FC236}">
                <a16:creationId xmlns:a16="http://schemas.microsoft.com/office/drawing/2014/main" id="{55283208-2451-A603-A4BF-57C2317318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04000" y="2701158"/>
            <a:ext cx="3816000" cy="381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2B76137-CF3B-2ACE-9AE8-267A29549277}"/>
              </a:ext>
            </a:extLst>
          </p:cNvPr>
          <p:cNvSpPr txBox="1"/>
          <p:nvPr/>
        </p:nvSpPr>
        <p:spPr>
          <a:xfrm>
            <a:off x="7453745" y="1044227"/>
            <a:ext cx="4738255" cy="1569660"/>
          </a:xfrm>
          <a:prstGeom prst="rect">
            <a:avLst/>
          </a:prstGeom>
          <a:noFill/>
        </p:spPr>
        <p:txBody>
          <a:bodyPr wrap="square" rtlCol="0">
            <a:spAutoFit/>
          </a:bodyPr>
          <a:lstStyle/>
          <a:p>
            <a:r>
              <a:rPr lang="fr-FR" sz="2400" b="1">
                <a:solidFill>
                  <a:schemeClr val="bg1"/>
                </a:solidFill>
              </a:rPr>
              <a:t>Bas-relief figurant une scène de libation réunissant Apollon citharède et Nikè autour d'un omphalos, musée du Louvre.</a:t>
            </a:r>
            <a:endParaRPr lang="fr-FR" sz="2400" b="1" dirty="0">
              <a:solidFill>
                <a:schemeClr val="bg1"/>
              </a:solidFill>
            </a:endParaRPr>
          </a:p>
        </p:txBody>
      </p:sp>
    </p:spTree>
    <p:extLst>
      <p:ext uri="{BB962C8B-B14F-4D97-AF65-F5344CB8AC3E}">
        <p14:creationId xmlns:p14="http://schemas.microsoft.com/office/powerpoint/2010/main" val="1863716643"/>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2B733072-BDFF-8AC5-9076-E008091FA190}"/>
            </a:ext>
          </a:extLst>
        </p:cNvPr>
        <p:cNvGrpSpPr/>
        <p:nvPr/>
      </p:nvGrpSpPr>
      <p:grpSpPr>
        <a:xfrm>
          <a:off x="0" y="0"/>
          <a:ext cx="0" cy="0"/>
          <a:chOff x="0" y="0"/>
          <a:chExt cx="0" cy="0"/>
        </a:xfrm>
      </p:grpSpPr>
      <p:pic>
        <p:nvPicPr>
          <p:cNvPr id="3" name="Image 2" descr="Une image contenant bougie, intérieur, lustre, pièce&#10;&#10;Description générée automatiquement">
            <a:extLst>
              <a:ext uri="{FF2B5EF4-FFF2-40B4-BE49-F238E27FC236}">
                <a16:creationId xmlns:a16="http://schemas.microsoft.com/office/drawing/2014/main" id="{8BF12150-3033-F3A2-E11D-0553D93971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7" y="189000"/>
            <a:ext cx="4858486"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9D4A3AB-34AA-E6F7-6137-A1A0676E7848}"/>
              </a:ext>
            </a:extLst>
          </p:cNvPr>
          <p:cNvSpPr txBox="1"/>
          <p:nvPr/>
        </p:nvSpPr>
        <p:spPr>
          <a:xfrm>
            <a:off x="424793" y="745638"/>
            <a:ext cx="3241964"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L'omphalos dans le Catholicon de l'église du Saint-Sépulcre.</a:t>
            </a:r>
          </a:p>
        </p:txBody>
      </p:sp>
    </p:spTree>
    <p:extLst>
      <p:ext uri="{BB962C8B-B14F-4D97-AF65-F5344CB8AC3E}">
        <p14:creationId xmlns:p14="http://schemas.microsoft.com/office/powerpoint/2010/main" val="1164549331"/>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A90DF6E-E495-E45E-F93B-0A3352BB2AB8}"/>
            </a:ext>
          </a:extLst>
        </p:cNvPr>
        <p:cNvGrpSpPr/>
        <p:nvPr/>
      </p:nvGrpSpPr>
      <p:grpSpPr>
        <a:xfrm>
          <a:off x="0" y="0"/>
          <a:ext cx="0" cy="0"/>
          <a:chOff x="0" y="0"/>
          <a:chExt cx="0" cy="0"/>
        </a:xfrm>
      </p:grpSpPr>
      <p:pic>
        <p:nvPicPr>
          <p:cNvPr id="3" name="Image 2" descr="Une image contenant plein air, place de marché, scène, Ruines&#10;&#10;Description générée automatiquement">
            <a:extLst>
              <a:ext uri="{FF2B5EF4-FFF2-40B4-BE49-F238E27FC236}">
                <a16:creationId xmlns:a16="http://schemas.microsoft.com/office/drawing/2014/main" id="{233FB38C-88F7-1455-3261-AB0A294B7D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09887" y="1042166"/>
            <a:ext cx="6372225" cy="4248150"/>
          </a:xfrm>
          <a:prstGeom prst="rect">
            <a:avLst/>
          </a:prstGeom>
          <a:effectLst>
            <a:softEdge rad="317500"/>
          </a:effectLst>
        </p:spPr>
      </p:pic>
      <p:sp>
        <p:nvSpPr>
          <p:cNvPr id="4" name="ZoneTexte 3">
            <a:extLst>
              <a:ext uri="{FF2B5EF4-FFF2-40B4-BE49-F238E27FC236}">
                <a16:creationId xmlns:a16="http://schemas.microsoft.com/office/drawing/2014/main" id="{4C8BB935-AA2F-1737-0A06-DEE2B2DFB2C0}"/>
              </a:ext>
            </a:extLst>
          </p:cNvPr>
          <p:cNvSpPr txBox="1"/>
          <p:nvPr/>
        </p:nvSpPr>
        <p:spPr>
          <a:xfrm>
            <a:off x="2182928" y="374550"/>
            <a:ext cx="8094518" cy="584775"/>
          </a:xfrm>
          <a:prstGeom prst="rect">
            <a:avLst/>
          </a:prstGeom>
          <a:noFill/>
        </p:spPr>
        <p:txBody>
          <a:bodyPr wrap="square" rtlCol="0">
            <a:spAutoFit/>
          </a:bodyPr>
          <a:lstStyle/>
          <a:p>
            <a:r>
              <a:rPr lang="fr-FR" sz="3200" b="1" dirty="0">
                <a:solidFill>
                  <a:schemeClr val="bg1"/>
                </a:solidFill>
              </a:rPr>
              <a:t>Lorient Vous A Présenté  Delphes - Grèce</a:t>
            </a:r>
          </a:p>
        </p:txBody>
      </p:sp>
      <p:sp>
        <p:nvSpPr>
          <p:cNvPr id="5" name="ZoneTexte 4">
            <a:extLst>
              <a:ext uri="{FF2B5EF4-FFF2-40B4-BE49-F238E27FC236}">
                <a16:creationId xmlns:a16="http://schemas.microsoft.com/office/drawing/2014/main" id="{3F34FDB0-904D-D62E-C160-900808FB23D2}"/>
              </a:ext>
            </a:extLst>
          </p:cNvPr>
          <p:cNvSpPr txBox="1"/>
          <p:nvPr/>
        </p:nvSpPr>
        <p:spPr>
          <a:xfrm>
            <a:off x="3386958" y="5149564"/>
            <a:ext cx="7543800"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6" name="ZoneTexte 5">
            <a:extLst>
              <a:ext uri="{FF2B5EF4-FFF2-40B4-BE49-F238E27FC236}">
                <a16:creationId xmlns:a16="http://schemas.microsoft.com/office/drawing/2014/main" id="{874EA3EC-A46F-2BBA-FC72-F8B6725FDF3B}"/>
              </a:ext>
            </a:extLst>
          </p:cNvPr>
          <p:cNvSpPr txBox="1"/>
          <p:nvPr/>
        </p:nvSpPr>
        <p:spPr>
          <a:xfrm>
            <a:off x="5486400" y="5815834"/>
            <a:ext cx="5330536" cy="584775"/>
          </a:xfrm>
          <a:prstGeom prst="rect">
            <a:avLst/>
          </a:prstGeom>
          <a:noFill/>
        </p:spPr>
        <p:txBody>
          <a:bodyPr wrap="square" rtlCol="0">
            <a:spAutoFit/>
          </a:bodyPr>
          <a:lstStyle/>
          <a:p>
            <a:r>
              <a:rPr lang="fr-FR" sz="3200" b="1" dirty="0">
                <a:solidFill>
                  <a:schemeClr val="bg1"/>
                </a:solidFill>
              </a:rPr>
              <a:t>Daniel</a:t>
            </a:r>
          </a:p>
        </p:txBody>
      </p:sp>
      <p:sp>
        <p:nvSpPr>
          <p:cNvPr id="7" name="ZoneTexte 6">
            <a:extLst>
              <a:ext uri="{FF2B5EF4-FFF2-40B4-BE49-F238E27FC236}">
                <a16:creationId xmlns:a16="http://schemas.microsoft.com/office/drawing/2014/main" id="{E4F020EB-BDD1-94DA-5D06-85C4CB4A97BF}"/>
              </a:ext>
            </a:extLst>
          </p:cNvPr>
          <p:cNvSpPr txBox="1"/>
          <p:nvPr/>
        </p:nvSpPr>
        <p:spPr>
          <a:xfrm>
            <a:off x="9203598" y="2750742"/>
            <a:ext cx="1453892" cy="1200329"/>
          </a:xfrm>
          <a:prstGeom prst="rect">
            <a:avLst/>
          </a:prstGeom>
          <a:noFill/>
        </p:spPr>
        <p:txBody>
          <a:bodyPr wrap="square" rtlCol="0">
            <a:spAutoFit/>
          </a:bodyPr>
          <a:lstStyle/>
          <a:p>
            <a:r>
              <a:rPr lang="fr-FR" sz="2400" b="1" dirty="0">
                <a:solidFill>
                  <a:schemeClr val="bg1"/>
                </a:solidFill>
              </a:rPr>
              <a:t>Oracle de Delphes </a:t>
            </a:r>
          </a:p>
        </p:txBody>
      </p:sp>
    </p:spTree>
    <p:extLst>
      <p:ext uri="{BB962C8B-B14F-4D97-AF65-F5344CB8AC3E}">
        <p14:creationId xmlns:p14="http://schemas.microsoft.com/office/powerpoint/2010/main" val="2747371560"/>
      </p:ext>
    </p:extLst>
  </p:cSld>
  <p:clrMapOvr>
    <a:masterClrMapping/>
  </p:clrMapOvr>
  <mc:AlternateContent xmlns:mc="http://schemas.openxmlformats.org/markup-compatibility/2006" xmlns:p14="http://schemas.microsoft.com/office/powerpoint/2010/main">
    <mc:Choice Requires="p14">
      <p:transition spd="slow" p14:dur="5000" advClick="0" advTm="8000">
        <p14:switch dir="r"/>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90</TotalTime>
  <Words>499</Words>
  <Application>Microsoft Office PowerPoint</Application>
  <PresentationFormat>Grand écran</PresentationFormat>
  <Paragraphs>154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2024-10-14T13:59:56Z</dcterms:created>
  <dcterms:modified xsi:type="dcterms:W3CDTF">2024-10-16T07:11:43Z</dcterms:modified>
</cp:coreProperties>
</file>