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0" r:id="rId3"/>
    <p:sldId id="282" r:id="rId4"/>
    <p:sldId id="280" r:id="rId5"/>
    <p:sldId id="281" r:id="rId6"/>
    <p:sldId id="279" r:id="rId7"/>
    <p:sldId id="278" r:id="rId8"/>
    <p:sldId id="277" r:id="rId9"/>
    <p:sldId id="276" r:id="rId10"/>
    <p:sldId id="275" r:id="rId11"/>
    <p:sldId id="274" r:id="rId12"/>
    <p:sldId id="273" r:id="rId13"/>
    <p:sldId id="272" r:id="rId14"/>
    <p:sldId id="271" r:id="rId15"/>
    <p:sldId id="269" r:id="rId16"/>
    <p:sldId id="268" r:id="rId17"/>
    <p:sldId id="267" r:id="rId18"/>
    <p:sldId id="266" r:id="rId19"/>
    <p:sldId id="265" r:id="rId20"/>
    <p:sldId id="264" r:id="rId21"/>
    <p:sldId id="263" r:id="rId22"/>
    <p:sldId id="262" r:id="rId23"/>
    <p:sldId id="261" r:id="rId24"/>
    <p:sldId id="260" r:id="rId25"/>
    <p:sldId id="259" r:id="rId26"/>
    <p:sldId id="258" r:id="rId27"/>
    <p:sldId id="257" r:id="rId28"/>
    <p:sldId id="283" r:id="rId29"/>
    <p:sldId id="285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310" autoAdjust="0"/>
    <p:restoredTop sz="94660"/>
  </p:normalViewPr>
  <p:slideViewPr>
    <p:cSldViewPr snapToGrid="0">
      <p:cViewPr varScale="1">
        <p:scale>
          <a:sx n="74" d="100"/>
          <a:sy n="74" d="100"/>
        </p:scale>
        <p:origin x="346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4CA458-FFCD-FA44-8060-899D46BC724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BEE18EB-B7F6-7F51-922F-05CCCBCC139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7441D0C-DE3B-E882-94B1-26850BA31F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1812C42-846F-E515-5F2D-F057C111E0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FC65D81-D299-0B0B-CFE2-B31FD345CB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7213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FD8F16-B9E9-AC43-5FB8-847E089B14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DD6EF36-A6DF-E50C-9B16-44EE28D3C0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8AA1F41-9923-2ADD-F92C-BBD2FCBC9FD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5DC21BB-764D-D811-4B06-A4CAF9561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D8B072C-2430-27A9-65FD-67B69CEECA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9246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068594-3965-E157-D5A4-D7EFBAB959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575E6CB-3083-FB91-731B-9F5F8CBB8B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EFDDD04-DB56-A153-3E8D-575983ADC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A59C077-7B95-96D2-BEED-D67841BFE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CEEAC3F-7F41-4112-B50B-4CF1491B8F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0467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5A3691-90FD-4550-4E5B-ECE539BDC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60BDE13-3A37-7B77-41D5-BED5C69921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02B7ABE-E1BC-61B8-4D44-715B9E93A3C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4C95685-50E8-B7CF-48BD-A7967E26C4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3CDE36DF-0F0B-7D4E-1789-0E973FAD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037464B-DF06-86F7-74EB-1D9056978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738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F7FBCD-AB6F-E19C-7054-3ADC6E45EE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09C4019-489D-DD54-9DB0-C874026167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4BD0BE-7835-E3B8-9348-3D56D771FB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F0E7B7E7-690F-81BA-5850-4BE025B447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1FFA312B-F66B-F409-D806-FEC2E2AF83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655AC99-1F52-3981-9908-A3D1115580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C9BC44A-2F55-BD73-3159-D14DE2501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87978E4-17EE-9019-D88F-32D57DD8A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6407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2AE5F7-CA72-7C66-8978-B3950319C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2F95D58-DBEB-D02C-7555-1B5A53341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28026BF1-209A-262D-97D6-DA52B6D89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C7689B4-39D7-A26F-D500-C866D22D5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6639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780B16F-4A4E-31DF-540B-B11906B610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037F535-14FD-772D-8B50-8A5A2B964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0DB12786-DB63-AA86-14C8-93C9C44987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913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E10AEE-13EE-F893-C962-27A6FB3DF7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E85E12A-6FEA-99BC-669D-1D2694D02C6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71BFD5CD-FB67-83D5-7B3C-CB2C7983FF9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A7361C9-4F14-DDF6-2004-0DE0762B0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940DAEB-A423-49B6-38E1-5AE1C13102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4B5A432-B459-B4A1-AD35-C15C032C6D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2809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CDC5E7-0E30-7770-9C7F-A3130102C2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86A008E5-46E9-D704-338F-6E14FC8CBAA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C2B7C70-99FA-3E44-81CE-E325B08739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8CA050-C34E-288E-B12A-345966A43F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4CACA3A-58F6-D159-3910-013CEF6622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58CAE4C-7319-3677-9C64-492A063A2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0721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981AFD-B842-264A-11BE-52BDA21E54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BE113E5-3045-C40E-420F-48FBB68B73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3959D0-EB36-EA62-156F-78335FA376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B264F4A-A95B-22A2-83E3-EEB4302A4B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4739D9-2316-BB99-973E-37CE1DB17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3868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E1988686-5237-AA9E-53EE-49F04C6DBC3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99B9C1C-B004-761A-6E41-B64CD345539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6358936-DD0B-A854-0A42-189FCBF9F8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0432FA9-2155-59A2-479E-2BC0B230F3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AC38425-27A9-41FC-62C2-81CB74FC0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73731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C514310-2BBD-684B-747B-1661FC43C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67D63B98-91A7-96EF-0DDD-645A9A129C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6C0650F-C0D4-49BC-C9E2-F494EC64A5D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FC34F4F-1A20-4725-9F86-F63D94AF0075}" type="datetimeFigureOut">
              <a:rPr lang="fr-FR" smtClean="0"/>
              <a:t>16/10/2024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42BBDC-14E7-EF1E-8368-A2557CC06E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5B861C9-332A-269D-CD27-7BC47CF287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8E21E63-188F-4A27-8CC7-32A5C3B68A8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0872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homme, art&#10;&#10;Description générée automatiquement">
            <a:extLst>
              <a:ext uri="{FF2B5EF4-FFF2-40B4-BE49-F238E27FC236}">
                <a16:creationId xmlns:a16="http://schemas.microsoft.com/office/drawing/2014/main" id="{E67B42DA-7F67-77CE-4EE4-8A96762170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91820" y="549000"/>
            <a:ext cx="7408360" cy="576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  <a:effectLst>
            <a:softEdge rad="127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2EBC05-01A6-C86F-7CAB-A762D5EEFBFE}"/>
              </a:ext>
            </a:extLst>
          </p:cNvPr>
          <p:cNvSpPr txBox="1"/>
          <p:nvPr/>
        </p:nvSpPr>
        <p:spPr>
          <a:xfrm>
            <a:off x="2827640" y="87335"/>
            <a:ext cx="74083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Portrait de Charles Cottet  Peintre (1863-1925)</a:t>
            </a:r>
          </a:p>
        </p:txBody>
      </p:sp>
    </p:spTree>
    <p:extLst>
      <p:ext uri="{BB962C8B-B14F-4D97-AF65-F5344CB8AC3E}">
        <p14:creationId xmlns:p14="http://schemas.microsoft.com/office/powerpoint/2010/main" val="3524462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  <p:sndAc>
          <p:stSnd loop="1">
            <p:snd r:embed="rId2" name="Richard Clayderman - Lady Di (Official Video).wav"/>
          </p:stSnd>
        </p:sndAc>
      </p:transition>
    </mc:Choice>
    <mc:Fallback>
      <p:transition spd="slow" advClick="0" advTm="8000">
        <p:cover/>
        <p:sndAc>
          <p:stSnd loop="1">
            <p:snd r:embed="rId2" name="Richard Clayderman - Lady Di (Official Video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1D5592-110C-1C26-0238-8A522C1FE9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64D548D-6B83-D5D1-FEB9-DC511D30B3EF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solidFill>
                  <a:srgbClr val="FFFF00"/>
                </a:solidFill>
              </a:rPr>
              <a:t>Charles Cottet est le fils de Jacques Joseph Henri Cottet, juge au tribunal civil du Puy-en-Velay, et de Marie Daruty2.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Ayant vécu son enfance et son adolescence en Auvergne et en Savoie, il étudie la peinture dans l’atelier d'Émile Maillard (1846-1926)3, puis à l’Académie Julian à Paris4.</a:t>
            </a:r>
          </a:p>
          <a:p>
            <a:pPr algn="ctr"/>
            <a:endParaRPr lang="fr-FR" sz="3200" b="1" dirty="0">
              <a:solidFill>
                <a:srgbClr val="FFFF00"/>
              </a:solidFill>
            </a:endParaRPr>
          </a:p>
          <a:p>
            <a:pPr algn="ctr"/>
            <a:r>
              <a:rPr lang="fr-FR" sz="3200" b="1" dirty="0">
                <a:solidFill>
                  <a:srgbClr val="FFFF00"/>
                </a:solidFill>
              </a:rPr>
              <a:t>En 1886, il voyage une première fois en Bretagne. Il y retournera plusieurs années de suite pour y peindre, séjournant entre autres à plusieurs reprises à l'île d'Ouessant. En 1896, accompagné de Victor-Joseph Roux-Champion, il part sur les traces de Paul Gauguin à Pont-Aven5.</a:t>
            </a:r>
          </a:p>
        </p:txBody>
      </p:sp>
    </p:spTree>
    <p:extLst>
      <p:ext uri="{BB962C8B-B14F-4D97-AF65-F5344CB8AC3E}">
        <p14:creationId xmlns:p14="http://schemas.microsoft.com/office/powerpoint/2010/main" val="1476877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974E677-3180-4650-2F4B-6420785103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t, Peinture acrylique, Peinture artistique, dessin&#10;&#10;Description générée automatiquement">
            <a:extLst>
              <a:ext uri="{FF2B5EF4-FFF2-40B4-BE49-F238E27FC236}">
                <a16:creationId xmlns:a16="http://schemas.microsoft.com/office/drawing/2014/main" id="{0BD82FE8-C1C7-97BF-5D4A-A189384C038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8972" y="252062"/>
            <a:ext cx="7814056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  <a:effectLst>
            <a:softEdge rad="127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84B264-55C4-C80E-AEB1-CCD5176DF1B3}"/>
              </a:ext>
            </a:extLst>
          </p:cNvPr>
          <p:cNvSpPr txBox="1"/>
          <p:nvPr/>
        </p:nvSpPr>
        <p:spPr>
          <a:xfrm>
            <a:off x="3019454" y="6372062"/>
            <a:ext cx="8094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Venise (après 1880), Aix-les-Bains, musée Faure.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192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2EB582E-8C29-9BCF-B7A1-AB7F346327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homme&#10;&#10;Description générée automatiquement">
            <a:extLst>
              <a:ext uri="{FF2B5EF4-FFF2-40B4-BE49-F238E27FC236}">
                <a16:creationId xmlns:a16="http://schemas.microsoft.com/office/drawing/2014/main" id="{5683DBEE-91AD-C714-AFD6-DD6083F457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83794" y="252249"/>
            <a:ext cx="8267636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F8452A-84F0-EB06-EFD1-306CBEF1AD25}"/>
              </a:ext>
            </a:extLst>
          </p:cNvPr>
          <p:cNvSpPr txBox="1"/>
          <p:nvPr/>
        </p:nvSpPr>
        <p:spPr>
          <a:xfrm>
            <a:off x="946169" y="4180344"/>
            <a:ext cx="1084643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Jour de Fête-Dieu à Plougastel (vers 1900), Le Puy-en-Velay, musée Crozatier.</a:t>
            </a:r>
          </a:p>
        </p:txBody>
      </p:sp>
    </p:spTree>
    <p:extLst>
      <p:ext uri="{BB962C8B-B14F-4D97-AF65-F5344CB8AC3E}">
        <p14:creationId xmlns:p14="http://schemas.microsoft.com/office/powerpoint/2010/main" val="2939816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F609FA7-BEED-050F-FDE5-5E5D4EAE0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ciel, dessin, nuage&#10;&#10;Description générée automatiquement">
            <a:extLst>
              <a:ext uri="{FF2B5EF4-FFF2-40B4-BE49-F238E27FC236}">
                <a16:creationId xmlns:a16="http://schemas.microsoft.com/office/drawing/2014/main" id="{90A067A9-5433-A16F-7A3D-334228880DC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0587" y="369000"/>
            <a:ext cx="8075903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82AFDD4-6387-9C3F-275F-7BA27EFBF7EA}"/>
              </a:ext>
            </a:extLst>
          </p:cNvPr>
          <p:cNvSpPr txBox="1"/>
          <p:nvPr/>
        </p:nvSpPr>
        <p:spPr>
          <a:xfrm>
            <a:off x="9232332" y="-306397"/>
            <a:ext cx="2959668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L'Église brûlée (1911), musée des Beaux-Arts de Quimper. Représentation de la chapelle Notre-Dame-de-Rocamadour à Camaret-sur-Mer.</a:t>
            </a:r>
          </a:p>
        </p:txBody>
      </p:sp>
    </p:spTree>
    <p:extLst>
      <p:ext uri="{BB962C8B-B14F-4D97-AF65-F5344CB8AC3E}">
        <p14:creationId xmlns:p14="http://schemas.microsoft.com/office/powerpoint/2010/main" val="3641911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79CE075-FE59-2D71-44B2-656329990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intérieur, vase&#10;&#10;Description générée automatiquement">
            <a:extLst>
              <a:ext uri="{FF2B5EF4-FFF2-40B4-BE49-F238E27FC236}">
                <a16:creationId xmlns:a16="http://schemas.microsoft.com/office/drawing/2014/main" id="{3EABB660-2777-45E0-9A5A-D954E433F2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9723" y="369000"/>
            <a:ext cx="7823818" cy="6120000"/>
          </a:xfrm>
          <a:prstGeom prst="rect">
            <a:avLst/>
          </a:prstGeom>
          <a:pattFill prst="pct5">
            <a:fgClr>
              <a:schemeClr val="accent2"/>
            </a:fgClr>
            <a:bgClr>
              <a:schemeClr val="bg1"/>
            </a:bgClr>
          </a:pattFill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36803F-6DA2-CF6C-23DB-3B119A60B2CD}"/>
              </a:ext>
            </a:extLst>
          </p:cNvPr>
          <p:cNvSpPr txBox="1"/>
          <p:nvPr/>
        </p:nvSpPr>
        <p:spPr>
          <a:xfrm>
            <a:off x="207264" y="758041"/>
            <a:ext cx="27432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Autoportrait (vers 1920), huile sur papier marouflé sur toile, musée des Beaux-Arts de Quimper.</a:t>
            </a:r>
          </a:p>
        </p:txBody>
      </p:sp>
    </p:spTree>
    <p:extLst>
      <p:ext uri="{BB962C8B-B14F-4D97-AF65-F5344CB8AC3E}">
        <p14:creationId xmlns:p14="http://schemas.microsoft.com/office/powerpoint/2010/main" val="3577978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FCB9F9-3334-FC6F-861A-0DB9EE0496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intérieur, gâteau d’anniversaire, peinture&#10;&#10;Description générée automatiquement">
            <a:extLst>
              <a:ext uri="{FF2B5EF4-FFF2-40B4-BE49-F238E27FC236}">
                <a16:creationId xmlns:a16="http://schemas.microsoft.com/office/drawing/2014/main" id="{29AD6383-5B9B-0EC4-DC61-BDFA558E4E3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7039" y="220725"/>
            <a:ext cx="8477922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E85738-4E90-15F6-E3FF-29BB45B28BDA}"/>
              </a:ext>
            </a:extLst>
          </p:cNvPr>
          <p:cNvSpPr txBox="1"/>
          <p:nvPr/>
        </p:nvSpPr>
        <p:spPr>
          <a:xfrm>
            <a:off x="1101078" y="4180344"/>
            <a:ext cx="1222603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Gens d'Ouessant pleurant un enfant mort (vers 1899), Paris, Petit Palais.</a:t>
            </a:r>
          </a:p>
        </p:txBody>
      </p:sp>
    </p:spTree>
    <p:extLst>
      <p:ext uri="{BB962C8B-B14F-4D97-AF65-F5344CB8AC3E}">
        <p14:creationId xmlns:p14="http://schemas.microsoft.com/office/powerpoint/2010/main" val="23545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4DAD944-FD99-0CEE-6DCC-97F85F823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art, robe de mariée&#10;&#10;Description générée automatiquement">
            <a:extLst>
              <a:ext uri="{FF2B5EF4-FFF2-40B4-BE49-F238E27FC236}">
                <a16:creationId xmlns:a16="http://schemas.microsoft.com/office/drawing/2014/main" id="{DB965DE1-3D4F-796E-A3FF-79A48E41C1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8775" y="190978"/>
            <a:ext cx="8034449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D5AAA4-99FA-B97E-9B14-8163B39AABC4}"/>
              </a:ext>
            </a:extLst>
          </p:cNvPr>
          <p:cNvSpPr txBox="1"/>
          <p:nvPr/>
        </p:nvSpPr>
        <p:spPr>
          <a:xfrm>
            <a:off x="2448791" y="4180344"/>
            <a:ext cx="77827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La Procession de la Fête-Dieu à Landudec (vers 1902).</a:t>
            </a:r>
          </a:p>
        </p:txBody>
      </p:sp>
    </p:spTree>
    <p:extLst>
      <p:ext uri="{BB962C8B-B14F-4D97-AF65-F5344CB8AC3E}">
        <p14:creationId xmlns:p14="http://schemas.microsoft.com/office/powerpoint/2010/main" val="16704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F8B582C-5660-282A-617B-0473EC6EEC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abits, Visage humain, dessin&#10;&#10;Description générée automatiquement">
            <a:extLst>
              <a:ext uri="{FF2B5EF4-FFF2-40B4-BE49-F238E27FC236}">
                <a16:creationId xmlns:a16="http://schemas.microsoft.com/office/drawing/2014/main" id="{00930905-8A37-3D3D-1FF6-3ECA5B98D6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2530" y="274407"/>
            <a:ext cx="7346939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5DA6F4A-487D-DEBE-0EF1-E0DD772D00B6}"/>
              </a:ext>
            </a:extLst>
          </p:cNvPr>
          <p:cNvSpPr txBox="1"/>
          <p:nvPr/>
        </p:nvSpPr>
        <p:spPr>
          <a:xfrm>
            <a:off x="2185315" y="4549676"/>
            <a:ext cx="80425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Deuil à Ouessant (1902), musée des Beaux-Arts de Gand.</a:t>
            </a:r>
          </a:p>
        </p:txBody>
      </p:sp>
    </p:spTree>
    <p:extLst>
      <p:ext uri="{BB962C8B-B14F-4D97-AF65-F5344CB8AC3E}">
        <p14:creationId xmlns:p14="http://schemas.microsoft.com/office/powerpoint/2010/main" val="1346478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50DF7A5-6824-E22E-90B5-68B804A9DB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intérieur, peinture, art, Visage humain&#10;&#10;Description générée automatiquement">
            <a:extLst>
              <a:ext uri="{FF2B5EF4-FFF2-40B4-BE49-F238E27FC236}">
                <a16:creationId xmlns:a16="http://schemas.microsoft.com/office/drawing/2014/main" id="{3A401EAA-2D4B-179F-658D-FA64D174533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0000" y="219195"/>
            <a:ext cx="5832000" cy="641961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9BC425D-BE8E-674E-9323-63AD35BF51D2}"/>
              </a:ext>
            </a:extLst>
          </p:cNvPr>
          <p:cNvSpPr txBox="1"/>
          <p:nvPr/>
        </p:nvSpPr>
        <p:spPr>
          <a:xfrm>
            <a:off x="9092045" y="333942"/>
            <a:ext cx="295101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L'Enfant mort à Ouessant (1902), musée des Beaux-Arts de Quimper.</a:t>
            </a:r>
          </a:p>
        </p:txBody>
      </p:sp>
    </p:spTree>
    <p:extLst>
      <p:ext uri="{BB962C8B-B14F-4D97-AF65-F5344CB8AC3E}">
        <p14:creationId xmlns:p14="http://schemas.microsoft.com/office/powerpoint/2010/main" val="13992187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F5E869-DB1D-CE23-83D7-7790F38D9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abits, Visage humain, peinture, personne&#10;&#10;Description générée automatiquement">
            <a:extLst>
              <a:ext uri="{FF2B5EF4-FFF2-40B4-BE49-F238E27FC236}">
                <a16:creationId xmlns:a16="http://schemas.microsoft.com/office/drawing/2014/main" id="{C1C957B4-E851-06F6-2780-2E820E3A62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26605" y="294290"/>
            <a:ext cx="8138790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F35FC6-5821-2BD9-A451-EAB51A7F0990}"/>
              </a:ext>
            </a:extLst>
          </p:cNvPr>
          <p:cNvSpPr txBox="1"/>
          <p:nvPr/>
        </p:nvSpPr>
        <p:spPr>
          <a:xfrm>
            <a:off x="2971084" y="4180344"/>
            <a:ext cx="83439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Deuil en Bretagne, Cincinnati Art Museum.</a:t>
            </a:r>
          </a:p>
        </p:txBody>
      </p:sp>
    </p:spTree>
    <p:extLst>
      <p:ext uri="{BB962C8B-B14F-4D97-AF65-F5344CB8AC3E}">
        <p14:creationId xmlns:p14="http://schemas.microsoft.com/office/powerpoint/2010/main" val="3776221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AF44430-434C-1423-B5F6-3DF695DA5D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adre photo, Arts visuels, art, intérieur&#10;&#10;Description générée automatiquement">
            <a:extLst>
              <a:ext uri="{FF2B5EF4-FFF2-40B4-BE49-F238E27FC236}">
                <a16:creationId xmlns:a16="http://schemas.microsoft.com/office/drawing/2014/main" id="{02081D08-913C-A547-1236-A6DD89967CC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34629" y="253386"/>
            <a:ext cx="7922741" cy="6120000"/>
          </a:xfrm>
          <a:prstGeom prst="rect">
            <a:avLst/>
          </a:prstGeom>
          <a:ln w="635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DB83DC-7119-18DE-CF4A-5208443D860A}"/>
              </a:ext>
            </a:extLst>
          </p:cNvPr>
          <p:cNvSpPr txBox="1"/>
          <p:nvPr/>
        </p:nvSpPr>
        <p:spPr>
          <a:xfrm>
            <a:off x="2382357" y="4105301"/>
            <a:ext cx="8239991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Avant l'orage (1904), musée des Beaux-Arts de Vannes.</a:t>
            </a:r>
          </a:p>
        </p:txBody>
      </p:sp>
    </p:spTree>
    <p:extLst>
      <p:ext uri="{BB962C8B-B14F-4D97-AF65-F5344CB8AC3E}">
        <p14:creationId xmlns:p14="http://schemas.microsoft.com/office/powerpoint/2010/main" val="1756638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746E150-45A8-4F9D-529D-CB6F050BF4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einture, bateau&#10;&#10;Description générée automatiquement">
            <a:extLst>
              <a:ext uri="{FF2B5EF4-FFF2-40B4-BE49-F238E27FC236}">
                <a16:creationId xmlns:a16="http://schemas.microsoft.com/office/drawing/2014/main" id="{084A6EE9-881A-4AF1-C916-5EAC8D33A3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537" y="277211"/>
            <a:ext cx="5508000" cy="3370896"/>
          </a:xfrm>
          <a:prstGeom prst="rect">
            <a:avLst/>
          </a:prstGeom>
          <a:ln w="50800">
            <a:solidFill>
              <a:srgbClr val="002060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7493066-7172-16AA-1959-422E52EF5397}"/>
              </a:ext>
            </a:extLst>
          </p:cNvPr>
          <p:cNvSpPr txBox="1"/>
          <p:nvPr/>
        </p:nvSpPr>
        <p:spPr>
          <a:xfrm>
            <a:off x="419537" y="1658112"/>
            <a:ext cx="567646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Bateaux (entre 1900 et 1910), Odessa, musée d'Art occidental et oriental.</a:t>
            </a:r>
          </a:p>
        </p:txBody>
      </p:sp>
      <p:pic>
        <p:nvPicPr>
          <p:cNvPr id="6" name="Image 5" descr="Une image contenant peinture, dessin, personne, Arts visuels&#10;&#10;Description générée automatiquement">
            <a:extLst>
              <a:ext uri="{FF2B5EF4-FFF2-40B4-BE49-F238E27FC236}">
                <a16:creationId xmlns:a16="http://schemas.microsoft.com/office/drawing/2014/main" id="{0F1C5BB2-235F-A229-CCBE-7EA9625E4AA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8606" y="2620774"/>
            <a:ext cx="5132000" cy="3924000"/>
          </a:xfrm>
          <a:prstGeom prst="rect">
            <a:avLst/>
          </a:prstGeom>
          <a:ln w="50800">
            <a:solidFill>
              <a:schemeClr val="tx1"/>
            </a:solidFill>
            <a:prstDash val="lgDashDot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6FE2637-EF29-3C32-342E-3AFA5D1CC49E}"/>
              </a:ext>
            </a:extLst>
          </p:cNvPr>
          <p:cNvSpPr txBox="1"/>
          <p:nvPr/>
        </p:nvSpPr>
        <p:spPr>
          <a:xfrm>
            <a:off x="7188271" y="1051114"/>
            <a:ext cx="45841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Au pays de la mer. Douleur, ou Les Victimes de la mer (entre 1908 et 1909), Paris, musée d'Orsay.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2034893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160D568-A887-A4A2-92ED-1F8AECD562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portrait, femme&#10;&#10;Description générée automatiquement">
            <a:extLst>
              <a:ext uri="{FF2B5EF4-FFF2-40B4-BE49-F238E27FC236}">
                <a16:creationId xmlns:a16="http://schemas.microsoft.com/office/drawing/2014/main" id="{425F22E8-916A-F0A8-8E8C-6631578FA1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29111" y="189000"/>
            <a:ext cx="5178820" cy="64800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337921-EFA7-01A3-F84E-4D7B4C29578A}"/>
              </a:ext>
            </a:extLst>
          </p:cNvPr>
          <p:cNvSpPr txBox="1"/>
          <p:nvPr/>
        </p:nvSpPr>
        <p:spPr>
          <a:xfrm>
            <a:off x="356038" y="1163184"/>
            <a:ext cx="3210791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endParaRPr lang="fr-FR" sz="2400" b="1" dirty="0"/>
          </a:p>
          <a:p>
            <a:r>
              <a:rPr lang="fr-FR" sz="2400" b="1" dirty="0"/>
              <a:t>Jeune fille de l'île de Sein (1909), musée des Beaux-Arts de Nantes.</a:t>
            </a:r>
          </a:p>
        </p:txBody>
      </p:sp>
    </p:spTree>
    <p:extLst>
      <p:ext uri="{BB962C8B-B14F-4D97-AF65-F5344CB8AC3E}">
        <p14:creationId xmlns:p14="http://schemas.microsoft.com/office/powerpoint/2010/main" val="3843122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2A140A-3F8E-8AF8-DBA8-D2FDE5BD9C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erbe, habits, art&#10;&#10;Description générée automatiquement">
            <a:extLst>
              <a:ext uri="{FF2B5EF4-FFF2-40B4-BE49-F238E27FC236}">
                <a16:creationId xmlns:a16="http://schemas.microsoft.com/office/drawing/2014/main" id="{103CB818-DA18-E2C9-8FC5-49266957E60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4208" y="3044971"/>
            <a:ext cx="4604231" cy="3564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A097D42-BB5A-CEA4-7237-1AA0CE69BEC5}"/>
              </a:ext>
            </a:extLst>
          </p:cNvPr>
          <p:cNvSpPr txBox="1"/>
          <p:nvPr/>
        </p:nvSpPr>
        <p:spPr>
          <a:xfrm>
            <a:off x="344208" y="612649"/>
            <a:ext cx="448382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Charles Cottet (1863- 1925) - Femmes de Plougastel au pardon de Sainte-Anne-la-Palud - Huile sur toile, 2.20 x 1.80 m, © musée des beaux-arts de Quimper</a:t>
            </a:r>
            <a:endParaRPr lang="fr-FR" sz="2400" b="1" dirty="0"/>
          </a:p>
        </p:txBody>
      </p:sp>
      <p:pic>
        <p:nvPicPr>
          <p:cNvPr id="6" name="Image 5" descr="Une image contenant transport, embarcation, bateau, peinture&#10;&#10;Description générée automatiquement">
            <a:extLst>
              <a:ext uri="{FF2B5EF4-FFF2-40B4-BE49-F238E27FC236}">
                <a16:creationId xmlns:a16="http://schemas.microsoft.com/office/drawing/2014/main" id="{DE153D08-F507-A8A9-C427-466C8B871D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95792" y="279596"/>
            <a:ext cx="4752000" cy="3213539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440B0C0-0008-41FD-527E-F15CFE3F6D64}"/>
              </a:ext>
            </a:extLst>
          </p:cNvPr>
          <p:cNvSpPr txBox="1"/>
          <p:nvPr/>
        </p:nvSpPr>
        <p:spPr>
          <a:xfrm>
            <a:off x="7257072" y="3493135"/>
            <a:ext cx="49349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Charles Cottet, Rayons du soir, huile sur toile, Ville d'Évian-les-Bains.</a:t>
            </a:r>
          </a:p>
          <a:p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038599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9CF9A1A-1753-923F-9829-E9630F6F2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bateau, art&#10;&#10;Description générée automatiquement">
            <a:extLst>
              <a:ext uri="{FF2B5EF4-FFF2-40B4-BE49-F238E27FC236}">
                <a16:creationId xmlns:a16="http://schemas.microsoft.com/office/drawing/2014/main" id="{7985E7EB-2BD5-26D2-CB4D-4C862C43424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37218" y="273084"/>
            <a:ext cx="7007630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3FA715-CE82-66F6-F752-B07CFE66322F}"/>
              </a:ext>
            </a:extLst>
          </p:cNvPr>
          <p:cNvSpPr txBox="1"/>
          <p:nvPr/>
        </p:nvSpPr>
        <p:spPr>
          <a:xfrm>
            <a:off x="2878282" y="6393084"/>
            <a:ext cx="77308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« L’anse de Saint-Guénolé », huile sur toile, 1918. Musée d’art occidental, Tokyo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0491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4D01204-D1BB-8037-5917-A672ECCF3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einture, paysage, dessin&#10;&#10;Description générée automatiquement">
            <a:extLst>
              <a:ext uri="{FF2B5EF4-FFF2-40B4-BE49-F238E27FC236}">
                <a16:creationId xmlns:a16="http://schemas.microsoft.com/office/drawing/2014/main" id="{65A6C02E-0108-DAE0-3285-901AB3AB1F5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68696" y="270274"/>
            <a:ext cx="7816091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9654C8-6FCC-F546-BC01-FE03234ABDFF}"/>
              </a:ext>
            </a:extLst>
          </p:cNvPr>
          <p:cNvSpPr txBox="1"/>
          <p:nvPr/>
        </p:nvSpPr>
        <p:spPr>
          <a:xfrm>
            <a:off x="4386158" y="6396335"/>
            <a:ext cx="74325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La côte de Penmarc’h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5509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2D7EAB-F045-8771-2214-23D784E973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bateau, peinture&#10;&#10;Description générée automatiquement">
            <a:extLst>
              <a:ext uri="{FF2B5EF4-FFF2-40B4-BE49-F238E27FC236}">
                <a16:creationId xmlns:a16="http://schemas.microsoft.com/office/drawing/2014/main" id="{D0B87226-8EC6-9B77-ACA2-5CCA506CA89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776" y="3313203"/>
            <a:ext cx="4788177" cy="324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6D64241-804C-14C2-0CCE-03DC80C09ADE}"/>
              </a:ext>
            </a:extLst>
          </p:cNvPr>
          <p:cNvSpPr txBox="1"/>
          <p:nvPr/>
        </p:nvSpPr>
        <p:spPr>
          <a:xfrm>
            <a:off x="337776" y="2746221"/>
            <a:ext cx="52827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"Rayons du soir", Huile sur Toile</a:t>
            </a:r>
          </a:p>
        </p:txBody>
      </p:sp>
      <p:pic>
        <p:nvPicPr>
          <p:cNvPr id="6" name="Image 5" descr="Une image contenant peinture, Visage humain, art, dessin&#10;&#10;Description générée automatiquement">
            <a:extLst>
              <a:ext uri="{FF2B5EF4-FFF2-40B4-BE49-F238E27FC236}">
                <a16:creationId xmlns:a16="http://schemas.microsoft.com/office/drawing/2014/main" id="{FB1C57F1-E401-AEFD-EEF0-262FC21C37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54224" y="289587"/>
            <a:ext cx="4500000" cy="3529696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773D43D-E989-FFA5-1CE7-CCC0BA58970B}"/>
              </a:ext>
            </a:extLst>
          </p:cNvPr>
          <p:cNvSpPr txBox="1"/>
          <p:nvPr/>
        </p:nvSpPr>
        <p:spPr>
          <a:xfrm>
            <a:off x="7132320" y="1720840"/>
            <a:ext cx="505968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de-DE" sz="2400" b="1" dirty="0">
              <a:solidFill>
                <a:schemeClr val="bg1"/>
              </a:solidFill>
            </a:endParaRPr>
          </a:p>
          <a:p>
            <a:endParaRPr lang="de-DE" sz="2400" b="1" dirty="0">
              <a:solidFill>
                <a:schemeClr val="bg1"/>
              </a:solidFill>
            </a:endParaRPr>
          </a:p>
          <a:p>
            <a:endParaRPr lang="de-DE" sz="2400" b="1" dirty="0">
              <a:solidFill>
                <a:schemeClr val="bg1"/>
              </a:solidFill>
            </a:endParaRPr>
          </a:p>
          <a:p>
            <a:endParaRPr lang="de-DE" sz="2400" b="1" dirty="0">
              <a:solidFill>
                <a:schemeClr val="bg1"/>
              </a:solidFill>
            </a:endParaRPr>
          </a:p>
          <a:p>
            <a:endParaRPr lang="de-DE" sz="2400" b="1" dirty="0">
              <a:solidFill>
                <a:schemeClr val="bg1"/>
              </a:solidFill>
            </a:endParaRPr>
          </a:p>
          <a:p>
            <a:endParaRPr lang="de-DE" sz="2400" b="1" dirty="0">
              <a:solidFill>
                <a:schemeClr val="bg1"/>
              </a:solidFill>
            </a:endParaRPr>
          </a:p>
          <a:p>
            <a:r>
              <a:rPr lang="de-DE" sz="2400" b="1" dirty="0">
                <a:solidFill>
                  <a:schemeClr val="bg1"/>
                </a:solidFill>
              </a:rPr>
              <a:t>Charles </a:t>
            </a:r>
            <a:r>
              <a:rPr lang="de-DE" sz="2400" b="1" dirty="0" err="1">
                <a:solidFill>
                  <a:schemeClr val="bg1"/>
                </a:solidFill>
              </a:rPr>
              <a:t>Cottet</a:t>
            </a:r>
            <a:r>
              <a:rPr lang="de-DE" sz="2400" b="1" dirty="0">
                <a:solidFill>
                  <a:schemeClr val="bg1"/>
                </a:solidFill>
              </a:rPr>
              <a:t> (1863) - Trauer - 992 - Staatliche Kunsthalle Karlsruhe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27800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F6393C-30A5-0B1A-016C-1DD2E03DFD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dessin, Arts visuels, art&#10;&#10;Description générée automatiquement">
            <a:extLst>
              <a:ext uri="{FF2B5EF4-FFF2-40B4-BE49-F238E27FC236}">
                <a16:creationId xmlns:a16="http://schemas.microsoft.com/office/drawing/2014/main" id="{BA806EBB-4E25-70ED-DEB7-F490BF69FE5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66082" y="167942"/>
            <a:ext cx="8028000" cy="6269868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0068265-6558-8C21-AF3A-017F632FE8AE}"/>
              </a:ext>
            </a:extLst>
          </p:cNvPr>
          <p:cNvSpPr txBox="1"/>
          <p:nvPr/>
        </p:nvSpPr>
        <p:spPr>
          <a:xfrm>
            <a:off x="3415030" y="4180344"/>
            <a:ext cx="732559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Femmes fellah (paysannes) égyptiennes.</a:t>
            </a:r>
          </a:p>
        </p:txBody>
      </p:sp>
    </p:spTree>
    <p:extLst>
      <p:ext uri="{BB962C8B-B14F-4D97-AF65-F5344CB8AC3E}">
        <p14:creationId xmlns:p14="http://schemas.microsoft.com/office/powerpoint/2010/main" val="338589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3B47F0B-7BB5-2E25-43D3-B40920A00C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embarcation, peinture, bateau&#10;&#10;Description générée automatiquement">
            <a:extLst>
              <a:ext uri="{FF2B5EF4-FFF2-40B4-BE49-F238E27FC236}">
                <a16:creationId xmlns:a16="http://schemas.microsoft.com/office/drawing/2014/main" id="{EA7323CB-169E-0B80-DC16-DD70747D49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5884" y="269993"/>
            <a:ext cx="11320232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3591E05-5A0E-7FE5-F694-BEC05E4C2D8C}"/>
              </a:ext>
            </a:extLst>
          </p:cNvPr>
          <p:cNvSpPr txBox="1"/>
          <p:nvPr/>
        </p:nvSpPr>
        <p:spPr>
          <a:xfrm>
            <a:off x="3111540" y="4180344"/>
            <a:ext cx="922712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Marine, plusieurs barques à voiles rouges.</a:t>
            </a:r>
          </a:p>
        </p:txBody>
      </p:sp>
    </p:spTree>
    <p:extLst>
      <p:ext uri="{BB962C8B-B14F-4D97-AF65-F5344CB8AC3E}">
        <p14:creationId xmlns:p14="http://schemas.microsoft.com/office/powerpoint/2010/main" val="3891601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5C6E62C-95E3-9618-D85E-3630EFAB69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peinture, embarcation, bateau&#10;&#10;Description générée automatiquement">
            <a:extLst>
              <a:ext uri="{FF2B5EF4-FFF2-40B4-BE49-F238E27FC236}">
                <a16:creationId xmlns:a16="http://schemas.microsoft.com/office/drawing/2014/main" id="{22F5A01E-02D2-55DA-B119-9DD3E1DCB68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6945" y="241738"/>
            <a:ext cx="7346863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7F2B8BB-3938-A9EC-4F1F-B93A7B3C9E34}"/>
              </a:ext>
            </a:extLst>
          </p:cNvPr>
          <p:cNvSpPr txBox="1"/>
          <p:nvPr/>
        </p:nvSpPr>
        <p:spPr>
          <a:xfrm>
            <a:off x="2905753" y="4093565"/>
            <a:ext cx="947543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Barques près d'une côte élevée, au crépuscule.</a:t>
            </a:r>
          </a:p>
        </p:txBody>
      </p:sp>
    </p:spTree>
    <p:extLst>
      <p:ext uri="{BB962C8B-B14F-4D97-AF65-F5344CB8AC3E}">
        <p14:creationId xmlns:p14="http://schemas.microsoft.com/office/powerpoint/2010/main" val="1832957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4A42826-ED39-FFA1-608F-0476BB0D05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portrait, cadre photo&#10;&#10;Description générée automatiquement">
            <a:extLst>
              <a:ext uri="{FF2B5EF4-FFF2-40B4-BE49-F238E27FC236}">
                <a16:creationId xmlns:a16="http://schemas.microsoft.com/office/drawing/2014/main" id="{DCE3C3E9-CB56-7C8C-5E0D-295FDB4BF2C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85250" y="189000"/>
            <a:ext cx="4221499" cy="648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7C4DC46-A377-CF74-2CC3-CA2F4FDF9ED8}"/>
              </a:ext>
            </a:extLst>
          </p:cNvPr>
          <p:cNvSpPr txBox="1"/>
          <p:nvPr/>
        </p:nvSpPr>
        <p:spPr>
          <a:xfrm>
            <a:off x="8417353" y="448601"/>
            <a:ext cx="347056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Grand buste de vieille femme coiffée d'un bonnet blanc, la mer en fond.</a:t>
            </a:r>
          </a:p>
        </p:txBody>
      </p:sp>
    </p:spTree>
    <p:extLst>
      <p:ext uri="{BB962C8B-B14F-4D97-AF65-F5344CB8AC3E}">
        <p14:creationId xmlns:p14="http://schemas.microsoft.com/office/powerpoint/2010/main" val="142720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384F54E-7CE5-7DDF-AF84-21322BAE9F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Une image contenant peinture, Visage humain, dessin, portrait&#10;&#10;Description générée automatiquement">
            <a:extLst>
              <a:ext uri="{FF2B5EF4-FFF2-40B4-BE49-F238E27FC236}">
                <a16:creationId xmlns:a16="http://schemas.microsoft.com/office/drawing/2014/main" id="{F38CE22A-ACE5-33C8-6362-BF57A2E5BE9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3203" y="297000"/>
            <a:ext cx="5171516" cy="6264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F8ABCB86-D30A-04C7-3F4F-70311D6356B0}"/>
              </a:ext>
            </a:extLst>
          </p:cNvPr>
          <p:cNvSpPr txBox="1"/>
          <p:nvPr/>
        </p:nvSpPr>
        <p:spPr>
          <a:xfrm>
            <a:off x="341728" y="587146"/>
            <a:ext cx="311727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Charles Cottet - Portrait de femme - 1921.82 - Art Institute of Chicago</a:t>
            </a:r>
          </a:p>
        </p:txBody>
      </p:sp>
    </p:spTree>
    <p:extLst>
      <p:ext uri="{BB962C8B-B14F-4D97-AF65-F5344CB8AC3E}">
        <p14:creationId xmlns:p14="http://schemas.microsoft.com/office/powerpoint/2010/main" val="285067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A2689A9-6A18-35B7-C571-93F0229E9E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mammifère, peinture, dessin, croquis&#10;&#10;Description générée automatiquement">
            <a:extLst>
              <a:ext uri="{FF2B5EF4-FFF2-40B4-BE49-F238E27FC236}">
                <a16:creationId xmlns:a16="http://schemas.microsoft.com/office/drawing/2014/main" id="{2C323DD5-37E0-473B-8DD0-B5CC13D5C3D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0003" y="294652"/>
            <a:ext cx="8191994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CB2D11C-E906-400B-566F-AEE2EAC5EC6E}"/>
              </a:ext>
            </a:extLst>
          </p:cNvPr>
          <p:cNvSpPr txBox="1"/>
          <p:nvPr/>
        </p:nvSpPr>
        <p:spPr>
          <a:xfrm>
            <a:off x="1545678" y="4180344"/>
            <a:ext cx="1054121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Charles Cottet - Le vieux cheval dans la friche - Google Art Project</a:t>
            </a:r>
          </a:p>
        </p:txBody>
      </p:sp>
    </p:spTree>
    <p:extLst>
      <p:ext uri="{BB962C8B-B14F-4D97-AF65-F5344CB8AC3E}">
        <p14:creationId xmlns:p14="http://schemas.microsoft.com/office/powerpoint/2010/main" val="180683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B00463C1-D66C-8E08-D5A3-709538530D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eau, nature&#10;&#10;Description générée automatiquement">
            <a:extLst>
              <a:ext uri="{FF2B5EF4-FFF2-40B4-BE49-F238E27FC236}">
                <a16:creationId xmlns:a16="http://schemas.microsoft.com/office/drawing/2014/main" id="{1B84AED2-0C52-2F77-9173-58BD2A0A66A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8379" y="189186"/>
            <a:ext cx="7915574" cy="630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45AF251-F28A-445C-6F81-CB89BE5906F6}"/>
              </a:ext>
            </a:extLst>
          </p:cNvPr>
          <p:cNvSpPr txBox="1"/>
          <p:nvPr/>
        </p:nvSpPr>
        <p:spPr>
          <a:xfrm>
            <a:off x="2128464" y="6437981"/>
            <a:ext cx="8188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Falaises au bord de mer, chemin serpentant au sommet.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5275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A947BBA-412E-D3F2-3D66-86ACD8A2C4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eau, plage&#10;&#10;Description générée automatiquement">
            <a:extLst>
              <a:ext uri="{FF2B5EF4-FFF2-40B4-BE49-F238E27FC236}">
                <a16:creationId xmlns:a16="http://schemas.microsoft.com/office/drawing/2014/main" id="{0A97E589-EE8D-F73F-2AF6-43661992DF9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9845" y="190669"/>
            <a:ext cx="9692310" cy="630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0251955-70F6-BCCC-8FD3-8D4F27F93917}"/>
              </a:ext>
            </a:extLst>
          </p:cNvPr>
          <p:cNvSpPr txBox="1"/>
          <p:nvPr/>
        </p:nvSpPr>
        <p:spPr>
          <a:xfrm>
            <a:off x="5039309" y="4287921"/>
            <a:ext cx="8967355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Brume à </a:t>
            </a:r>
            <a:r>
              <a:rPr lang="fr-FR" sz="2400" b="1" dirty="0" err="1">
                <a:solidFill>
                  <a:schemeClr val="bg1"/>
                </a:solidFill>
              </a:rPr>
              <a:t>Belle-île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1793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21F9940-34D5-D825-79F8-449BE8DED2A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paysage, côte, nuage&#10;&#10;Description générée automatiquement">
            <a:extLst>
              <a:ext uri="{FF2B5EF4-FFF2-40B4-BE49-F238E27FC236}">
                <a16:creationId xmlns:a16="http://schemas.microsoft.com/office/drawing/2014/main" id="{3F080C01-0377-9F86-B581-D582CE09482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1385" y="241750"/>
            <a:ext cx="8369230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2C2F05A-A9C2-4BB9-D678-D699EC4B15C5}"/>
              </a:ext>
            </a:extLst>
          </p:cNvPr>
          <p:cNvSpPr txBox="1"/>
          <p:nvPr/>
        </p:nvSpPr>
        <p:spPr>
          <a:xfrm>
            <a:off x="5284434" y="4549676"/>
            <a:ext cx="75957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endParaRPr lang="fr-FR" sz="2000" dirty="0"/>
          </a:p>
          <a:p>
            <a:r>
              <a:rPr lang="fr-FR" sz="2400" b="1" dirty="0">
                <a:solidFill>
                  <a:schemeClr val="bg1"/>
                </a:solidFill>
              </a:rPr>
              <a:t>Bord de mer</a:t>
            </a:r>
          </a:p>
        </p:txBody>
      </p:sp>
    </p:spTree>
    <p:extLst>
      <p:ext uri="{BB962C8B-B14F-4D97-AF65-F5344CB8AC3E}">
        <p14:creationId xmlns:p14="http://schemas.microsoft.com/office/powerpoint/2010/main" val="21352488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D77F4CB-AB2D-4D6E-7D71-4E1D4A9C6AD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einture, nuage, paysage, nature&#10;&#10;Description générée automatiquement">
            <a:extLst>
              <a:ext uri="{FF2B5EF4-FFF2-40B4-BE49-F238E27FC236}">
                <a16:creationId xmlns:a16="http://schemas.microsoft.com/office/drawing/2014/main" id="{D1E4D1BC-6E34-D326-15DE-177B4C6E26D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44886" y="189192"/>
            <a:ext cx="7905881" cy="630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DB370066-F3B6-BC31-0320-9E33C6755628}"/>
              </a:ext>
            </a:extLst>
          </p:cNvPr>
          <p:cNvSpPr txBox="1"/>
          <p:nvPr/>
        </p:nvSpPr>
        <p:spPr>
          <a:xfrm>
            <a:off x="3392095" y="4254540"/>
            <a:ext cx="725285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Le Tage vu de Tolède par Charles Cottet</a:t>
            </a:r>
          </a:p>
        </p:txBody>
      </p:sp>
    </p:spTree>
    <p:extLst>
      <p:ext uri="{BB962C8B-B14F-4D97-AF65-F5344CB8AC3E}">
        <p14:creationId xmlns:p14="http://schemas.microsoft.com/office/powerpoint/2010/main" val="3550829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69F96F-BC32-3528-1F10-145FE510C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Visage humain, peinture, intérieur, vase&#10;&#10;Description générée automatiquement">
            <a:extLst>
              <a:ext uri="{FF2B5EF4-FFF2-40B4-BE49-F238E27FC236}">
                <a16:creationId xmlns:a16="http://schemas.microsoft.com/office/drawing/2014/main" id="{DA0DC893-4056-7E02-7D4E-12A6A721CA5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84090" y="279000"/>
            <a:ext cx="7823820" cy="6120000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BC92D6F-59E0-578D-E51B-E0E3A041F8DF}"/>
              </a:ext>
            </a:extLst>
          </p:cNvPr>
          <p:cNvSpPr txBox="1"/>
          <p:nvPr/>
        </p:nvSpPr>
        <p:spPr>
          <a:xfrm>
            <a:off x="3601465" y="6353141"/>
            <a:ext cx="1078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 Charles Cottet Autoportrait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291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8DD23A7-CCD4-85D3-9091-85F43FE770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einture, herbe, habits, art&#10;&#10;Description générée automatiquement">
            <a:extLst>
              <a:ext uri="{FF2B5EF4-FFF2-40B4-BE49-F238E27FC236}">
                <a16:creationId xmlns:a16="http://schemas.microsoft.com/office/drawing/2014/main" id="{18A8D575-D0C9-AB27-0B72-B8B86C2FAF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1184" y="571414"/>
            <a:ext cx="7380000" cy="5715172"/>
          </a:xfrm>
          <a:prstGeom prst="rect">
            <a:avLst/>
          </a:prstGeom>
          <a:ln w="50800">
            <a:solidFill>
              <a:schemeClr val="bg1"/>
            </a:solidFill>
            <a:prstDash val="lgDashDotDot"/>
          </a:ln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121EDCFE-A0FE-ACC6-2B39-2B47D68A86FE}"/>
              </a:ext>
            </a:extLst>
          </p:cNvPr>
          <p:cNvSpPr txBox="1"/>
          <p:nvPr/>
        </p:nvSpPr>
        <p:spPr>
          <a:xfrm>
            <a:off x="192889" y="48194"/>
            <a:ext cx="87283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 Charles Cottet  Peintre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1E3131B6-A946-BF6A-04C8-1CD25EB6D967}"/>
              </a:ext>
            </a:extLst>
          </p:cNvPr>
          <p:cNvSpPr txBox="1"/>
          <p:nvPr/>
        </p:nvSpPr>
        <p:spPr>
          <a:xfrm>
            <a:off x="8081184" y="2832563"/>
            <a:ext cx="40346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        Du Net                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47C5575-C978-5A06-28EF-C6EC31F1EBCF}"/>
              </a:ext>
            </a:extLst>
          </p:cNvPr>
          <p:cNvSpPr txBox="1"/>
          <p:nvPr/>
        </p:nvSpPr>
        <p:spPr>
          <a:xfrm>
            <a:off x="9136453" y="3912794"/>
            <a:ext cx="389637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F5E1275-320E-9851-B72E-E86BC23BB940}"/>
              </a:ext>
            </a:extLst>
          </p:cNvPr>
          <p:cNvSpPr txBox="1"/>
          <p:nvPr/>
        </p:nvSpPr>
        <p:spPr>
          <a:xfrm>
            <a:off x="76200" y="3701263"/>
            <a:ext cx="11095221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endParaRPr lang="fr-FR" sz="2800" b="1" dirty="0">
              <a:solidFill>
                <a:schemeClr val="bg1"/>
              </a:solidFill>
            </a:endParaRPr>
          </a:p>
          <a:p>
            <a:r>
              <a:rPr lang="fr-FR" sz="2800" b="1" dirty="0">
                <a:solidFill>
                  <a:schemeClr val="bg1"/>
                </a:solidFill>
              </a:rPr>
              <a:t>Femmes de Plougastel au pardon de Sainte-Anne-la-Palud</a:t>
            </a:r>
          </a:p>
        </p:txBody>
      </p:sp>
    </p:spTree>
    <p:extLst>
      <p:ext uri="{BB962C8B-B14F-4D97-AF65-F5344CB8AC3E}">
        <p14:creationId xmlns:p14="http://schemas.microsoft.com/office/powerpoint/2010/main" val="3222474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:cover/>
      </p:transition>
    </mc:Choice>
    <mc:Fallback>
      <p:transition spd="slow" advClick="0" advTm="8000">
        <p:cover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</TotalTime>
  <Words>502</Words>
  <Application>Microsoft Office PowerPoint</Application>
  <PresentationFormat>Grand écran</PresentationFormat>
  <Paragraphs>171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2024-10-16T07:43:17Z</dcterms:created>
  <dcterms:modified xsi:type="dcterms:W3CDTF">2024-10-16T09:34:33Z</dcterms:modified>
</cp:coreProperties>
</file>