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04BCF-AC3B-4ED9-9FF6-1928CA7C7A96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777E55-0B48-45E2-9339-A8B12E8127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241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777E55-0B48-45E2-9339-A8B12E8127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84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A2C52-3E7C-04A1-DD7E-ED84B8367D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70AC54-431D-ED9E-EF0F-7EA55C4D84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4ABEFE-601D-9A1C-C3A7-792FFB2B8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16EB46-8AA8-A195-1C23-5DE6DC1F4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DA211D-6577-E8DE-8BA4-B8FC38BCB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52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A798B6-2993-9CDD-7645-E42C192B4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BEA584-2468-07F7-1533-45327A8A2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312E27-B8A4-9740-A3E8-94F9D535F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9017A9-7BA2-7E82-9602-CBE93AB53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7D77EF-AAE7-4317-A8C8-0AAE3D2A2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81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12BB52-348D-2FEE-03F7-739D42399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DE5505-2BA9-FCBB-BFD8-102F13127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7D8EF8-7EFC-ECD3-FBC4-5B101AF2D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8379D0-9E4F-F741-E7F3-6D7F4E1C5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A97992-4400-A041-066C-376342C3B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69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E92C5-327C-F207-37FD-FF7F2EE3B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391D31-E14F-A666-50D6-1E946FF5A7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6F932E-2495-A7FE-8239-71CAF1BE1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E3142E-91B8-DDBE-B20B-0D94E5D38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3B7EB9-1157-C91C-DF27-587716D15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04E2EC-04DD-AEE5-34DA-9C9B55E9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058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64E52-62C0-11E5-082A-76250D01E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D5F61D-12F4-2DBD-E0E9-F678414581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391D4B-1DE3-DEF7-90E6-3AD521CB8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2A3E64-61C5-6544-21FD-1C820CBDD0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F2E2F57-597B-A17B-C75D-1B4E438DBD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A0CC59-C66A-EA42-CD41-75E18FA1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4BA2DBC-C24D-9101-9619-CE4EDC0A4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DDD41A7-4298-810B-7E67-0EFA1C583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75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CC031-96A6-DB6D-65B7-39162AEBC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01A2EFB-CC13-176F-AB6B-453824663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1A5CDA-1922-9185-0850-1CF5AC5AA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555BCB-82D2-8407-F53E-5841A0A8C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99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602DF1D-2679-2BE3-E3A7-FC552B904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8A22169-9BE8-8A5B-BCB9-86A44E669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F6ED8F5-3732-C106-5446-F289913B9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22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03F69-F3B0-A136-BF9B-5550E7FE8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4D3CD7-5053-D5B8-DDCA-15B33AE48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A454585-0191-A4F2-2AD4-AAAE882E0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ABA35D-44EB-8D84-2602-CDF594F55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CDFBA2-12C2-E082-A65E-A34D99D65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982189-19BA-B082-0E3C-CB8F435F9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956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74537-0557-9591-8DCA-C044F2035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B8413E-E2B4-7CAA-2330-EFBF5BB230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ABE08E-41E1-5C49-A041-3656BDC4F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234661-06BF-B6BA-5B7B-0826B8CD3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D81F67-57AA-87C6-7206-A6343D031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A73D42-520B-EB16-797B-63E83AAE2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889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1BC91-0BE0-B48A-08B6-7E648ECD1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5C3A75-FC00-F950-44F1-F70C0358CE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EC1B41-05C9-74C2-757C-C096DE0C0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09B8CA-4347-3BFB-67E1-8D920DD63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4C8743-2B36-AE92-1C4B-77F10884C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344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C6221E-8114-DF64-472B-B6884A39BC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8BA431-78CD-6CF2-4896-B8CE1916AB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76DBA8-EB2F-459B-13D3-CEBF7A187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1FCFE2-0885-235E-1836-E1AA5BBB7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6D16F0-977A-FE88-9958-2408F047D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13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9C09AC9-43C1-D246-14AE-6B6DBDB80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D9A54B-7F94-47AE-911F-57F7547EA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24EC8E-BC3B-9DF0-7FE1-1397EF8BAC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87CAA5-E5E0-41F0-844E-C89FF8EA2FE5}" type="datetimeFigureOut">
              <a:rPr lang="fr-FR" smtClean="0"/>
              <a:t>15/10/2024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37B245-C5A8-8474-01F6-C5500F0F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C9D8C3-4207-5DAD-F571-42F89CA979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FC4279-D0C7-4C53-BB2C-12905FFDB8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850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Une image contenant plein air, ciel, fenêtre, Palais&#10;&#10;Description générée automatiquement">
            <a:extLst>
              <a:ext uri="{FF2B5EF4-FFF2-40B4-BE49-F238E27FC236}">
                <a16:creationId xmlns:a16="http://schemas.microsoft.com/office/drawing/2014/main" id="{D0719F81-509E-5B26-B49A-4D6A4B653D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2D28813A-2935-D0F8-66EE-37869289002F}"/>
              </a:ext>
            </a:extLst>
          </p:cNvPr>
          <p:cNvSpPr txBox="1"/>
          <p:nvPr/>
        </p:nvSpPr>
        <p:spPr>
          <a:xfrm>
            <a:off x="2607760" y="6027003"/>
            <a:ext cx="937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côté ville du château des Rohan à Saverne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A816DE4F-94BB-2881-7AFC-149DA5D0B6BB}"/>
              </a:ext>
            </a:extLst>
          </p:cNvPr>
          <p:cNvSpPr txBox="1"/>
          <p:nvPr/>
        </p:nvSpPr>
        <p:spPr>
          <a:xfrm>
            <a:off x="3223286" y="189000"/>
            <a:ext cx="6691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De Saverne – Bas - Rhin</a:t>
            </a:r>
          </a:p>
        </p:txBody>
      </p:sp>
    </p:spTree>
    <p:extLst>
      <p:ext uri="{BB962C8B-B14F-4D97-AF65-F5344CB8AC3E}">
        <p14:creationId xmlns:p14="http://schemas.microsoft.com/office/powerpoint/2010/main" val="38812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  <p:sndAc>
          <p:stSnd loop="1">
            <p:snd r:embed="rId2" name="MURMURES   Richard Clayderman.wav"/>
          </p:stSnd>
        </p:sndAc>
      </p:transition>
    </mc:Choice>
    <mc:Fallback>
      <p:transition spd="slow" advClick="0" advTm="8000">
        <p:fade/>
        <p:sndAc>
          <p:stSnd loop="1">
            <p:snd r:embed="rId2" name="MURMURES   Richard Clayder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0DF6E-E495-E45E-F93B-0A3352BB2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EFAC72-9A9E-BFE9-2DE4-0DA8B0E267B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Saverne est située au nord-ouest du département du Bas-Rhin, à la limite du département de la Moselle (commune de Danne-et-Quatre-Vents) et de l'ancienne région Lorraine.</a:t>
            </a:r>
          </a:p>
          <a:p>
            <a:pPr algn="ctr"/>
            <a:endParaRPr lang="fr-FR" sz="4400" b="1" dirty="0">
              <a:solidFill>
                <a:srgbClr val="FFFF00"/>
              </a:solidFill>
            </a:endParaRPr>
          </a:p>
          <a:p>
            <a:pPr algn="ctr"/>
            <a:r>
              <a:rPr lang="fr-FR" sz="4400" b="1" dirty="0">
                <a:solidFill>
                  <a:srgbClr val="FFFF00"/>
                </a:solidFill>
              </a:rPr>
              <a:t>Saverne se trouve à 33 km au nord-ouest de Strasbourg, 87 km au nord-est de Nancy, 96 km au sud-est de Metz et 368 km à l'est de Paris </a:t>
            </a:r>
          </a:p>
        </p:txBody>
      </p:sp>
    </p:spTree>
    <p:extLst>
      <p:ext uri="{BB962C8B-B14F-4D97-AF65-F5344CB8AC3E}">
        <p14:creationId xmlns:p14="http://schemas.microsoft.com/office/powerpoint/2010/main" val="2747371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37C3F9-126D-5D5E-9C23-7C1E9D7EB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anal&#10;&#10;Description générée automatiquement">
            <a:extLst>
              <a:ext uri="{FF2B5EF4-FFF2-40B4-BE49-F238E27FC236}">
                <a16:creationId xmlns:a16="http://schemas.microsoft.com/office/drawing/2014/main" id="{EE872A82-A8EF-F899-4B61-65CB01EC4A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4F37F8-F8ED-C770-78B0-12E5965EBE88}"/>
              </a:ext>
            </a:extLst>
          </p:cNvPr>
          <p:cNvSpPr txBox="1"/>
          <p:nvPr/>
        </p:nvSpPr>
        <p:spPr>
          <a:xfrm>
            <a:off x="3207346" y="4084281"/>
            <a:ext cx="83231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canal de la Marne-au-Rhin à Saverne.</a:t>
            </a:r>
          </a:p>
        </p:txBody>
      </p:sp>
    </p:spTree>
    <p:extLst>
      <p:ext uri="{BB962C8B-B14F-4D97-AF65-F5344CB8AC3E}">
        <p14:creationId xmlns:p14="http://schemas.microsoft.com/office/powerpoint/2010/main" val="1241239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569DBC-9368-A630-9185-EF2A2C42F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BEF1A698-8D42-6EAE-B0D2-A8DB1ED61F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261" y="189000"/>
            <a:ext cx="939347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D534A93-449F-3608-F247-E7986B69352C}"/>
              </a:ext>
            </a:extLst>
          </p:cNvPr>
          <p:cNvSpPr txBox="1"/>
          <p:nvPr/>
        </p:nvSpPr>
        <p:spPr>
          <a:xfrm>
            <a:off x="4172607" y="6027003"/>
            <a:ext cx="6724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Zorn près de la gare.</a:t>
            </a:r>
          </a:p>
        </p:txBody>
      </p:sp>
    </p:spTree>
    <p:extLst>
      <p:ext uri="{BB962C8B-B14F-4D97-AF65-F5344CB8AC3E}">
        <p14:creationId xmlns:p14="http://schemas.microsoft.com/office/powerpoint/2010/main" val="3907879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37AB-94AD-B3AC-CAA5-F9E550F06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7AEA3E3B-5FE3-FD8C-1D3A-7CAD30C475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BE1D2-48B3-264E-A10D-8F4E9DA73362}"/>
              </a:ext>
            </a:extLst>
          </p:cNvPr>
          <p:cNvSpPr txBox="1"/>
          <p:nvPr/>
        </p:nvSpPr>
        <p:spPr>
          <a:xfrm>
            <a:off x="5633619" y="3916116"/>
            <a:ext cx="76581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gare.</a:t>
            </a:r>
          </a:p>
        </p:txBody>
      </p:sp>
    </p:spTree>
    <p:extLst>
      <p:ext uri="{BB962C8B-B14F-4D97-AF65-F5344CB8AC3E}">
        <p14:creationId xmlns:p14="http://schemas.microsoft.com/office/powerpoint/2010/main" val="124928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2E695D-9D33-3F7E-5D7C-F98903040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monument&#10;&#10;Description générée automatiquement">
            <a:extLst>
              <a:ext uri="{FF2B5EF4-FFF2-40B4-BE49-F238E27FC236}">
                <a16:creationId xmlns:a16="http://schemas.microsoft.com/office/drawing/2014/main" id="{04AAC52F-45C1-6A4F-8064-C404946290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6791" y="189000"/>
            <a:ext cx="4858484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1A9BF-2797-386D-2456-3D60069FB428}"/>
              </a:ext>
            </a:extLst>
          </p:cNvPr>
          <p:cNvSpPr txBox="1"/>
          <p:nvPr/>
        </p:nvSpPr>
        <p:spPr>
          <a:xfrm>
            <a:off x="8881003" y="778387"/>
            <a:ext cx="26392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fontaine de la licorne.</a:t>
            </a:r>
          </a:p>
        </p:txBody>
      </p:sp>
    </p:spTree>
    <p:extLst>
      <p:ext uri="{BB962C8B-B14F-4D97-AF65-F5344CB8AC3E}">
        <p14:creationId xmlns:p14="http://schemas.microsoft.com/office/powerpoint/2010/main" val="765099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026814-C9AC-52E3-4608-B7C5ABB68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ettre, livre, papier&#10;&#10;Description générée automatiquement">
            <a:extLst>
              <a:ext uri="{FF2B5EF4-FFF2-40B4-BE49-F238E27FC236}">
                <a16:creationId xmlns:a16="http://schemas.microsoft.com/office/drawing/2014/main" id="{84BC6F47-76B0-F955-2220-34EBD8D5C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513" y="189000"/>
            <a:ext cx="5132673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8EB49D-6BC5-B9DC-C6B8-1C8EADF0BDF9}"/>
              </a:ext>
            </a:extLst>
          </p:cNvPr>
          <p:cNvSpPr txBox="1"/>
          <p:nvPr/>
        </p:nvSpPr>
        <p:spPr>
          <a:xfrm>
            <a:off x="581891" y="3040117"/>
            <a:ext cx="2701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Vœux de mariage protestant à Saverne, 1820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974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4BE650-B749-8486-0A31-D5664D64F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B6E7B81C-9929-A6C8-1533-4F4D18C2B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813" y="189000"/>
            <a:ext cx="860637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B829A9-4581-68AE-3ED9-EE1210775A92}"/>
              </a:ext>
            </a:extLst>
          </p:cNvPr>
          <p:cNvSpPr txBox="1"/>
          <p:nvPr/>
        </p:nvSpPr>
        <p:spPr>
          <a:xfrm>
            <a:off x="3636615" y="3991344"/>
            <a:ext cx="78451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Quartier des Gravières, Saverne-Est.</a:t>
            </a:r>
          </a:p>
        </p:txBody>
      </p:sp>
    </p:spTree>
    <p:extLst>
      <p:ext uri="{BB962C8B-B14F-4D97-AF65-F5344CB8AC3E}">
        <p14:creationId xmlns:p14="http://schemas.microsoft.com/office/powerpoint/2010/main" val="1661617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F7BEE-2D78-164D-C320-8BF96267C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oiture&#10;&#10;Description générée automatiquement">
            <a:extLst>
              <a:ext uri="{FF2B5EF4-FFF2-40B4-BE49-F238E27FC236}">
                <a16:creationId xmlns:a16="http://schemas.microsoft.com/office/drawing/2014/main" id="{C8DA2C15-E58C-3D63-6839-32207210C3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352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78BFF5-DBB8-857B-DAFC-9200FBED5401}"/>
              </a:ext>
            </a:extLst>
          </p:cNvPr>
          <p:cNvSpPr txBox="1"/>
          <p:nvPr/>
        </p:nvSpPr>
        <p:spPr>
          <a:xfrm>
            <a:off x="5255172" y="4110743"/>
            <a:ext cx="6096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sous-préfecture.</a:t>
            </a:r>
          </a:p>
        </p:txBody>
      </p:sp>
    </p:spTree>
    <p:extLst>
      <p:ext uri="{BB962C8B-B14F-4D97-AF65-F5344CB8AC3E}">
        <p14:creationId xmlns:p14="http://schemas.microsoft.com/office/powerpoint/2010/main" val="3245919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F6B9D2-FEE8-1D9B-D887-2291E74B0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nuage&#10;&#10;Description générée automatiquement">
            <a:extLst>
              <a:ext uri="{FF2B5EF4-FFF2-40B4-BE49-F238E27FC236}">
                <a16:creationId xmlns:a16="http://schemas.microsoft.com/office/drawing/2014/main" id="{192F4FF4-0C2B-B641-BA3A-7BE58FAD1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862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84BA2A5-3532-790E-EB67-B9DB84FE48BE}"/>
              </a:ext>
            </a:extLst>
          </p:cNvPr>
          <p:cNvSpPr txBox="1"/>
          <p:nvPr/>
        </p:nvSpPr>
        <p:spPr>
          <a:xfrm>
            <a:off x="5282046" y="4180344"/>
            <a:ext cx="69099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4058585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BC46F9-386B-2B0F-0B06-F51DFDC32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fenêtre, immeuble gouvernemental&#10;&#10;Description générée automatiquement">
            <a:extLst>
              <a:ext uri="{FF2B5EF4-FFF2-40B4-BE49-F238E27FC236}">
                <a16:creationId xmlns:a16="http://schemas.microsoft.com/office/drawing/2014/main" id="{91A8D8B0-842F-385A-CCE9-55A388E03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240" y="189000"/>
            <a:ext cx="1045952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086DC7-EDDB-FCF8-81E3-947E919C5180}"/>
              </a:ext>
            </a:extLst>
          </p:cNvPr>
          <p:cNvSpPr txBox="1"/>
          <p:nvPr/>
        </p:nvSpPr>
        <p:spPr>
          <a:xfrm>
            <a:off x="3360086" y="5594250"/>
            <a:ext cx="7408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Château des Rohan (XVIIIe – XIXe siècle).</a:t>
            </a:r>
          </a:p>
        </p:txBody>
      </p:sp>
    </p:spTree>
    <p:extLst>
      <p:ext uri="{BB962C8B-B14F-4D97-AF65-F5344CB8AC3E}">
        <p14:creationId xmlns:p14="http://schemas.microsoft.com/office/powerpoint/2010/main" val="1264744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4C1A2F-BBB2-1881-8EDF-BF1370CBA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A9FC64D2-F64E-AC80-3CD2-295F1EDD77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322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9ED5F8-1292-153C-3687-9A7CCFE560E3}"/>
              </a:ext>
            </a:extLst>
          </p:cNvPr>
          <p:cNvSpPr txBox="1"/>
          <p:nvPr/>
        </p:nvSpPr>
        <p:spPr>
          <a:xfrm>
            <a:off x="10196064" y="0"/>
            <a:ext cx="26661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Oberhof</a:t>
            </a:r>
            <a:r>
              <a:rPr lang="fr-FR" sz="2400" b="1" dirty="0">
                <a:solidFill>
                  <a:schemeClr val="bg1"/>
                </a:solidFill>
              </a:rPr>
              <a:t>, ancienne résidence épiscopale (XVIe – XVIIe siècle).</a:t>
            </a:r>
          </a:p>
        </p:txBody>
      </p:sp>
    </p:spTree>
    <p:extLst>
      <p:ext uri="{BB962C8B-B14F-4D97-AF65-F5344CB8AC3E}">
        <p14:creationId xmlns:p14="http://schemas.microsoft.com/office/powerpoint/2010/main" val="4215839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258588-8B88-148C-0683-97F5C29A0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FB2E85E0-D2A8-B0D2-E178-8783A950A4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304" y="189000"/>
            <a:ext cx="429139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0C6C3D-D0B5-86F3-C64C-C275B330726A}"/>
              </a:ext>
            </a:extLst>
          </p:cNvPr>
          <p:cNvSpPr txBox="1"/>
          <p:nvPr/>
        </p:nvSpPr>
        <p:spPr>
          <a:xfrm>
            <a:off x="845844" y="531011"/>
            <a:ext cx="32315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Chapelle et château du Haut-Barr[73].</a:t>
            </a:r>
          </a:p>
        </p:txBody>
      </p:sp>
    </p:spTree>
    <p:extLst>
      <p:ext uri="{BB962C8B-B14F-4D97-AF65-F5344CB8AC3E}">
        <p14:creationId xmlns:p14="http://schemas.microsoft.com/office/powerpoint/2010/main" val="1898271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F41A5A-6C0F-204D-1AEC-65E0FEE57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6D9E26E4-5E1F-4103-D650-C4141A72B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F440F7-EA75-9479-ED0D-20784F92781A}"/>
              </a:ext>
            </a:extLst>
          </p:cNvPr>
          <p:cNvSpPr txBox="1"/>
          <p:nvPr/>
        </p:nvSpPr>
        <p:spPr>
          <a:xfrm>
            <a:off x="8468591" y="1376911"/>
            <a:ext cx="37234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Grand et Petit-</a:t>
            </a:r>
            <a:r>
              <a:rPr lang="fr-FR" sz="2400" b="1" dirty="0" err="1"/>
              <a:t>Greifenstein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5977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BEED34-6046-5C92-1509-E3889C83C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D891B79E-B4E9-03D3-AB3C-E696CB8644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304" y="189000"/>
            <a:ext cx="4291391" cy="64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7D74FE-929A-A084-CF70-86A0673B2BC5}"/>
              </a:ext>
            </a:extLst>
          </p:cNvPr>
          <p:cNvSpPr txBox="1"/>
          <p:nvPr/>
        </p:nvSpPr>
        <p:spPr>
          <a:xfrm>
            <a:off x="1067637" y="1093913"/>
            <a:ext cx="3408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Tour du télégraphe Chappe.</a:t>
            </a:r>
          </a:p>
        </p:txBody>
      </p:sp>
    </p:spTree>
    <p:extLst>
      <p:ext uri="{BB962C8B-B14F-4D97-AF65-F5344CB8AC3E}">
        <p14:creationId xmlns:p14="http://schemas.microsoft.com/office/powerpoint/2010/main" val="879869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F7ACC3-85F5-8316-61ED-633BE4F9C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arbre&#10;&#10;Description générée automatiquement">
            <a:extLst>
              <a:ext uri="{FF2B5EF4-FFF2-40B4-BE49-F238E27FC236}">
                <a16:creationId xmlns:a16="http://schemas.microsoft.com/office/drawing/2014/main" id="{E7E6EC6A-07BA-19EA-ED26-DAC0AD4F1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688" y="189000"/>
            <a:ext cx="897662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9ACD67-ACEB-8A53-200B-0202D3443011}"/>
              </a:ext>
            </a:extLst>
          </p:cNvPr>
          <p:cNvSpPr txBox="1"/>
          <p:nvPr/>
        </p:nvSpPr>
        <p:spPr>
          <a:xfrm>
            <a:off x="4292878" y="4180344"/>
            <a:ext cx="87283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Ancien hôtel de Wangen (1569).</a:t>
            </a:r>
          </a:p>
        </p:txBody>
      </p:sp>
    </p:spTree>
    <p:extLst>
      <p:ext uri="{BB962C8B-B14F-4D97-AF65-F5344CB8AC3E}">
        <p14:creationId xmlns:p14="http://schemas.microsoft.com/office/powerpoint/2010/main" val="263307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9DDE7D-2532-BE88-CA5D-3D4591CF2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93C316AF-DC71-AD71-4F9B-C06CEF0C4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6692" y="1293166"/>
            <a:ext cx="3391355" cy="460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90833-9895-8FFD-893B-11710E3A89E2}"/>
              </a:ext>
            </a:extLst>
          </p:cNvPr>
          <p:cNvSpPr txBox="1"/>
          <p:nvPr/>
        </p:nvSpPr>
        <p:spPr>
          <a:xfrm>
            <a:off x="1544328" y="-1711388"/>
            <a:ext cx="38521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Maison Katz (1605).</a:t>
            </a:r>
          </a:p>
        </p:txBody>
      </p:sp>
      <p:pic>
        <p:nvPicPr>
          <p:cNvPr id="6" name="Image 5" descr="Une image contenant fenêtre, plein air, plante, façade&#10;&#10;Description générée automatiquement">
            <a:extLst>
              <a:ext uri="{FF2B5EF4-FFF2-40B4-BE49-F238E27FC236}">
                <a16:creationId xmlns:a16="http://schemas.microsoft.com/office/drawing/2014/main" id="{F0A25B57-87B2-6F63-279F-A4CCD10688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5031" y="1197000"/>
            <a:ext cx="3264360" cy="44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2171C78-D624-164E-F33F-8BB4D6867DF1}"/>
              </a:ext>
            </a:extLst>
          </p:cNvPr>
          <p:cNvSpPr txBox="1"/>
          <p:nvPr/>
        </p:nvSpPr>
        <p:spPr>
          <a:xfrm>
            <a:off x="8014728" y="3597166"/>
            <a:ext cx="367731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Maison </a:t>
            </a:r>
            <a:r>
              <a:rPr lang="fr-FR" sz="2400" b="1" dirty="0" err="1"/>
              <a:t>Mitterspach</a:t>
            </a:r>
            <a:r>
              <a:rPr lang="fr-FR" sz="2400" b="1" dirty="0"/>
              <a:t> (1569).</a:t>
            </a:r>
          </a:p>
        </p:txBody>
      </p:sp>
    </p:spTree>
    <p:extLst>
      <p:ext uri="{BB962C8B-B14F-4D97-AF65-F5344CB8AC3E}">
        <p14:creationId xmlns:p14="http://schemas.microsoft.com/office/powerpoint/2010/main" val="3326645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55CEA8-C5C8-1688-CD93-E63515A52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façade&#10;&#10;Description générée automatiquement">
            <a:extLst>
              <a:ext uri="{FF2B5EF4-FFF2-40B4-BE49-F238E27FC236}">
                <a16:creationId xmlns:a16="http://schemas.microsoft.com/office/drawing/2014/main" id="{1F9CAB2B-AE51-E267-63F9-DA3FBC65EB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854" y="1143000"/>
            <a:ext cx="3427933" cy="45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988E3-231D-52E2-64FA-70AAD78D19E4}"/>
              </a:ext>
            </a:extLst>
          </p:cNvPr>
          <p:cNvSpPr txBox="1"/>
          <p:nvPr/>
        </p:nvSpPr>
        <p:spPr>
          <a:xfrm>
            <a:off x="343376" y="5823548"/>
            <a:ext cx="461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Maison, 76 </a:t>
            </a:r>
            <a:r>
              <a:rPr lang="fr-FR" sz="2400" b="1" dirty="0" err="1">
                <a:solidFill>
                  <a:schemeClr val="bg1"/>
                </a:solidFill>
              </a:rPr>
              <a:t>Grand'Rue</a:t>
            </a:r>
            <a:r>
              <a:rPr lang="fr-FR" sz="2400" b="1" dirty="0">
                <a:solidFill>
                  <a:schemeClr val="bg1"/>
                </a:solidFill>
              </a:rPr>
              <a:t> (1575).</a:t>
            </a:r>
          </a:p>
        </p:txBody>
      </p:sp>
      <p:pic>
        <p:nvPicPr>
          <p:cNvPr id="6" name="Image 5" descr="Une image contenant plein air, ciel, scène, bâtiment&#10;&#10;Description générée automatiquement">
            <a:extLst>
              <a:ext uri="{FF2B5EF4-FFF2-40B4-BE49-F238E27FC236}">
                <a16:creationId xmlns:a16="http://schemas.microsoft.com/office/drawing/2014/main" id="{CA26736A-A39E-0724-3C1A-2E8E26ABE3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2146" y="1828853"/>
            <a:ext cx="5148000" cy="343064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C7C2C0F-A27C-EB6C-18C2-FF14758B8E16}"/>
              </a:ext>
            </a:extLst>
          </p:cNvPr>
          <p:cNvSpPr txBox="1"/>
          <p:nvPr/>
        </p:nvSpPr>
        <p:spPr>
          <a:xfrm>
            <a:off x="5929855" y="-848803"/>
            <a:ext cx="63484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Grand'rue</a:t>
            </a:r>
            <a:r>
              <a:rPr lang="fr-FR" sz="2400" b="1" dirty="0">
                <a:solidFill>
                  <a:schemeClr val="bg1"/>
                </a:solidFill>
              </a:rPr>
              <a:t> avec à gauche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112501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5D14F4-2C90-1C58-C2A4-C832EF5E9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orte&#10;&#10;Description générée automatiquement">
            <a:extLst>
              <a:ext uri="{FF2B5EF4-FFF2-40B4-BE49-F238E27FC236}">
                <a16:creationId xmlns:a16="http://schemas.microsoft.com/office/drawing/2014/main" id="{71949A85-F438-B993-2BB2-34310FC294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110" y="346842"/>
            <a:ext cx="4704000" cy="35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D60E8-BF83-7B3C-3123-7F34E4ECAD60}"/>
              </a:ext>
            </a:extLst>
          </p:cNvPr>
          <p:cNvSpPr txBox="1"/>
          <p:nvPr/>
        </p:nvSpPr>
        <p:spPr>
          <a:xfrm>
            <a:off x="1177158" y="1643794"/>
            <a:ext cx="52889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Ancien moulin municipal.</a:t>
            </a:r>
          </a:p>
        </p:txBody>
      </p:sp>
      <p:pic>
        <p:nvPicPr>
          <p:cNvPr id="6" name="Image 5" descr="Une image contenant plein air, plante, végétation, arbre&#10;&#10;Description générée automatiquement">
            <a:extLst>
              <a:ext uri="{FF2B5EF4-FFF2-40B4-BE49-F238E27FC236}">
                <a16:creationId xmlns:a16="http://schemas.microsoft.com/office/drawing/2014/main" id="{93B0A9A5-F9F8-DB9E-AE38-78A2486F3C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669" y="3268717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E4272E-AE6B-332F-5394-74EB6B3200FB}"/>
              </a:ext>
            </a:extLst>
          </p:cNvPr>
          <p:cNvSpPr txBox="1"/>
          <p:nvPr/>
        </p:nvSpPr>
        <p:spPr>
          <a:xfrm>
            <a:off x="7536743" y="591061"/>
            <a:ext cx="495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Vestiges des fortifications.</a:t>
            </a:r>
          </a:p>
        </p:txBody>
      </p:sp>
    </p:spTree>
    <p:extLst>
      <p:ext uri="{BB962C8B-B14F-4D97-AF65-F5344CB8AC3E}">
        <p14:creationId xmlns:p14="http://schemas.microsoft.com/office/powerpoint/2010/main" val="1279512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60E80A-B33E-75EE-A944-152ADE9C7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arbre&#10;&#10;Description générée automatiquement">
            <a:extLst>
              <a:ext uri="{FF2B5EF4-FFF2-40B4-BE49-F238E27FC236}">
                <a16:creationId xmlns:a16="http://schemas.microsoft.com/office/drawing/2014/main" id="{84ED766A-A460-9F5E-60E6-D7B059FFC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221" y="367863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167D55-6490-A1BB-95E2-307077F82595}"/>
              </a:ext>
            </a:extLst>
          </p:cNvPr>
          <p:cNvSpPr txBox="1"/>
          <p:nvPr/>
        </p:nvSpPr>
        <p:spPr>
          <a:xfrm>
            <a:off x="7212605" y="1577865"/>
            <a:ext cx="50950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Ancien hospice Sainte-Catherine.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B083C3A-AD4A-F9BE-D2FA-57EA90F7BF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779" y="3216166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FFE5FF8-311E-E65B-C94A-1AC39852A76E}"/>
              </a:ext>
            </a:extLst>
          </p:cNvPr>
          <p:cNvSpPr txBox="1"/>
          <p:nvPr/>
        </p:nvSpPr>
        <p:spPr>
          <a:xfrm>
            <a:off x="268551" y="538510"/>
            <a:ext cx="49235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 Saint-Antoine-de-Padoue.</a:t>
            </a:r>
          </a:p>
        </p:txBody>
      </p:sp>
    </p:spTree>
    <p:extLst>
      <p:ext uri="{BB962C8B-B14F-4D97-AF65-F5344CB8AC3E}">
        <p14:creationId xmlns:p14="http://schemas.microsoft.com/office/powerpoint/2010/main" val="106014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A89223-BB58-E06A-B55A-7A67400BA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bâtiment, cathédrale&#10;&#10;Description générée automatiquement">
            <a:extLst>
              <a:ext uri="{FF2B5EF4-FFF2-40B4-BE49-F238E27FC236}">
                <a16:creationId xmlns:a16="http://schemas.microsoft.com/office/drawing/2014/main" id="{45CDFE8A-17C3-5324-4B35-8F65488B0B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45" y="378372"/>
            <a:ext cx="4512000" cy="3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0035D-EF5E-869C-70F1-4F66058D3B17}"/>
              </a:ext>
            </a:extLst>
          </p:cNvPr>
          <p:cNvSpPr txBox="1"/>
          <p:nvPr/>
        </p:nvSpPr>
        <p:spPr>
          <a:xfrm>
            <a:off x="281272" y="1593655"/>
            <a:ext cx="50395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Intérieur de l'église Saint-Antoine-de-Padoue.</a:t>
            </a:r>
          </a:p>
        </p:txBody>
      </p:sp>
      <p:pic>
        <p:nvPicPr>
          <p:cNvPr id="6" name="Image 5" descr="Une image contenant fenêtre, plein air, cour, maison&#10;&#10;Description générée automatiquement">
            <a:extLst>
              <a:ext uri="{FF2B5EF4-FFF2-40B4-BE49-F238E27FC236}">
                <a16:creationId xmlns:a16="http://schemas.microsoft.com/office/drawing/2014/main" id="{F5D72248-8CA5-522B-DD3F-5F41DDD9D2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6055" y="3279294"/>
            <a:ext cx="4464000" cy="329132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F14617-D75E-71F4-D107-FC44F8F06325}"/>
              </a:ext>
            </a:extLst>
          </p:cNvPr>
          <p:cNvSpPr txBox="1"/>
          <p:nvPr/>
        </p:nvSpPr>
        <p:spPr>
          <a:xfrm>
            <a:off x="7717699" y="970970"/>
            <a:ext cx="4914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Cloître des Récollets[83].</a:t>
            </a:r>
          </a:p>
        </p:txBody>
      </p:sp>
    </p:spTree>
    <p:extLst>
      <p:ext uri="{BB962C8B-B14F-4D97-AF65-F5344CB8AC3E}">
        <p14:creationId xmlns:p14="http://schemas.microsoft.com/office/powerpoint/2010/main" val="2066671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BC5B0D-EFAC-896E-2CE1-A5B6627A8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inture, art, plafond&#10;&#10;Description générée automatiquement">
            <a:extLst>
              <a:ext uri="{FF2B5EF4-FFF2-40B4-BE49-F238E27FC236}">
                <a16:creationId xmlns:a16="http://schemas.microsoft.com/office/drawing/2014/main" id="{6722B9F0-77C1-C376-C6B5-954394B1CA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860" y="1961757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EDE9DA-7F00-05F3-1A5B-25868B82C773}"/>
              </a:ext>
            </a:extLst>
          </p:cNvPr>
          <p:cNvSpPr txBox="1"/>
          <p:nvPr/>
        </p:nvSpPr>
        <p:spPr>
          <a:xfrm>
            <a:off x="1273751" y="-997977"/>
            <a:ext cx="45110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Fresques du cloître des Récollets (1618).</a:t>
            </a:r>
          </a:p>
        </p:txBody>
      </p:sp>
      <p:pic>
        <p:nvPicPr>
          <p:cNvPr id="6" name="Image 5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41A47CEC-1A47-60E7-E752-BA5CA2BFD5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3240" y="1237257"/>
            <a:ext cx="3535900" cy="47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4AD47D-4946-0CD0-2F96-7B8FA88778C7}"/>
              </a:ext>
            </a:extLst>
          </p:cNvPr>
          <p:cNvSpPr txBox="1"/>
          <p:nvPr/>
        </p:nvSpPr>
        <p:spPr>
          <a:xfrm>
            <a:off x="7271851" y="3744191"/>
            <a:ext cx="57046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 Notre-Dame-de-la-Nativité.</a:t>
            </a:r>
          </a:p>
        </p:txBody>
      </p:sp>
    </p:spTree>
    <p:extLst>
      <p:ext uri="{BB962C8B-B14F-4D97-AF65-F5344CB8AC3E}">
        <p14:creationId xmlns:p14="http://schemas.microsoft.com/office/powerpoint/2010/main" val="258798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67C1B0-4DFB-95E0-12A8-F86F9CE02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Paroisse, intérieur, bâtiment&#10;&#10;Description générée automatiquement">
            <a:extLst>
              <a:ext uri="{FF2B5EF4-FFF2-40B4-BE49-F238E27FC236}">
                <a16:creationId xmlns:a16="http://schemas.microsoft.com/office/drawing/2014/main" id="{2A96F4D7-8956-D17F-BEA5-5F66242087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858" y="189000"/>
            <a:ext cx="987428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67DB02-0862-D688-7CEF-A6B5294FB249}"/>
              </a:ext>
            </a:extLst>
          </p:cNvPr>
          <p:cNvSpPr txBox="1"/>
          <p:nvPr/>
        </p:nvSpPr>
        <p:spPr>
          <a:xfrm>
            <a:off x="2536754" y="3991344"/>
            <a:ext cx="88842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Intérieur de l'église Notre-Dame-de-la-Nativité.</a:t>
            </a:r>
          </a:p>
        </p:txBody>
      </p:sp>
    </p:spTree>
    <p:extLst>
      <p:ext uri="{BB962C8B-B14F-4D97-AF65-F5344CB8AC3E}">
        <p14:creationId xmlns:p14="http://schemas.microsoft.com/office/powerpoint/2010/main" val="378362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DFB1AA-FE0B-4501-3E3B-715A7FA25B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assin, art&#10;&#10;Description générée automatiquement">
            <a:extLst>
              <a:ext uri="{FF2B5EF4-FFF2-40B4-BE49-F238E27FC236}">
                <a16:creationId xmlns:a16="http://schemas.microsoft.com/office/drawing/2014/main" id="{0EBFD50B-6B3C-1051-DF39-A0C11BFAE4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3" y="189000"/>
            <a:ext cx="4858494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91636B-1465-03DC-191C-5799283B6192}"/>
              </a:ext>
            </a:extLst>
          </p:cNvPr>
          <p:cNvSpPr txBox="1"/>
          <p:nvPr/>
        </p:nvSpPr>
        <p:spPr>
          <a:xfrm>
            <a:off x="8609330" y="1160557"/>
            <a:ext cx="30964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Christ aux stigmates (XVIIIe siècle) et fonts baptismaux (XVIIe siècle).</a:t>
            </a:r>
          </a:p>
        </p:txBody>
      </p:sp>
    </p:spTree>
    <p:extLst>
      <p:ext uri="{BB962C8B-B14F-4D97-AF65-F5344CB8AC3E}">
        <p14:creationId xmlns:p14="http://schemas.microsoft.com/office/powerpoint/2010/main" val="4262247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8791A3-F0FA-FA92-876F-09C86B8CA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sculpture, mythologie&#10;&#10;Description générée automatiquement">
            <a:extLst>
              <a:ext uri="{FF2B5EF4-FFF2-40B4-BE49-F238E27FC236}">
                <a16:creationId xmlns:a16="http://schemas.microsoft.com/office/drawing/2014/main" id="{8D5AECE0-FED7-4CCE-B5C4-E8A4E621F9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070" y="369000"/>
            <a:ext cx="547651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F1F69C-BC7B-25CF-B9E3-0DDB1E3DD942}"/>
              </a:ext>
            </a:extLst>
          </p:cNvPr>
          <p:cNvSpPr txBox="1"/>
          <p:nvPr/>
        </p:nvSpPr>
        <p:spPr>
          <a:xfrm>
            <a:off x="658688" y="6258167"/>
            <a:ext cx="12184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Vierge à l'enfant de Nicolas de Haguenau (XVe siècle) et deux anges (XVIe siècle).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306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E24EA6-8232-F88F-A27F-F199DC557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1B8FAF23-D424-2B8E-4CFB-1B732CE54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0E11E5-EECD-3910-EC95-C537978DD038}"/>
              </a:ext>
            </a:extLst>
          </p:cNvPr>
          <p:cNvSpPr txBox="1"/>
          <p:nvPr/>
        </p:nvSpPr>
        <p:spPr>
          <a:xfrm>
            <a:off x="3694625" y="3716605"/>
            <a:ext cx="65462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Fontaine de la Licorne (1837)[109].</a:t>
            </a:r>
          </a:p>
        </p:txBody>
      </p:sp>
    </p:spTree>
    <p:extLst>
      <p:ext uri="{BB962C8B-B14F-4D97-AF65-F5344CB8AC3E}">
        <p14:creationId xmlns:p14="http://schemas.microsoft.com/office/powerpoint/2010/main" val="664203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F04B2B-EC39-02B8-A232-C5231A0D7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4BA8CC6F-2FF8-29EB-62BF-DE2A795431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7" y="189000"/>
            <a:ext cx="4858486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090B26-391F-1D3F-C591-0176B568323E}"/>
              </a:ext>
            </a:extLst>
          </p:cNvPr>
          <p:cNvSpPr txBox="1"/>
          <p:nvPr/>
        </p:nvSpPr>
        <p:spPr>
          <a:xfrm>
            <a:off x="1016159" y="2508509"/>
            <a:ext cx="31172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Synagogue (1900).</a:t>
            </a:r>
          </a:p>
        </p:txBody>
      </p:sp>
    </p:spTree>
    <p:extLst>
      <p:ext uri="{BB962C8B-B14F-4D97-AF65-F5344CB8AC3E}">
        <p14:creationId xmlns:p14="http://schemas.microsoft.com/office/powerpoint/2010/main" val="3468496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E9073B-757E-270D-D801-3B41C51A4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bâtiment&#10;&#10;Description générée automatiquement">
            <a:extLst>
              <a:ext uri="{FF2B5EF4-FFF2-40B4-BE49-F238E27FC236}">
                <a16:creationId xmlns:a16="http://schemas.microsoft.com/office/drawing/2014/main" id="{72F9B4BC-FBE9-1307-E9E2-6B291842EC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130" y="189000"/>
            <a:ext cx="491374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FA2F6B-27F9-5D5F-1DB3-854383EBFF8A}"/>
              </a:ext>
            </a:extLst>
          </p:cNvPr>
          <p:cNvSpPr txBox="1"/>
          <p:nvPr/>
        </p:nvSpPr>
        <p:spPr>
          <a:xfrm>
            <a:off x="8552870" y="1421524"/>
            <a:ext cx="33043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protestante (1896).</a:t>
            </a:r>
          </a:p>
        </p:txBody>
      </p:sp>
    </p:spTree>
    <p:extLst>
      <p:ext uri="{BB962C8B-B14F-4D97-AF65-F5344CB8AC3E}">
        <p14:creationId xmlns:p14="http://schemas.microsoft.com/office/powerpoint/2010/main" val="402402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B995E2-789A-ACD3-B7D4-C5E89C0EA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ciel, plein air, escaliers&#10;&#10;Description générée automatiquement">
            <a:extLst>
              <a:ext uri="{FF2B5EF4-FFF2-40B4-BE49-F238E27FC236}">
                <a16:creationId xmlns:a16="http://schemas.microsoft.com/office/drawing/2014/main" id="{877E8EA5-2C08-F875-97CC-C9F465348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62" y="325821"/>
            <a:ext cx="4680000" cy="351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7D54D-5314-41EC-F59E-1D19F2B984DD}"/>
              </a:ext>
            </a:extLst>
          </p:cNvPr>
          <p:cNvSpPr txBox="1"/>
          <p:nvPr/>
        </p:nvSpPr>
        <p:spPr>
          <a:xfrm>
            <a:off x="630621" y="1649897"/>
            <a:ext cx="48317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Ancienne chancellerie (1738), tribunal d'instance.</a:t>
            </a:r>
          </a:p>
        </p:txBody>
      </p:sp>
      <p:pic>
        <p:nvPicPr>
          <p:cNvPr id="6" name="Image 5" descr="Une image contenant plein air, ciel, arbre, fenêtre&#10;&#10;Description générée automatiquement">
            <a:extLst>
              <a:ext uri="{FF2B5EF4-FFF2-40B4-BE49-F238E27FC236}">
                <a16:creationId xmlns:a16="http://schemas.microsoft.com/office/drawing/2014/main" id="{C0603DD7-1309-6C9C-368A-6F35117C15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1324" y="3225716"/>
            <a:ext cx="4512000" cy="3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80E851-5F98-9745-D0D3-BADFF3286949}"/>
              </a:ext>
            </a:extLst>
          </p:cNvPr>
          <p:cNvSpPr txBox="1"/>
          <p:nvPr/>
        </p:nvSpPr>
        <p:spPr>
          <a:xfrm>
            <a:off x="8974521" y="548060"/>
            <a:ext cx="44095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Poste</a:t>
            </a:r>
          </a:p>
        </p:txBody>
      </p:sp>
    </p:spTree>
    <p:extLst>
      <p:ext uri="{BB962C8B-B14F-4D97-AF65-F5344CB8AC3E}">
        <p14:creationId xmlns:p14="http://schemas.microsoft.com/office/powerpoint/2010/main" val="1863716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733072-BDFF-8AC5-9076-E008091FA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00DFE639-5C60-E78C-70EB-AED1571018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000" y="1304853"/>
            <a:ext cx="8460000" cy="3807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D17F5A-8CF4-6080-75B8-A405B6F79CBC}"/>
              </a:ext>
            </a:extLst>
          </p:cNvPr>
          <p:cNvSpPr txBox="1"/>
          <p:nvPr/>
        </p:nvSpPr>
        <p:spPr>
          <a:xfrm>
            <a:off x="221195" y="470288"/>
            <a:ext cx="11749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La commune de Saverne-Bas – Rhin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8222242-9BFC-9759-6009-07AF6F84B90B}"/>
              </a:ext>
            </a:extLst>
          </p:cNvPr>
          <p:cNvSpPr txBox="1"/>
          <p:nvPr/>
        </p:nvSpPr>
        <p:spPr>
          <a:xfrm>
            <a:off x="3404904" y="5260759"/>
            <a:ext cx="7116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EDDECDF-2011-FD4D-193E-EFD3A9A95ED1}"/>
              </a:ext>
            </a:extLst>
          </p:cNvPr>
          <p:cNvSpPr txBox="1"/>
          <p:nvPr/>
        </p:nvSpPr>
        <p:spPr>
          <a:xfrm>
            <a:off x="5381894" y="6002373"/>
            <a:ext cx="6720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B1D7766-2D13-0260-A5DC-C4F18B8DD2B9}"/>
              </a:ext>
            </a:extLst>
          </p:cNvPr>
          <p:cNvSpPr txBox="1"/>
          <p:nvPr/>
        </p:nvSpPr>
        <p:spPr>
          <a:xfrm>
            <a:off x="3628991" y="4733546"/>
            <a:ext cx="5060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plaisance de Saverne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549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321</Words>
  <Application>Microsoft Office PowerPoint</Application>
  <PresentationFormat>Grand écran</PresentationFormat>
  <Paragraphs>222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2024-10-14T13:59:56Z</dcterms:created>
  <dcterms:modified xsi:type="dcterms:W3CDTF">2024-10-15T08:09:16Z</dcterms:modified>
</cp:coreProperties>
</file>