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62" r:id="rId2"/>
    <p:sldId id="285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1" r:id="rId17"/>
    <p:sldId id="260" r:id="rId18"/>
    <p:sldId id="259" r:id="rId19"/>
    <p:sldId id="258" r:id="rId20"/>
    <p:sldId id="257" r:id="rId21"/>
    <p:sldId id="276" r:id="rId22"/>
    <p:sldId id="277" r:id="rId23"/>
    <p:sldId id="278" r:id="rId24"/>
    <p:sldId id="279" r:id="rId25"/>
    <p:sldId id="280" r:id="rId26"/>
    <p:sldId id="282" r:id="rId27"/>
    <p:sldId id="281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70" autoAdjust="0"/>
    <p:restoredTop sz="94660"/>
  </p:normalViewPr>
  <p:slideViewPr>
    <p:cSldViewPr snapToGrid="0">
      <p:cViewPr varScale="1">
        <p:scale>
          <a:sx n="89" d="100"/>
          <a:sy n="89" d="100"/>
        </p:scale>
        <p:origin x="3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6EFDE1-48C3-4D05-9649-8BA7BFD44642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777196-7B04-4A3A-AE52-4098D50C76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1803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777196-7B04-4A3A-AE52-4098D50C761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962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575AD5-2654-3759-3B24-070C2BBFF6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40B58F-5A5A-1D9D-796E-CE21016103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F58996-D262-1F70-D628-A72D10010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3764C-06E0-4753-89CE-7E4114815D6B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558B25-610D-AA1A-C0F1-16F61E71B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0D617F-D477-9456-9359-EEC40F475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3E3F4-0FA3-4ABA-835D-4778D3F03D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6299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AD5729-CFCF-D317-4C2F-3D2F47365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49F6870-DD2F-80D3-F35C-01A61AFAD6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0FC4BEE-8C15-BAA0-21F8-C8E354A3C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3764C-06E0-4753-89CE-7E4114815D6B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4971D85-2AB4-0C4B-EBDC-0BF5A1012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2B6D14-1BE1-5132-80C2-A7ED225E5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3E3F4-0FA3-4ABA-835D-4778D3F03D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806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6CDF05-C418-BE2E-8222-A12206BF0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5B53B85-1C02-CB60-5F70-289F74CC1F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E41CBA-77C3-48C3-F1AE-A3F04F9C3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3764C-06E0-4753-89CE-7E4114815D6B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5767CF-8526-B29E-B9B9-508E4AD3E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1C7AA2-D1B9-6142-F091-B88400FEA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3E3F4-0FA3-4ABA-835D-4778D3F03D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7647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4130DC-B3D7-B15A-A467-31199E6B7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EFB361E-2A48-5CC7-2B2E-E14C735E06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7CCD13D-4571-C784-7AC0-F243C1D89D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4E6870D-0C62-00BA-DBEC-B14EBFE94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3764C-06E0-4753-89CE-7E4114815D6B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8B2D4EF-EF01-F154-B3D5-F45802BCB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256733-755C-45AD-47B6-6BD3B77DF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3E3F4-0FA3-4ABA-835D-4778D3F03D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832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8FFB25-27EA-56B3-540A-C01EBAB807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5CB9689-4672-F5A7-E4F1-82ED539869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DFFF26E-238D-4791-1EE1-A4C9F47FE3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16DFB73-B880-E807-89CA-95713AABCD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C8FDCF4-9B38-853D-86C6-0BD113E5D6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34B9EA6-DE84-075B-75CD-B6E4477BA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3764C-06E0-4753-89CE-7E4114815D6B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33570DB-0757-7944-97BB-A68913532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4D61638-6BE8-20F8-0153-C0BBDAB20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3E3F4-0FA3-4ABA-835D-4778D3F03D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5181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0CA758-D559-3A90-295E-E41C883D3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63F9358-B9C1-2F54-C2BC-AF1165AB2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3764C-06E0-4753-89CE-7E4114815D6B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CA04FA4-CE99-9848-DFAA-6B8A94C57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F1EEF7E-A7AC-6A40-5226-55996A71C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3E3F4-0FA3-4ABA-835D-4778D3F03D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53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3221610-575A-79A2-DF02-3937A9B3BA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3764C-06E0-4753-89CE-7E4114815D6B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27F63CE-F07B-3FEE-5A8A-E074B8247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D8BB5B5-4513-EE54-5DB1-4D4F0BDC7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3E3F4-0FA3-4ABA-835D-4778D3F03D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8606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6AD8B3-F948-8AC6-2217-303E059EC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4AF1FC-5233-CBFF-EC25-6EFB41E5F2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7460BDE-4D46-2AA6-2410-DE9A7DA0AB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2046751-9922-18BC-C4BC-B2151F79D6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3764C-06E0-4753-89CE-7E4114815D6B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5F7694E-871F-19A7-4B16-113476C60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5CD8573-2047-6020-9CDC-3F4A4A3EF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3E3F4-0FA3-4ABA-835D-4778D3F03D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9915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3E8536-3EA2-9566-5085-6F9927139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0FAD304-1008-53CB-EF47-B251C93E85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ADBDCE4-1C2C-10F9-7797-DBF8C0C708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39134F3-3AE8-FEF5-6F06-A763D6BAC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3764C-06E0-4753-89CE-7E4114815D6B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233AB07-DFF9-A9AC-203B-A32A8AD72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AA1A4DC-90B0-6146-1441-6D7847848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3E3F4-0FA3-4ABA-835D-4778D3F03D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1141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DDB57C-FDA6-F3E3-735B-98C55715D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407429A-6FD9-F090-8214-E4F7D52805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E092E3-6BCA-965B-8516-CB83C7519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3764C-06E0-4753-89CE-7E4114815D6B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86C9614-CD20-CE98-ACF4-C00D855FB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72A1003-B5B3-BD1C-BC9D-4BC53088C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3E3F4-0FA3-4ABA-835D-4778D3F03D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88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6A3D5E1-CFA5-ED05-6ECA-F5185F4A0F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734F426-012D-3E26-125A-C7BD417E6F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3D5561-C676-F1B7-93C1-F72F88F4F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3764C-06E0-4753-89CE-7E4114815D6B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7B8B0B-F763-6874-0EDE-C516511AD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934099-7893-4BFE-05A3-39EEC7A67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3E3F4-0FA3-4ABA-835D-4778D3F03D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5533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26798CA-C565-C016-16BE-BAED663AE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BF6085-5CAC-98F8-1AD4-9A8805C250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ED7A6B-E1FE-1051-112C-53A46989E9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03764C-06E0-4753-89CE-7E4114815D6B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EE1C21B-3F2C-7C46-9832-2C2273D977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C53B58-03F7-BA04-6E03-4F427FB283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D3E3F4-0FA3-4ABA-835D-4778D3F03D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6295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bâtiment, montagne&#10;&#10;Description générée automatiquement">
            <a:extLst>
              <a:ext uri="{FF2B5EF4-FFF2-40B4-BE49-F238E27FC236}">
                <a16:creationId xmlns:a16="http://schemas.microsoft.com/office/drawing/2014/main" id="{301EAC7C-3633-A465-6938-AF1EDEE5E55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5" y="193646"/>
            <a:ext cx="946479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40F8E01-08C3-8607-B553-5768B80722A1}"/>
              </a:ext>
            </a:extLst>
          </p:cNvPr>
          <p:cNvSpPr txBox="1"/>
          <p:nvPr/>
        </p:nvSpPr>
        <p:spPr>
          <a:xfrm>
            <a:off x="4367604" y="633296"/>
            <a:ext cx="5809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Vesoul- Haute – Saône -</a:t>
            </a:r>
          </a:p>
        </p:txBody>
      </p:sp>
    </p:spTree>
    <p:extLst>
      <p:ext uri="{BB962C8B-B14F-4D97-AF65-F5344CB8AC3E}">
        <p14:creationId xmlns:p14="http://schemas.microsoft.com/office/powerpoint/2010/main" val="281551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  <p:sndAc>
          <p:stSnd loop="1">
            <p:snd r:embed="rId2" name="Richard Clayderman - Murmures (Official Video).wav"/>
          </p:stSnd>
        </p:sndAc>
      </p:transition>
    </mc:Choice>
    <mc:Fallback>
      <p:transition spd="slow" advClick="0" advTm="8000">
        <p:checker/>
        <p:sndAc>
          <p:stSnd loop="1">
            <p:snd r:embed="rId2" name="Richard Clayderman - Murmures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EBBD386-C250-B65F-D3BE-0A6DCE39923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Vesoul est situé dans l'Est de la France, à une centaine de kilomètres de la Suisse et de l'Allemagne, entre le massif jurassien et le massif vosgien. La ville se trouve au centre du département de la Haute-Saône, dans le nord de la Franche-Comté. Vesoul a par ailleurs une position géographique très centrale en Haute-Saône puisque le centre de gravité du département ne se trouve qu'à 5 kilomètres à l'ouest de la </a:t>
            </a:r>
            <a:r>
              <a:rPr lang="fr-FR" sz="2800" b="1" dirty="0" err="1">
                <a:solidFill>
                  <a:srgbClr val="FFFF00"/>
                </a:solidFill>
              </a:rPr>
              <a:t>villeCarte</a:t>
            </a:r>
            <a:r>
              <a:rPr lang="fr-FR" sz="2800" b="1" dirty="0">
                <a:solidFill>
                  <a:srgbClr val="FFFF00"/>
                </a:solidFill>
              </a:rPr>
              <a:t> 1.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À vol d'oiseau, la ville est distante de 26 kilomètres de Lure et de Luxeuil-les-Bains, de 43 kilomètres de Besançon, de 115 kilomètres de Nancy et de 314 kilomètres de Paris. Vesoul se trouve quasiment au milieu d'un segment Dijon-Mulhouse ; ces deux communes étant distantes de 90 kilomètres de Vesoul en distances orthodromiques2. Ses coordonnées géographiques sont 47°61'97 de latitude Nord et 06°15'42 de longitude Est.</a:t>
            </a:r>
          </a:p>
        </p:txBody>
      </p:sp>
    </p:spTree>
    <p:extLst>
      <p:ext uri="{BB962C8B-B14F-4D97-AF65-F5344CB8AC3E}">
        <p14:creationId xmlns:p14="http://schemas.microsoft.com/office/powerpoint/2010/main" val="4253085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monument, arbre&#10;&#10;Description générée automatiquement">
            <a:extLst>
              <a:ext uri="{FF2B5EF4-FFF2-40B4-BE49-F238E27FC236}">
                <a16:creationId xmlns:a16="http://schemas.microsoft.com/office/drawing/2014/main" id="{4CFD7306-B3EE-0F06-D579-4A3E410C11F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9665" y="279000"/>
            <a:ext cx="946479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EFED44-5361-F3F6-DA3A-C5CE31EF9C24}"/>
              </a:ext>
            </a:extLst>
          </p:cNvPr>
          <p:cNvSpPr txBox="1"/>
          <p:nvPr/>
        </p:nvSpPr>
        <p:spPr>
          <a:xfrm>
            <a:off x="2459914" y="5657671"/>
            <a:ext cx="74442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monument aux morts 14-18 de la place des Allées de Vesoul (Haute-Saône, Franche-Comté)</a:t>
            </a:r>
          </a:p>
        </p:txBody>
      </p:sp>
    </p:spTree>
    <p:extLst>
      <p:ext uri="{BB962C8B-B14F-4D97-AF65-F5344CB8AC3E}">
        <p14:creationId xmlns:p14="http://schemas.microsoft.com/office/powerpoint/2010/main" val="1782010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bâtiment, véhicule&#10;&#10;Description générée automatiquement">
            <a:extLst>
              <a:ext uri="{FF2B5EF4-FFF2-40B4-BE49-F238E27FC236}">
                <a16:creationId xmlns:a16="http://schemas.microsoft.com/office/drawing/2014/main" id="{1758B8A3-8FF2-DCC6-038A-29A5A2759E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1962" y="279000"/>
            <a:ext cx="945738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6AB5D6-331F-22FD-4225-0F9D661FABDE}"/>
              </a:ext>
            </a:extLst>
          </p:cNvPr>
          <p:cNvSpPr txBox="1"/>
          <p:nvPr/>
        </p:nvSpPr>
        <p:spPr>
          <a:xfrm>
            <a:off x="4260028" y="6210658"/>
            <a:ext cx="8068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rue d'Alsace-Lorraine de Vesoul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377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rbre, fleur&#10;&#10;Description générée automatiquement">
            <a:extLst>
              <a:ext uri="{FF2B5EF4-FFF2-40B4-BE49-F238E27FC236}">
                <a16:creationId xmlns:a16="http://schemas.microsoft.com/office/drawing/2014/main" id="{16CB4175-DDEF-65F8-5CFD-12855C7A5C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425" y="279000"/>
            <a:ext cx="946478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2845E6-BFFC-155D-4B94-D27FB8897173}"/>
              </a:ext>
            </a:extLst>
          </p:cNvPr>
          <p:cNvSpPr txBox="1"/>
          <p:nvPr/>
        </p:nvSpPr>
        <p:spPr>
          <a:xfrm>
            <a:off x="2255519" y="6134170"/>
            <a:ext cx="9072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Jardin anglais de Vesoul (Haute-Saône, Franche-Comté)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750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lante&#10;&#10;Description générée automatiquement">
            <a:extLst>
              <a:ext uri="{FF2B5EF4-FFF2-40B4-BE49-F238E27FC236}">
                <a16:creationId xmlns:a16="http://schemas.microsoft.com/office/drawing/2014/main" id="{AB3655C1-FE0E-B249-FE28-F31A6DB280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6" y="279000"/>
            <a:ext cx="946478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FEA61C-8EB4-8205-F009-0F245F02A420}"/>
              </a:ext>
            </a:extLst>
          </p:cNvPr>
          <p:cNvSpPr txBox="1"/>
          <p:nvPr/>
        </p:nvSpPr>
        <p:spPr>
          <a:xfrm>
            <a:off x="3582297" y="4018680"/>
            <a:ext cx="787459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mairie de Vesoul (Haute-Saône)</a:t>
            </a:r>
          </a:p>
        </p:txBody>
      </p:sp>
    </p:spTree>
    <p:extLst>
      <p:ext uri="{BB962C8B-B14F-4D97-AF65-F5344CB8AC3E}">
        <p14:creationId xmlns:p14="http://schemas.microsoft.com/office/powerpoint/2010/main" val="2110853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église&#10;&#10;Description générée automatiquement">
            <a:extLst>
              <a:ext uri="{FF2B5EF4-FFF2-40B4-BE49-F238E27FC236}">
                <a16:creationId xmlns:a16="http://schemas.microsoft.com/office/drawing/2014/main" id="{0EFF8D94-A882-33A7-CDF0-AA67D7E15B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6" y="279000"/>
            <a:ext cx="9464788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24676A-3860-0C45-602A-34CF384B8A4D}"/>
              </a:ext>
            </a:extLst>
          </p:cNvPr>
          <p:cNvSpPr txBox="1"/>
          <p:nvPr/>
        </p:nvSpPr>
        <p:spPr>
          <a:xfrm>
            <a:off x="2645987" y="4734342"/>
            <a:ext cx="983248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chapelle Notre-Dame-de-la-Motte de Vesoul</a:t>
            </a:r>
          </a:p>
        </p:txBody>
      </p:sp>
    </p:spTree>
    <p:extLst>
      <p:ext uri="{BB962C8B-B14F-4D97-AF65-F5344CB8AC3E}">
        <p14:creationId xmlns:p14="http://schemas.microsoft.com/office/powerpoint/2010/main" val="3234186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olonne, Temple romain&#10;&#10;Description générée automatiquement">
            <a:extLst>
              <a:ext uri="{FF2B5EF4-FFF2-40B4-BE49-F238E27FC236}">
                <a16:creationId xmlns:a16="http://schemas.microsoft.com/office/drawing/2014/main" id="{D771F0AF-9E76-B530-6EC7-6DC7148A47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5" y="279000"/>
            <a:ext cx="946478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79EBB4-1197-7973-395F-E59B0ACD48F2}"/>
              </a:ext>
            </a:extLst>
          </p:cNvPr>
          <p:cNvSpPr txBox="1"/>
          <p:nvPr/>
        </p:nvSpPr>
        <p:spPr>
          <a:xfrm>
            <a:off x="1363605" y="4092278"/>
            <a:ext cx="126120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 ancien bureau d'octroi de Vesoul (Haute-Saône, Franche-Comté)</a:t>
            </a:r>
          </a:p>
        </p:txBody>
      </p:sp>
    </p:spTree>
    <p:extLst>
      <p:ext uri="{BB962C8B-B14F-4D97-AF65-F5344CB8AC3E}">
        <p14:creationId xmlns:p14="http://schemas.microsoft.com/office/powerpoint/2010/main" val="1214236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maison&#10;&#10;Description générée automatiquement">
            <a:extLst>
              <a:ext uri="{FF2B5EF4-FFF2-40B4-BE49-F238E27FC236}">
                <a16:creationId xmlns:a16="http://schemas.microsoft.com/office/drawing/2014/main" id="{265AFF3E-270C-E3ED-B98A-0ECE30580C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6" y="279000"/>
            <a:ext cx="946478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B89AAA-CFD4-7194-6C42-F54CC7EDFE4E}"/>
              </a:ext>
            </a:extLst>
          </p:cNvPr>
          <p:cNvSpPr txBox="1"/>
          <p:nvPr/>
        </p:nvSpPr>
        <p:spPr>
          <a:xfrm>
            <a:off x="2528047" y="4098664"/>
            <a:ext cx="927309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Motte, colline surplombant Vesoul en son centre.</a:t>
            </a:r>
          </a:p>
        </p:txBody>
      </p:sp>
    </p:spTree>
    <p:extLst>
      <p:ext uri="{BB962C8B-B14F-4D97-AF65-F5344CB8AC3E}">
        <p14:creationId xmlns:p14="http://schemas.microsoft.com/office/powerpoint/2010/main" val="3255578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canal&#10;&#10;Description générée automatiquement">
            <a:extLst>
              <a:ext uri="{FF2B5EF4-FFF2-40B4-BE49-F238E27FC236}">
                <a16:creationId xmlns:a16="http://schemas.microsoft.com/office/drawing/2014/main" id="{E1EBC297-EB30-C059-BB97-853172E951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854684-06CD-1ABA-4D03-0C89078FE97D}"/>
              </a:ext>
            </a:extLst>
          </p:cNvPr>
          <p:cNvSpPr txBox="1"/>
          <p:nvPr/>
        </p:nvSpPr>
        <p:spPr>
          <a:xfrm>
            <a:off x="4464890" y="3901344"/>
            <a:ext cx="74227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Durgeon traverse la ville.</a:t>
            </a:r>
          </a:p>
        </p:txBody>
      </p:sp>
    </p:spTree>
    <p:extLst>
      <p:ext uri="{BB962C8B-B14F-4D97-AF65-F5344CB8AC3E}">
        <p14:creationId xmlns:p14="http://schemas.microsoft.com/office/powerpoint/2010/main" val="1513264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aison, nature&#10;&#10;Description générée automatiquement">
            <a:extLst>
              <a:ext uri="{FF2B5EF4-FFF2-40B4-BE49-F238E27FC236}">
                <a16:creationId xmlns:a16="http://schemas.microsoft.com/office/drawing/2014/main" id="{3EDB2D80-6B03-9DFC-5722-8799F21C7D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6" y="279000"/>
            <a:ext cx="946478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323758-01C3-25C1-35FE-89618AD7160F}"/>
              </a:ext>
            </a:extLst>
          </p:cNvPr>
          <p:cNvSpPr txBox="1"/>
          <p:nvPr/>
        </p:nvSpPr>
        <p:spPr>
          <a:xfrm>
            <a:off x="2814918" y="6027003"/>
            <a:ext cx="7315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réserve naturelle nationale du Sabot de Frotey, s'étendant à l'Est de l'agglomération vésulienne.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492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toit, maison, plein air&#10;&#10;Description générée automatiquement">
            <a:extLst>
              <a:ext uri="{FF2B5EF4-FFF2-40B4-BE49-F238E27FC236}">
                <a16:creationId xmlns:a16="http://schemas.microsoft.com/office/drawing/2014/main" id="{9A1B02D5-1ACE-750A-ABC8-10CDD5B2B2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6" y="279000"/>
            <a:ext cx="9464788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9BF4F0-1E43-D74D-75AB-9712571ECF88}"/>
              </a:ext>
            </a:extLst>
          </p:cNvPr>
          <p:cNvSpPr txBox="1"/>
          <p:nvPr/>
        </p:nvSpPr>
        <p:spPr>
          <a:xfrm>
            <a:off x="5088368" y="4180344"/>
            <a:ext cx="50023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Vieux-Vesoul.</a:t>
            </a:r>
          </a:p>
        </p:txBody>
      </p:sp>
    </p:spTree>
    <p:extLst>
      <p:ext uri="{BB962C8B-B14F-4D97-AF65-F5344CB8AC3E}">
        <p14:creationId xmlns:p14="http://schemas.microsoft.com/office/powerpoint/2010/main" val="1606793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maison&#10;&#10;Description générée automatiquement">
            <a:extLst>
              <a:ext uri="{FF2B5EF4-FFF2-40B4-BE49-F238E27FC236}">
                <a16:creationId xmlns:a16="http://schemas.microsoft.com/office/drawing/2014/main" id="{2DE1CFAF-832F-B5B6-D990-CAFC321567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4" y="279000"/>
            <a:ext cx="946479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AC25A0-C655-AC3D-81C1-E9377A86EC97}"/>
              </a:ext>
            </a:extLst>
          </p:cNvPr>
          <p:cNvSpPr txBox="1"/>
          <p:nvPr/>
        </p:nvSpPr>
        <p:spPr>
          <a:xfrm>
            <a:off x="5420400" y="4069196"/>
            <a:ext cx="721838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</a:t>
            </a:r>
            <a:r>
              <a:rPr lang="fr-FR" sz="2400" b="1" dirty="0" err="1">
                <a:solidFill>
                  <a:srgbClr val="FFFF00"/>
                </a:solidFill>
              </a:rPr>
              <a:t>Rêpes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16122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bâtiment, banlieue&#10;&#10;Description générée automatiquement">
            <a:extLst>
              <a:ext uri="{FF2B5EF4-FFF2-40B4-BE49-F238E27FC236}">
                <a16:creationId xmlns:a16="http://schemas.microsoft.com/office/drawing/2014/main" id="{850BA6AB-08E5-2C96-8C4A-6D1F5E1057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5" y="279000"/>
            <a:ext cx="946478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48D95D-E598-C80D-10FB-ACC0EDD65C7C}"/>
              </a:ext>
            </a:extLst>
          </p:cNvPr>
          <p:cNvSpPr txBox="1"/>
          <p:nvPr/>
        </p:nvSpPr>
        <p:spPr>
          <a:xfrm>
            <a:off x="5350136" y="4015407"/>
            <a:ext cx="68418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Grand Grésil.</a:t>
            </a:r>
          </a:p>
        </p:txBody>
      </p:sp>
    </p:spTree>
    <p:extLst>
      <p:ext uri="{BB962C8B-B14F-4D97-AF65-F5344CB8AC3E}">
        <p14:creationId xmlns:p14="http://schemas.microsoft.com/office/powerpoint/2010/main" val="2634570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aison, ciel&#10;&#10;Description générée automatiquement">
            <a:extLst>
              <a:ext uri="{FF2B5EF4-FFF2-40B4-BE49-F238E27FC236}">
                <a16:creationId xmlns:a16="http://schemas.microsoft.com/office/drawing/2014/main" id="{9117444B-1C98-A0A1-F6FE-76CDCE08F8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6" y="279000"/>
            <a:ext cx="946478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3DF139-89F0-7069-AECA-82CEC0889073}"/>
              </a:ext>
            </a:extLst>
          </p:cNvPr>
          <p:cNvSpPr txBox="1"/>
          <p:nvPr/>
        </p:nvSpPr>
        <p:spPr>
          <a:xfrm>
            <a:off x="4980790" y="4004650"/>
            <a:ext cx="612110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Boulevard.</a:t>
            </a:r>
          </a:p>
        </p:txBody>
      </p:sp>
    </p:spTree>
    <p:extLst>
      <p:ext uri="{BB962C8B-B14F-4D97-AF65-F5344CB8AC3E}">
        <p14:creationId xmlns:p14="http://schemas.microsoft.com/office/powerpoint/2010/main" val="3471428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aison&#10;&#10;Description générée automatiquement">
            <a:extLst>
              <a:ext uri="{FF2B5EF4-FFF2-40B4-BE49-F238E27FC236}">
                <a16:creationId xmlns:a16="http://schemas.microsoft.com/office/drawing/2014/main" id="{2438527C-91C6-1806-16EB-C699C190C6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4" y="279000"/>
            <a:ext cx="946479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E3AB13-D24D-639A-1A3C-D5A8A5279434}"/>
              </a:ext>
            </a:extLst>
          </p:cNvPr>
          <p:cNvSpPr txBox="1"/>
          <p:nvPr/>
        </p:nvSpPr>
        <p:spPr>
          <a:xfrm>
            <a:off x="109367" y="3811012"/>
            <a:ext cx="1198222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ville compte plusieurs quartiers majoritairement composés de logements sociaux.</a:t>
            </a:r>
          </a:p>
        </p:txBody>
      </p:sp>
    </p:spTree>
    <p:extLst>
      <p:ext uri="{BB962C8B-B14F-4D97-AF65-F5344CB8AC3E}">
        <p14:creationId xmlns:p14="http://schemas.microsoft.com/office/powerpoint/2010/main" val="411237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cène, route&#10;&#10;Description générée automatiquement">
            <a:extLst>
              <a:ext uri="{FF2B5EF4-FFF2-40B4-BE49-F238E27FC236}">
                <a16:creationId xmlns:a16="http://schemas.microsoft.com/office/drawing/2014/main" id="{D8D662D0-D31B-7F6E-4D48-DC5556F482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6" y="279000"/>
            <a:ext cx="946478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B37B60-B9BA-8FA3-57B0-D4527F4FC7D2}"/>
              </a:ext>
            </a:extLst>
          </p:cNvPr>
          <p:cNvSpPr txBox="1"/>
          <p:nvPr/>
        </p:nvSpPr>
        <p:spPr>
          <a:xfrm>
            <a:off x="4231341" y="3901344"/>
            <a:ext cx="796065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site de l'hôpital Paul-Morel.</a:t>
            </a:r>
          </a:p>
        </p:txBody>
      </p:sp>
    </p:spTree>
    <p:extLst>
      <p:ext uri="{BB962C8B-B14F-4D97-AF65-F5344CB8AC3E}">
        <p14:creationId xmlns:p14="http://schemas.microsoft.com/office/powerpoint/2010/main" val="2594802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sol&#10;&#10;Description générée automatiquement">
            <a:extLst>
              <a:ext uri="{FF2B5EF4-FFF2-40B4-BE49-F238E27FC236}">
                <a16:creationId xmlns:a16="http://schemas.microsoft.com/office/drawing/2014/main" id="{5AD1A6B3-64DB-1B0B-07D8-BC0401F47C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5" y="279000"/>
            <a:ext cx="946478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80E0F6-35A3-05D8-D9A4-D05F887A8804}"/>
              </a:ext>
            </a:extLst>
          </p:cNvPr>
          <p:cNvSpPr txBox="1"/>
          <p:nvPr/>
        </p:nvSpPr>
        <p:spPr>
          <a:xfrm>
            <a:off x="4615031" y="3901344"/>
            <a:ext cx="72936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gare SNCF de Vesoul</a:t>
            </a:r>
          </a:p>
        </p:txBody>
      </p:sp>
    </p:spTree>
    <p:extLst>
      <p:ext uri="{BB962C8B-B14F-4D97-AF65-F5344CB8AC3E}">
        <p14:creationId xmlns:p14="http://schemas.microsoft.com/office/powerpoint/2010/main" val="3908777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te, arbre&#10;&#10;Description générée automatiquement">
            <a:extLst>
              <a:ext uri="{FF2B5EF4-FFF2-40B4-BE49-F238E27FC236}">
                <a16:creationId xmlns:a16="http://schemas.microsoft.com/office/drawing/2014/main" id="{DA4A0140-308C-464F-B909-53A7E4D5FF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6" y="279000"/>
            <a:ext cx="946478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7B05FB-AC85-BF3E-FC03-14B686197EF6}"/>
              </a:ext>
            </a:extLst>
          </p:cNvPr>
          <p:cNvSpPr txBox="1"/>
          <p:nvPr/>
        </p:nvSpPr>
        <p:spPr>
          <a:xfrm>
            <a:off x="3743661" y="6117335"/>
            <a:ext cx="7455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pôle d'échanges multimodal.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706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4AFE28D8-75B7-3169-5643-27B8E16EF3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9300" y="279000"/>
            <a:ext cx="946479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D297E5-A8C8-4D8C-66BB-5B12F9227E8A}"/>
              </a:ext>
            </a:extLst>
          </p:cNvPr>
          <p:cNvSpPr txBox="1"/>
          <p:nvPr/>
        </p:nvSpPr>
        <p:spPr>
          <a:xfrm>
            <a:off x="4299865" y="3901344"/>
            <a:ext cx="75303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voie verte le Chemin vert.</a:t>
            </a:r>
          </a:p>
        </p:txBody>
      </p:sp>
    </p:spTree>
    <p:extLst>
      <p:ext uri="{BB962C8B-B14F-4D97-AF65-F5344CB8AC3E}">
        <p14:creationId xmlns:p14="http://schemas.microsoft.com/office/powerpoint/2010/main" val="2829393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sol&#10;&#10;Description générée automatiquement">
            <a:extLst>
              <a:ext uri="{FF2B5EF4-FFF2-40B4-BE49-F238E27FC236}">
                <a16:creationId xmlns:a16="http://schemas.microsoft.com/office/drawing/2014/main" id="{99EF5C35-AB42-6215-56BE-7D093BD695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5667" y="279000"/>
            <a:ext cx="952066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824E4C-60F1-B77D-7175-F705CBAA2D93}"/>
              </a:ext>
            </a:extLst>
          </p:cNvPr>
          <p:cNvSpPr txBox="1"/>
          <p:nvPr/>
        </p:nvSpPr>
        <p:spPr>
          <a:xfrm>
            <a:off x="1853900" y="3901344"/>
            <a:ext cx="980738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L'église Saint-Georges et sa place, bâties au pied de La Motte.</a:t>
            </a:r>
          </a:p>
        </p:txBody>
      </p:sp>
    </p:spTree>
    <p:extLst>
      <p:ext uri="{BB962C8B-B14F-4D97-AF65-F5344CB8AC3E}">
        <p14:creationId xmlns:p14="http://schemas.microsoft.com/office/powerpoint/2010/main" val="2874600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meubles, pièce&#10;&#10;Description générée automatiquement">
            <a:extLst>
              <a:ext uri="{FF2B5EF4-FFF2-40B4-BE49-F238E27FC236}">
                <a16:creationId xmlns:a16="http://schemas.microsoft.com/office/drawing/2014/main" id="{9CFC3EE5-C313-3E5A-E554-F8A4CDEF68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2301" y="279000"/>
            <a:ext cx="972739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5554FC-BA78-ADD0-4A60-49BBCFB57583}"/>
              </a:ext>
            </a:extLst>
          </p:cNvPr>
          <p:cNvSpPr txBox="1"/>
          <p:nvPr/>
        </p:nvSpPr>
        <p:spPr>
          <a:xfrm>
            <a:off x="2395368" y="3901344"/>
            <a:ext cx="740126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salle du conseil municipal de la mairie de Vesoul.</a:t>
            </a:r>
          </a:p>
        </p:txBody>
      </p:sp>
    </p:spTree>
    <p:extLst>
      <p:ext uri="{BB962C8B-B14F-4D97-AF65-F5344CB8AC3E}">
        <p14:creationId xmlns:p14="http://schemas.microsoft.com/office/powerpoint/2010/main" val="1593559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Jardin botanique, Aménagement paysager&#10;&#10;Description générée automatiquement">
            <a:extLst>
              <a:ext uri="{FF2B5EF4-FFF2-40B4-BE49-F238E27FC236}">
                <a16:creationId xmlns:a16="http://schemas.microsoft.com/office/drawing/2014/main" id="{3D78F00A-905D-B211-5564-87F32D7C4B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6" y="279000"/>
            <a:ext cx="946478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FD9D74-3718-5C95-5786-603E43E7262B}"/>
              </a:ext>
            </a:extLst>
          </p:cNvPr>
          <p:cNvSpPr txBox="1"/>
          <p:nvPr/>
        </p:nvSpPr>
        <p:spPr>
          <a:xfrm>
            <a:off x="2130014" y="3582297"/>
            <a:ext cx="988172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La salle du conseil municipal de la mairie de Vesoul.</a:t>
            </a:r>
          </a:p>
        </p:txBody>
      </p:sp>
    </p:spTree>
    <p:extLst>
      <p:ext uri="{BB962C8B-B14F-4D97-AF65-F5344CB8AC3E}">
        <p14:creationId xmlns:p14="http://schemas.microsoft.com/office/powerpoint/2010/main" val="3013233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ontaine, eau, bâtiment&#10;&#10;Description générée automatiquement">
            <a:extLst>
              <a:ext uri="{FF2B5EF4-FFF2-40B4-BE49-F238E27FC236}">
                <a16:creationId xmlns:a16="http://schemas.microsoft.com/office/drawing/2014/main" id="{85474029-9186-1565-16E9-F8F32A42E1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727" y="182921"/>
            <a:ext cx="6228000" cy="415036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4D3E2F-5EF5-5A3A-0FE7-BC812D81237E}"/>
              </a:ext>
            </a:extLst>
          </p:cNvPr>
          <p:cNvSpPr txBox="1"/>
          <p:nvPr/>
        </p:nvSpPr>
        <p:spPr>
          <a:xfrm>
            <a:off x="957432" y="2123349"/>
            <a:ext cx="5870089" cy="313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Des jets d'eau au centre-ville.</a:t>
            </a:r>
          </a:p>
        </p:txBody>
      </p:sp>
      <p:pic>
        <p:nvPicPr>
          <p:cNvPr id="6" name="Image 5" descr="Une image contenant plein air, fenêtre, bâtiment, voiture&#10;&#10;Description générée automatiquement">
            <a:extLst>
              <a:ext uri="{FF2B5EF4-FFF2-40B4-BE49-F238E27FC236}">
                <a16:creationId xmlns:a16="http://schemas.microsoft.com/office/drawing/2014/main" id="{15687F72-85DF-4FFC-D1BA-E8220F8387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0273" y="3302636"/>
            <a:ext cx="5292000" cy="336813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7B771E1-79F0-2331-5A14-18ED6BA53B2F}"/>
              </a:ext>
            </a:extLst>
          </p:cNvPr>
          <p:cNvSpPr txBox="1"/>
          <p:nvPr/>
        </p:nvSpPr>
        <p:spPr>
          <a:xfrm>
            <a:off x="6701676" y="624980"/>
            <a:ext cx="53864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Centre communal d'action sociale.</a:t>
            </a:r>
          </a:p>
        </p:txBody>
      </p:sp>
    </p:spTree>
    <p:extLst>
      <p:ext uri="{BB962C8B-B14F-4D97-AF65-F5344CB8AC3E}">
        <p14:creationId xmlns:p14="http://schemas.microsoft.com/office/powerpoint/2010/main" val="1072371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cathédrale, Lieux sacrés, Paroisse&#10;&#10;Description générée automatiquement">
            <a:extLst>
              <a:ext uri="{FF2B5EF4-FFF2-40B4-BE49-F238E27FC236}">
                <a16:creationId xmlns:a16="http://schemas.microsoft.com/office/drawing/2014/main" id="{D18B30EB-6DF8-63FE-67CE-C55AB1560B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74" y="229286"/>
            <a:ext cx="5328000" cy="434983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ADFC55-D83D-14F5-34D8-D6C1254911B8}"/>
              </a:ext>
            </a:extLst>
          </p:cNvPr>
          <p:cNvSpPr txBox="1"/>
          <p:nvPr/>
        </p:nvSpPr>
        <p:spPr>
          <a:xfrm>
            <a:off x="672725" y="2404203"/>
            <a:ext cx="520670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Nef de l'église Saint-Georges.</a:t>
            </a:r>
          </a:p>
        </p:txBody>
      </p:sp>
      <p:pic>
        <p:nvPicPr>
          <p:cNvPr id="6" name="Image 5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D1D2F0EF-5EA5-676D-8D53-989743B0344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9426" y="2651629"/>
            <a:ext cx="6120000" cy="40545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6D22799-D86C-2694-0202-B11A13A4D93B}"/>
              </a:ext>
            </a:extLst>
          </p:cNvPr>
          <p:cNvSpPr txBox="1"/>
          <p:nvPr/>
        </p:nvSpPr>
        <p:spPr>
          <a:xfrm>
            <a:off x="7333303" y="527971"/>
            <a:ext cx="591095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halles de Vesoul.</a:t>
            </a:r>
          </a:p>
        </p:txBody>
      </p:sp>
    </p:spTree>
    <p:extLst>
      <p:ext uri="{BB962C8B-B14F-4D97-AF65-F5344CB8AC3E}">
        <p14:creationId xmlns:p14="http://schemas.microsoft.com/office/powerpoint/2010/main" val="2908765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2CD6CB90-C43D-5400-1092-A7EB9A3010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5471" y="279000"/>
            <a:ext cx="888105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116220-D37C-4A7A-4160-ECEC84DC09F6}"/>
              </a:ext>
            </a:extLst>
          </p:cNvPr>
          <p:cNvSpPr txBox="1"/>
          <p:nvPr/>
        </p:nvSpPr>
        <p:spPr>
          <a:xfrm>
            <a:off x="2943923" y="4089793"/>
            <a:ext cx="65680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L'église Saint-Georges, bâtie de 1735 à 1746</a:t>
            </a:r>
          </a:p>
        </p:txBody>
      </p:sp>
    </p:spTree>
    <p:extLst>
      <p:ext uri="{BB962C8B-B14F-4D97-AF65-F5344CB8AC3E}">
        <p14:creationId xmlns:p14="http://schemas.microsoft.com/office/powerpoint/2010/main" val="4266862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plein air, ciel&#10;&#10;Description générée automatiquement">
            <a:extLst>
              <a:ext uri="{FF2B5EF4-FFF2-40B4-BE49-F238E27FC236}">
                <a16:creationId xmlns:a16="http://schemas.microsoft.com/office/drawing/2014/main" id="{EB423C12-89DA-5169-D54C-0747B4E006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444" y="564255"/>
            <a:ext cx="4248000" cy="572949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441778-A36E-66AC-97EC-A023282CEE01}"/>
              </a:ext>
            </a:extLst>
          </p:cNvPr>
          <p:cNvSpPr txBox="1"/>
          <p:nvPr/>
        </p:nvSpPr>
        <p:spPr>
          <a:xfrm>
            <a:off x="839097" y="4077148"/>
            <a:ext cx="49162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Hôtel de Magnoncourt.</a:t>
            </a:r>
          </a:p>
        </p:txBody>
      </p:sp>
      <p:pic>
        <p:nvPicPr>
          <p:cNvPr id="6" name="Image 5" descr="Une image contenant plein air, fenêtre, ciel, bâtiment&#10;&#10;Description générée automatiquement">
            <a:extLst>
              <a:ext uri="{FF2B5EF4-FFF2-40B4-BE49-F238E27FC236}">
                <a16:creationId xmlns:a16="http://schemas.microsoft.com/office/drawing/2014/main" id="{B1F07C85-F35A-C85D-64AC-5EA37E1B82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556" y="1330200"/>
            <a:ext cx="6336000" cy="41976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04CDF75-C7AD-4709-629C-CA92EA4C02FD}"/>
              </a:ext>
            </a:extLst>
          </p:cNvPr>
          <p:cNvSpPr txBox="1"/>
          <p:nvPr/>
        </p:nvSpPr>
        <p:spPr>
          <a:xfrm>
            <a:off x="7250654" y="-1338828"/>
            <a:ext cx="64545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Hôtel </a:t>
            </a:r>
            <a:r>
              <a:rPr lang="fr-FR" sz="2400" b="1" dirty="0" err="1">
                <a:solidFill>
                  <a:srgbClr val="FFFF00"/>
                </a:solidFill>
              </a:rPr>
              <a:t>Baressols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14165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herbe, ciel&#10;&#10;Description générée automatiquement">
            <a:extLst>
              <a:ext uri="{FF2B5EF4-FFF2-40B4-BE49-F238E27FC236}">
                <a16:creationId xmlns:a16="http://schemas.microsoft.com/office/drawing/2014/main" id="{DEC9F935-A919-D8CF-8852-ED07822967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8416" y="1483047"/>
            <a:ext cx="6120000" cy="389190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F168A5-CF71-67BB-3569-0102F753E51D}"/>
              </a:ext>
            </a:extLst>
          </p:cNvPr>
          <p:cNvSpPr txBox="1"/>
          <p:nvPr/>
        </p:nvSpPr>
        <p:spPr>
          <a:xfrm>
            <a:off x="6262919" y="-1640579"/>
            <a:ext cx="710004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Chapelle Notre-Dame-de-la-Motte.</a:t>
            </a:r>
          </a:p>
        </p:txBody>
      </p:sp>
      <p:pic>
        <p:nvPicPr>
          <p:cNvPr id="6" name="Image 5" descr="Une image contenant arbre, plein air, statue, ciel&#10;&#10;Description générée automatiquement">
            <a:extLst>
              <a:ext uri="{FF2B5EF4-FFF2-40B4-BE49-F238E27FC236}">
                <a16:creationId xmlns:a16="http://schemas.microsoft.com/office/drawing/2014/main" id="{A950831B-AAC1-425B-4012-368BBA7735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584" y="1531708"/>
            <a:ext cx="5472000" cy="384324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FCE2AA4-46B2-0480-CF17-8D4DA3729B16}"/>
              </a:ext>
            </a:extLst>
          </p:cNvPr>
          <p:cNvSpPr txBox="1"/>
          <p:nvPr/>
        </p:nvSpPr>
        <p:spPr>
          <a:xfrm>
            <a:off x="557175" y="3166947"/>
            <a:ext cx="51184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Monument aux morts des Allées</a:t>
            </a:r>
          </a:p>
        </p:txBody>
      </p:sp>
    </p:spTree>
    <p:extLst>
      <p:ext uri="{BB962C8B-B14F-4D97-AF65-F5344CB8AC3E}">
        <p14:creationId xmlns:p14="http://schemas.microsoft.com/office/powerpoint/2010/main" val="1048421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chitecture, bâtiment&#10;&#10;Description générée automatiquement">
            <a:extLst>
              <a:ext uri="{FF2B5EF4-FFF2-40B4-BE49-F238E27FC236}">
                <a16:creationId xmlns:a16="http://schemas.microsoft.com/office/drawing/2014/main" id="{862D6AAF-4151-EBA3-CDD4-A39CF89B1F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368166"/>
            <a:ext cx="5780275" cy="38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A022B2-9A6C-5B21-5513-B256CD39E57D}"/>
              </a:ext>
            </a:extLst>
          </p:cNvPr>
          <p:cNvSpPr txBox="1"/>
          <p:nvPr/>
        </p:nvSpPr>
        <p:spPr>
          <a:xfrm>
            <a:off x="7125629" y="-1309490"/>
            <a:ext cx="629300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Théâtre Edwige-Feuillère.</a:t>
            </a:r>
          </a:p>
        </p:txBody>
      </p:sp>
      <p:pic>
        <p:nvPicPr>
          <p:cNvPr id="6" name="Image 5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EF42121E-B66E-5B56-457A-DED050EE07B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725" y="295745"/>
            <a:ext cx="5472000" cy="260242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9257C9B-C1C0-1626-B73E-15BE837D4D0A}"/>
              </a:ext>
            </a:extLst>
          </p:cNvPr>
          <p:cNvSpPr txBox="1"/>
          <p:nvPr/>
        </p:nvSpPr>
        <p:spPr>
          <a:xfrm>
            <a:off x="1951342" y="2835752"/>
            <a:ext cx="4505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Vesoul Centre</a:t>
            </a:r>
          </a:p>
        </p:txBody>
      </p:sp>
      <p:pic>
        <p:nvPicPr>
          <p:cNvPr id="9" name="Image 8" descr="Une image contenant plein air, transport, bateau, arbre&#10;&#10;Description générée automatiquement">
            <a:extLst>
              <a:ext uri="{FF2B5EF4-FFF2-40B4-BE49-F238E27FC236}">
                <a16:creationId xmlns:a16="http://schemas.microsoft.com/office/drawing/2014/main" id="{5DA47150-273E-8682-D3AC-DA4B8FFB563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000" y="4487252"/>
            <a:ext cx="5868000" cy="22005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73348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C350E7C-C4CD-683E-3E8F-BFCCAA9A592B}"/>
              </a:ext>
            </a:extLst>
          </p:cNvPr>
          <p:cNvSpPr txBox="1"/>
          <p:nvPr/>
        </p:nvSpPr>
        <p:spPr>
          <a:xfrm>
            <a:off x="68132" y="1043492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Commune De Vesoul – Haute - Saône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2636D71-6F43-51EC-099C-19FEE91B5350}"/>
              </a:ext>
            </a:extLst>
          </p:cNvPr>
          <p:cNvSpPr txBox="1"/>
          <p:nvPr/>
        </p:nvSpPr>
        <p:spPr>
          <a:xfrm>
            <a:off x="3119718" y="2011680"/>
            <a:ext cx="81435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32BE994-664A-0061-85B9-7B464FCCE6CE}"/>
              </a:ext>
            </a:extLst>
          </p:cNvPr>
          <p:cNvSpPr txBox="1"/>
          <p:nvPr/>
        </p:nvSpPr>
        <p:spPr>
          <a:xfrm>
            <a:off x="3840480" y="2979868"/>
            <a:ext cx="6702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894AFCE-9CA4-FA4B-A06D-833A2AC28CE2}"/>
              </a:ext>
            </a:extLst>
          </p:cNvPr>
          <p:cNvSpPr txBox="1"/>
          <p:nvPr/>
        </p:nvSpPr>
        <p:spPr>
          <a:xfrm>
            <a:off x="5152913" y="4132454"/>
            <a:ext cx="62824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097190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400</Words>
  <Application>Microsoft Office PowerPoint</Application>
  <PresentationFormat>Grand écran</PresentationFormat>
  <Paragraphs>198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2024-10-02T09:48:42Z</dcterms:created>
  <dcterms:modified xsi:type="dcterms:W3CDTF">2024-10-03T07:46:39Z</dcterms:modified>
</cp:coreProperties>
</file>