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66" r:id="rId4"/>
    <p:sldId id="265" r:id="rId5"/>
    <p:sldId id="264" r:id="rId6"/>
    <p:sldId id="263" r:id="rId7"/>
    <p:sldId id="262" r:id="rId8"/>
    <p:sldId id="261" r:id="rId9"/>
    <p:sldId id="260" r:id="rId10"/>
    <p:sldId id="259" r:id="rId11"/>
    <p:sldId id="258" r:id="rId12"/>
    <p:sldId id="257"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9" autoAdjust="0"/>
    <p:restoredTop sz="94660"/>
  </p:normalViewPr>
  <p:slideViewPr>
    <p:cSldViewPr snapToGrid="0">
      <p:cViewPr varScale="1">
        <p:scale>
          <a:sx n="74" d="100"/>
          <a:sy n="74"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EDE834-242C-3CFA-E8DA-C93611EDC1C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6671C84-9FEF-A6B2-B717-0F35A37BE5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EDAAC6F-12B7-4913-3D9D-F5BBFAA267F7}"/>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5" name="Espace réservé du pied de page 4">
            <a:extLst>
              <a:ext uri="{FF2B5EF4-FFF2-40B4-BE49-F238E27FC236}">
                <a16:creationId xmlns:a16="http://schemas.microsoft.com/office/drawing/2014/main" id="{FE55E1A3-422E-E8E5-9462-B88471E4815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7B20817-82B7-4226-A527-2AF58F97345F}"/>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2666158066"/>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E7FA52-9262-0564-232A-DEF99133F8C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80059DD-FE7A-1C70-EBA6-AF0DA347D8D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B0FF5DF-47B2-F383-3333-C54BDD11D499}"/>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5" name="Espace réservé du pied de page 4">
            <a:extLst>
              <a:ext uri="{FF2B5EF4-FFF2-40B4-BE49-F238E27FC236}">
                <a16:creationId xmlns:a16="http://schemas.microsoft.com/office/drawing/2014/main" id="{D4ED11CF-9768-43FA-423C-7EF4F38C9F7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729571-CF52-56E2-AB4C-794B6C073C2C}"/>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786948819"/>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F840ED-D768-5A4F-07B2-9BA9D1E12D8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035BF28-4141-0EA7-02CE-9CEEE79320E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E516A56-B108-C4EC-23B2-222E8BFCD7DF}"/>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5" name="Espace réservé du pied de page 4">
            <a:extLst>
              <a:ext uri="{FF2B5EF4-FFF2-40B4-BE49-F238E27FC236}">
                <a16:creationId xmlns:a16="http://schemas.microsoft.com/office/drawing/2014/main" id="{8DB30D6D-BE3C-78B3-E4CD-CB54195E15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05E4B4-288D-EF41-7E1E-0E47D2B59D5C}"/>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416017116"/>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3AF636-AFF8-2E45-1B21-CA29D3F0507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FB98691-C039-B0C7-10CF-47D436233C9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20F2AEC-73DB-6325-0A2A-72745051B24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7ED81F8-7C61-C3BC-98A7-220BFB40DFF4}"/>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6" name="Espace réservé du pied de page 5">
            <a:extLst>
              <a:ext uri="{FF2B5EF4-FFF2-40B4-BE49-F238E27FC236}">
                <a16:creationId xmlns:a16="http://schemas.microsoft.com/office/drawing/2014/main" id="{97FE51E2-2B8C-4C56-945A-4A939E7E587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68FD02B-98B1-1954-616F-2384DDC13C58}"/>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3169573237"/>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6464AF-8B23-1BC5-86B5-712341F6955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DDBC2F6-4273-D983-73AB-68BC4B0CD3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DC46554-A0EF-1C2B-D6F1-42CD42C578B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E869C50-F1CA-773D-FF1A-7945C52491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FA3075E-9FDF-B2E2-A7E8-88781DF213B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A23BBD3-7F2F-B3BA-4314-17BC40363BF3}"/>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8" name="Espace réservé du pied de page 7">
            <a:extLst>
              <a:ext uri="{FF2B5EF4-FFF2-40B4-BE49-F238E27FC236}">
                <a16:creationId xmlns:a16="http://schemas.microsoft.com/office/drawing/2014/main" id="{9B86CFB0-559A-4089-5F85-D8DA29A9C3D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50BF02B-63A8-CB81-1786-08D775ADE4B3}"/>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3950565797"/>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825317-C059-6DF0-BA25-3FEAE3E4C33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BB22467-282F-2AD5-213F-881F8147D3EC}"/>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4" name="Espace réservé du pied de page 3">
            <a:extLst>
              <a:ext uri="{FF2B5EF4-FFF2-40B4-BE49-F238E27FC236}">
                <a16:creationId xmlns:a16="http://schemas.microsoft.com/office/drawing/2014/main" id="{613859B7-FAAB-F144-B16C-95E8DC7F863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7DF4A0D-459E-BF10-4417-93474BBE9EF3}"/>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1792446857"/>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A8D63BF-58B7-CC93-53E6-E83582369112}"/>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3" name="Espace réservé du pied de page 2">
            <a:extLst>
              <a:ext uri="{FF2B5EF4-FFF2-40B4-BE49-F238E27FC236}">
                <a16:creationId xmlns:a16="http://schemas.microsoft.com/office/drawing/2014/main" id="{612C8FE7-5391-2951-FCD1-64E4C29FED6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7BDCBE0-F191-5893-E2C4-CBDBC7330054}"/>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248698848"/>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3FA80B-9F30-F78E-E86A-B9272656D0E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FCB4B8A-FE69-8506-8734-A0516D1A6D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4CEF6FA-39E7-C77C-916C-30DE6EE613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FCE6335-346D-01EC-6F36-2E3C52086F31}"/>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6" name="Espace réservé du pied de page 5">
            <a:extLst>
              <a:ext uri="{FF2B5EF4-FFF2-40B4-BE49-F238E27FC236}">
                <a16:creationId xmlns:a16="http://schemas.microsoft.com/office/drawing/2014/main" id="{44DB6DAF-1DD0-796C-D611-360233C743F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872CB68-4D1A-E96E-E13D-D1C820F39521}"/>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2904760035"/>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1071B-587A-14CD-3770-6DF850FD04D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51E7808-0551-C7EE-3480-BFE2A5A95C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44AAC5C-01C4-EE17-57BF-9D99E00275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A26D897-9BE7-779D-AF3D-2339C9620DCE}"/>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6" name="Espace réservé du pied de page 5">
            <a:extLst>
              <a:ext uri="{FF2B5EF4-FFF2-40B4-BE49-F238E27FC236}">
                <a16:creationId xmlns:a16="http://schemas.microsoft.com/office/drawing/2014/main" id="{BC5DF74E-4940-AAC3-891B-4B29667DFE5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DC71917-12E3-2D53-6946-395EE11A383B}"/>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114866100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146D29-FBFC-7716-2347-18A228F374B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3C23472-48B0-AC2A-1824-F7FFB48425F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110DEAF-7BAC-189C-35F8-BEC2862A8BDD}"/>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5" name="Espace réservé du pied de page 4">
            <a:extLst>
              <a:ext uri="{FF2B5EF4-FFF2-40B4-BE49-F238E27FC236}">
                <a16:creationId xmlns:a16="http://schemas.microsoft.com/office/drawing/2014/main" id="{5313AA63-2CD1-0998-808B-660207D6C9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77AD46-0C4A-D4F7-8B39-7B0AF94573CC}"/>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3461623659"/>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771422D-AE82-2169-535D-662B0990D66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BA730E1-E200-C056-2E24-8F03C4E8B83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7BC3D3-9E65-6E10-CC69-B4108E7A4BB4}"/>
              </a:ext>
            </a:extLst>
          </p:cNvPr>
          <p:cNvSpPr>
            <a:spLocks noGrp="1"/>
          </p:cNvSpPr>
          <p:nvPr>
            <p:ph type="dt" sz="half" idx="10"/>
          </p:nvPr>
        </p:nvSpPr>
        <p:spPr/>
        <p:txBody>
          <a:bodyPr/>
          <a:lstStyle/>
          <a:p>
            <a:fld id="{E34B275D-AE80-4E7C-ADA4-6E5AA35BD9D3}" type="datetimeFigureOut">
              <a:rPr lang="fr-FR" smtClean="0"/>
              <a:t>09/10/2024</a:t>
            </a:fld>
            <a:endParaRPr lang="fr-FR"/>
          </a:p>
        </p:txBody>
      </p:sp>
      <p:sp>
        <p:nvSpPr>
          <p:cNvPr id="5" name="Espace réservé du pied de page 4">
            <a:extLst>
              <a:ext uri="{FF2B5EF4-FFF2-40B4-BE49-F238E27FC236}">
                <a16:creationId xmlns:a16="http://schemas.microsoft.com/office/drawing/2014/main" id="{ED636D0E-38B3-4015-5443-981A3753B0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745BF24-5ADE-0023-3171-D010B7DF1DD9}"/>
              </a:ext>
            </a:extLst>
          </p:cNvPr>
          <p:cNvSpPr>
            <a:spLocks noGrp="1"/>
          </p:cNvSpPr>
          <p:nvPr>
            <p:ph type="sldNum" sz="quarter" idx="12"/>
          </p:nvPr>
        </p:nvSpPr>
        <p:spPr/>
        <p:txBody>
          <a:bodyPr/>
          <a:lstStyle/>
          <a:p>
            <a:fld id="{9183F656-7E85-475D-BC8C-D9AE0FE763DA}" type="slidenum">
              <a:rPr lang="fr-FR" smtClean="0"/>
              <a:t>‹N°›</a:t>
            </a:fld>
            <a:endParaRPr lang="fr-FR"/>
          </a:p>
        </p:txBody>
      </p:sp>
    </p:spTree>
    <p:extLst>
      <p:ext uri="{BB962C8B-B14F-4D97-AF65-F5344CB8AC3E}">
        <p14:creationId xmlns:p14="http://schemas.microsoft.com/office/powerpoint/2010/main" val="202298947"/>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459AAE-C46A-2D8E-A28E-3C8F823379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83DCA10-E92F-2233-9E48-E3C24E0DED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0B97B9-AA32-9AD0-375E-481056DAE5B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34B275D-AE80-4E7C-ADA4-6E5AA35BD9D3}" type="datetimeFigureOut">
              <a:rPr lang="fr-FR" smtClean="0"/>
              <a:t>09/10/2024</a:t>
            </a:fld>
            <a:endParaRPr lang="fr-FR"/>
          </a:p>
        </p:txBody>
      </p:sp>
      <p:sp>
        <p:nvSpPr>
          <p:cNvPr id="5" name="Espace réservé du pied de page 4">
            <a:extLst>
              <a:ext uri="{FF2B5EF4-FFF2-40B4-BE49-F238E27FC236}">
                <a16:creationId xmlns:a16="http://schemas.microsoft.com/office/drawing/2014/main" id="{C07D0C9E-0439-EF8D-5A1C-33D7A08E4F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9AB1F54-9A3E-23B1-58F2-23B89CD310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83F656-7E85-475D-BC8C-D9AE0FE763DA}" type="slidenum">
              <a:rPr lang="fr-FR" smtClean="0"/>
              <a:t>‹N°›</a:t>
            </a:fld>
            <a:endParaRPr lang="fr-FR"/>
          </a:p>
        </p:txBody>
      </p:sp>
    </p:spTree>
    <p:extLst>
      <p:ext uri="{BB962C8B-B14F-4D97-AF65-F5344CB8AC3E}">
        <p14:creationId xmlns:p14="http://schemas.microsoft.com/office/powerpoint/2010/main" val="3266947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ont, bâtiment, ciel&#10;&#10;Description générée automatiquement">
            <a:extLst>
              <a:ext uri="{FF2B5EF4-FFF2-40B4-BE49-F238E27FC236}">
                <a16:creationId xmlns:a16="http://schemas.microsoft.com/office/drawing/2014/main" id="{0F2D8649-8580-E3F7-8B88-1632246AE3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0504" y="48102"/>
            <a:ext cx="10950991" cy="6120000"/>
          </a:xfrm>
          <a:prstGeom prst="rect">
            <a:avLst/>
          </a:prstGeom>
          <a:effectLst>
            <a:softEdge rad="635000"/>
          </a:effectLst>
        </p:spPr>
      </p:pic>
      <p:sp>
        <p:nvSpPr>
          <p:cNvPr id="4" name="ZoneTexte 3">
            <a:extLst>
              <a:ext uri="{FF2B5EF4-FFF2-40B4-BE49-F238E27FC236}">
                <a16:creationId xmlns:a16="http://schemas.microsoft.com/office/drawing/2014/main" id="{26E19F70-A389-7A6E-D6BF-7F1ECBFA5D9E}"/>
              </a:ext>
            </a:extLst>
          </p:cNvPr>
          <p:cNvSpPr txBox="1"/>
          <p:nvPr/>
        </p:nvSpPr>
        <p:spPr>
          <a:xfrm>
            <a:off x="4062846" y="228233"/>
            <a:ext cx="7824354" cy="461665"/>
          </a:xfrm>
          <a:prstGeom prst="rect">
            <a:avLst/>
          </a:prstGeom>
          <a:noFill/>
        </p:spPr>
        <p:txBody>
          <a:bodyPr wrap="square" rtlCol="0">
            <a:spAutoFit/>
          </a:bodyPr>
          <a:lstStyle/>
          <a:p>
            <a:r>
              <a:rPr lang="fr-FR" sz="2400" b="1" dirty="0">
                <a:solidFill>
                  <a:srgbClr val="FFFF00"/>
                </a:solidFill>
              </a:rPr>
              <a:t>En Promenade En Hongrie </a:t>
            </a:r>
          </a:p>
        </p:txBody>
      </p:sp>
      <p:sp>
        <p:nvSpPr>
          <p:cNvPr id="5" name="ZoneTexte 4">
            <a:extLst>
              <a:ext uri="{FF2B5EF4-FFF2-40B4-BE49-F238E27FC236}">
                <a16:creationId xmlns:a16="http://schemas.microsoft.com/office/drawing/2014/main" id="{F2C8EED5-DA57-70BB-88FF-901F53FBEECE}"/>
              </a:ext>
            </a:extLst>
          </p:cNvPr>
          <p:cNvSpPr txBox="1"/>
          <p:nvPr/>
        </p:nvSpPr>
        <p:spPr>
          <a:xfrm>
            <a:off x="231107" y="5932734"/>
            <a:ext cx="12181610" cy="830997"/>
          </a:xfrm>
          <a:prstGeom prst="rect">
            <a:avLst/>
          </a:prstGeom>
          <a:noFill/>
        </p:spPr>
        <p:txBody>
          <a:bodyPr wrap="square" rtlCol="0">
            <a:spAutoFit/>
          </a:bodyPr>
          <a:lstStyle/>
          <a:p>
            <a:r>
              <a:rPr lang="fr-FR" sz="2400" b="1">
                <a:solidFill>
                  <a:srgbClr val="FFFF00"/>
                </a:solidFill>
              </a:rPr>
              <a:t>Vue nocturne du pont à chaînes Széchenyi depuis le château de Buda à Budapest, Hongrie</a:t>
            </a:r>
            <a:endParaRPr lang="fr-FR" sz="2400" b="1" dirty="0">
              <a:solidFill>
                <a:srgbClr val="FFFF00"/>
              </a:solidFill>
            </a:endParaRPr>
          </a:p>
        </p:txBody>
      </p:sp>
    </p:spTree>
    <p:extLst>
      <p:ext uri="{BB962C8B-B14F-4D97-AF65-F5344CB8AC3E}">
        <p14:creationId xmlns:p14="http://schemas.microsoft.com/office/powerpoint/2010/main" val="2524096981"/>
      </p:ext>
    </p:extLst>
  </p:cSld>
  <p:clrMapOvr>
    <a:masterClrMapping/>
  </p:clrMapOvr>
  <mc:AlternateContent xmlns:mc="http://schemas.openxmlformats.org/markup-compatibility/2006">
    <mc:Choice xmlns:p14="http://schemas.microsoft.com/office/powerpoint/2010/main" Requires="p14">
      <p:transition spd="slow" p14:dur="5000" advClick="0" advTm="8000">
        <p:comb/>
        <p:sndAc>
          <p:stSnd loop="1">
            <p:snd r:embed="rId2" name="Clayderman - A Comme Amour  Eleana  West Side Story - Medley [ 1987 ].wav"/>
          </p:stSnd>
        </p:sndAc>
      </p:transition>
    </mc:Choice>
    <mc:Fallback>
      <p:transition spd="slow" advClick="0" advTm="8000">
        <p:comb/>
        <p:sndAc>
          <p:stSnd loop="1">
            <p:snd r:embed="rId2" name="Clayderman - A Comme Amour  Eleana  West Side Story - Medley [ 1987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89473-6ED6-3B77-2FE1-CE68C467B4F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EBAB06C-A6B7-53CA-57C1-37F1FBF88D9C}"/>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La Hongrie (en hongrois : </a:t>
            </a:r>
            <a:r>
              <a:rPr lang="fr-FR" sz="3200" b="1" dirty="0" err="1">
                <a:solidFill>
                  <a:srgbClr val="FFFF00"/>
                </a:solidFill>
              </a:rPr>
              <a:t>Magyarország</a:t>
            </a:r>
            <a:r>
              <a:rPr lang="fr-FR" sz="3200" b="1" dirty="0">
                <a:solidFill>
                  <a:srgbClr val="FFFF00"/>
                </a:solidFill>
              </a:rPr>
              <a:t>, /ˈ</a:t>
            </a:r>
            <a:r>
              <a:rPr lang="fr-FR" sz="3200" b="1" dirty="0" err="1">
                <a:solidFill>
                  <a:srgbClr val="FFFF00"/>
                </a:solidFill>
              </a:rPr>
              <a:t>mɒɟɒɾoɾsaːg</a:t>
            </a:r>
            <a:r>
              <a:rPr lang="fr-FR" sz="3200" b="1" dirty="0">
                <a:solidFill>
                  <a:srgbClr val="FFFF00"/>
                </a:solidFill>
              </a:rPr>
              <a:t>/Écouter) est une république constitutionnelle unitaire située dans le sud-est de l'Europe centrale, aux confins de l'Europe de l'Est et de l'Europe du Sud-Est8,9,10. Elle a pour capitale Budapest, pour langue officielle le hongrois et pour monnaie le forint. Son drapeau est constitué de trois bandes horizontales, rouge, blanche et verte, et son hymne national est le </a:t>
            </a:r>
            <a:r>
              <a:rPr lang="fr-FR" sz="3200" b="1" dirty="0" err="1">
                <a:solidFill>
                  <a:srgbClr val="FFFF00"/>
                </a:solidFill>
              </a:rPr>
              <a:t>Himnusz</a:t>
            </a:r>
            <a:r>
              <a:rPr lang="fr-FR" sz="3200" b="1" dirty="0">
                <a:solidFill>
                  <a:srgbClr val="FFFF00"/>
                </a:solidFill>
              </a:rPr>
              <a:t>. D'une superficie de 93 030 km2, elle s'étend sur 250 km du nord au sud et 524 km d'est en ouest. Elle a 2 009 km de frontières, avec l'Autriche à l'ouest, la Slovénie et la Croatie au sud-ouest, la Serbie au sud, la Roumanie au sud-est, l'Ukraine au nord-est et la Slovaquie au nord.</a:t>
            </a:r>
          </a:p>
        </p:txBody>
      </p:sp>
    </p:spTree>
    <p:extLst>
      <p:ext uri="{BB962C8B-B14F-4D97-AF65-F5344CB8AC3E}">
        <p14:creationId xmlns:p14="http://schemas.microsoft.com/office/powerpoint/2010/main" val="87321982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81E90-8727-F093-17AB-6A0EFA190BE8}"/>
            </a:ext>
          </a:extLst>
        </p:cNvPr>
        <p:cNvGrpSpPr/>
        <p:nvPr/>
      </p:nvGrpSpPr>
      <p:grpSpPr>
        <a:xfrm>
          <a:off x="0" y="0"/>
          <a:ext cx="0" cy="0"/>
          <a:chOff x="0" y="0"/>
          <a:chExt cx="0" cy="0"/>
        </a:xfrm>
      </p:grpSpPr>
      <p:pic>
        <p:nvPicPr>
          <p:cNvPr id="3" name="Image 2" descr="Une image contenant plein air, eau, arbre, lac&#10;&#10;Description générée automatiquement">
            <a:extLst>
              <a:ext uri="{FF2B5EF4-FFF2-40B4-BE49-F238E27FC236}">
                <a16:creationId xmlns:a16="http://schemas.microsoft.com/office/drawing/2014/main" id="{D74EAFAF-738A-F1A1-8E58-2E64DA0817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6000" y="328500"/>
            <a:ext cx="9360000" cy="6201000"/>
          </a:xfrm>
          <a:prstGeom prst="rect">
            <a:avLst/>
          </a:prstGeom>
          <a:effectLst>
            <a:softEdge rad="317500"/>
          </a:effectLst>
        </p:spPr>
      </p:pic>
      <p:sp>
        <p:nvSpPr>
          <p:cNvPr id="4" name="ZoneTexte 3">
            <a:extLst>
              <a:ext uri="{FF2B5EF4-FFF2-40B4-BE49-F238E27FC236}">
                <a16:creationId xmlns:a16="http://schemas.microsoft.com/office/drawing/2014/main" id="{08426EF1-5187-904C-6D17-2D02E4D2D90D}"/>
              </a:ext>
            </a:extLst>
          </p:cNvPr>
          <p:cNvSpPr txBox="1"/>
          <p:nvPr/>
        </p:nvSpPr>
        <p:spPr>
          <a:xfrm>
            <a:off x="4163887" y="6298667"/>
            <a:ext cx="7928264" cy="461665"/>
          </a:xfrm>
          <a:prstGeom prst="rect">
            <a:avLst/>
          </a:prstGeom>
          <a:noFill/>
        </p:spPr>
        <p:txBody>
          <a:bodyPr wrap="square" rtlCol="0">
            <a:spAutoFit/>
          </a:bodyPr>
          <a:lstStyle/>
          <a:p>
            <a:r>
              <a:rPr lang="fr-FR" sz="2400" b="1">
                <a:solidFill>
                  <a:srgbClr val="FFFF00"/>
                </a:solidFill>
              </a:rPr>
              <a:t>Lions gardant l'entrée du pont</a:t>
            </a:r>
            <a:endParaRPr lang="fr-FR" sz="2400" b="1" dirty="0">
              <a:solidFill>
                <a:srgbClr val="FFFF00"/>
              </a:solidFill>
            </a:endParaRPr>
          </a:p>
        </p:txBody>
      </p:sp>
    </p:spTree>
    <p:extLst>
      <p:ext uri="{BB962C8B-B14F-4D97-AF65-F5344CB8AC3E}">
        <p14:creationId xmlns:p14="http://schemas.microsoft.com/office/powerpoint/2010/main" val="1859595201"/>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A593E-5DD4-8A97-F8D5-CB379BBD278A}"/>
            </a:ext>
          </a:extLst>
        </p:cNvPr>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F5DEDDCF-C2EE-E74F-16CA-C25691E26A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0000" y="369000"/>
            <a:ext cx="9792000" cy="6120000"/>
          </a:xfrm>
          <a:prstGeom prst="rect">
            <a:avLst/>
          </a:prstGeom>
          <a:effectLst>
            <a:softEdge rad="635000"/>
          </a:effectLst>
        </p:spPr>
      </p:pic>
      <p:sp>
        <p:nvSpPr>
          <p:cNvPr id="4" name="ZoneTexte 3">
            <a:extLst>
              <a:ext uri="{FF2B5EF4-FFF2-40B4-BE49-F238E27FC236}">
                <a16:creationId xmlns:a16="http://schemas.microsoft.com/office/drawing/2014/main" id="{C252EF51-993B-01D5-DB1B-C43C293CD6C1}"/>
              </a:ext>
            </a:extLst>
          </p:cNvPr>
          <p:cNvSpPr txBox="1"/>
          <p:nvPr/>
        </p:nvSpPr>
        <p:spPr>
          <a:xfrm>
            <a:off x="3629891" y="5910994"/>
            <a:ext cx="6670964" cy="461665"/>
          </a:xfrm>
          <a:prstGeom prst="rect">
            <a:avLst/>
          </a:prstGeom>
          <a:noFill/>
        </p:spPr>
        <p:txBody>
          <a:bodyPr wrap="square" rtlCol="0">
            <a:spAutoFit/>
          </a:bodyPr>
          <a:lstStyle/>
          <a:p>
            <a:r>
              <a:rPr lang="fr-FR" sz="2400" b="1" dirty="0" err="1">
                <a:solidFill>
                  <a:srgbClr val="FFFF00"/>
                </a:solidFill>
              </a:rPr>
              <a:t>Magyarország</a:t>
            </a:r>
            <a:r>
              <a:rPr lang="fr-FR" sz="2400" b="1" dirty="0">
                <a:solidFill>
                  <a:srgbClr val="FFFF00"/>
                </a:solidFill>
              </a:rPr>
              <a:t> –Le Parlement - Hongrois</a:t>
            </a:r>
          </a:p>
        </p:txBody>
      </p:sp>
    </p:spTree>
    <p:extLst>
      <p:ext uri="{BB962C8B-B14F-4D97-AF65-F5344CB8AC3E}">
        <p14:creationId xmlns:p14="http://schemas.microsoft.com/office/powerpoint/2010/main" val="3858930519"/>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5EF11-BA66-6A9F-EAC5-2C85BEF51EED}"/>
            </a:ext>
          </a:extLst>
        </p:cNvPr>
        <p:cNvGrpSpPr/>
        <p:nvPr/>
      </p:nvGrpSpPr>
      <p:grpSpPr>
        <a:xfrm>
          <a:off x="0" y="0"/>
          <a:ext cx="0" cy="0"/>
          <a:chOff x="0" y="0"/>
          <a:chExt cx="0" cy="0"/>
        </a:xfrm>
      </p:grpSpPr>
      <p:pic>
        <p:nvPicPr>
          <p:cNvPr id="3" name="Image 2" descr="Une image contenant plein air, bâtiment, plante, fenêtre&#10;&#10;Description générée automatiquement">
            <a:extLst>
              <a:ext uri="{FF2B5EF4-FFF2-40B4-BE49-F238E27FC236}">
                <a16:creationId xmlns:a16="http://schemas.microsoft.com/office/drawing/2014/main" id="{B73E0D24-CB97-66F9-5B96-F82C079AA5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9707" y="369000"/>
            <a:ext cx="8075859" cy="6120000"/>
          </a:xfrm>
          <a:prstGeom prst="rect">
            <a:avLst/>
          </a:prstGeom>
          <a:effectLst>
            <a:softEdge rad="635000"/>
          </a:effectLst>
        </p:spPr>
      </p:pic>
      <p:sp>
        <p:nvSpPr>
          <p:cNvPr id="4" name="ZoneTexte 3">
            <a:extLst>
              <a:ext uri="{FF2B5EF4-FFF2-40B4-BE49-F238E27FC236}">
                <a16:creationId xmlns:a16="http://schemas.microsoft.com/office/drawing/2014/main" id="{88E70CBF-6D6C-C0E9-B65E-FC543D7384CE}"/>
              </a:ext>
            </a:extLst>
          </p:cNvPr>
          <p:cNvSpPr txBox="1"/>
          <p:nvPr/>
        </p:nvSpPr>
        <p:spPr>
          <a:xfrm>
            <a:off x="3597404" y="5750712"/>
            <a:ext cx="8075859"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Une maison de campagne hongroise.</a:t>
            </a:r>
          </a:p>
        </p:txBody>
      </p:sp>
    </p:spTree>
    <p:extLst>
      <p:ext uri="{BB962C8B-B14F-4D97-AF65-F5344CB8AC3E}">
        <p14:creationId xmlns:p14="http://schemas.microsoft.com/office/powerpoint/2010/main" val="1294244018"/>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05B22-B86D-41A0-DBB6-F70D28678BDB}"/>
            </a:ext>
          </a:extLst>
        </p:cNvPr>
        <p:cNvGrpSpPr/>
        <p:nvPr/>
      </p:nvGrpSpPr>
      <p:grpSpPr>
        <a:xfrm>
          <a:off x="0" y="0"/>
          <a:ext cx="0" cy="0"/>
          <a:chOff x="0" y="0"/>
          <a:chExt cx="0" cy="0"/>
        </a:xfrm>
      </p:grpSpPr>
      <p:pic>
        <p:nvPicPr>
          <p:cNvPr id="3" name="Image 2" descr="Une image contenant plein air, ciel, nuage, plante&#10;&#10;Description générée automatiquement">
            <a:extLst>
              <a:ext uri="{FF2B5EF4-FFF2-40B4-BE49-F238E27FC236}">
                <a16:creationId xmlns:a16="http://schemas.microsoft.com/office/drawing/2014/main" id="{7598694B-6ABE-ADFF-64B5-13E95C92EB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6885" y="279000"/>
            <a:ext cx="9498229" cy="6300000"/>
          </a:xfrm>
          <a:prstGeom prst="rect">
            <a:avLst/>
          </a:prstGeom>
          <a:effectLst>
            <a:softEdge rad="635000"/>
          </a:effectLst>
        </p:spPr>
      </p:pic>
      <p:sp>
        <p:nvSpPr>
          <p:cNvPr id="4" name="ZoneTexte 3">
            <a:extLst>
              <a:ext uri="{FF2B5EF4-FFF2-40B4-BE49-F238E27FC236}">
                <a16:creationId xmlns:a16="http://schemas.microsoft.com/office/drawing/2014/main" id="{91B5F539-8760-9419-CF0A-BED475483A30}"/>
              </a:ext>
            </a:extLst>
          </p:cNvPr>
          <p:cNvSpPr txBox="1"/>
          <p:nvPr/>
        </p:nvSpPr>
        <p:spPr>
          <a:xfrm>
            <a:off x="3706559" y="5748003"/>
            <a:ext cx="713855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palais </a:t>
            </a:r>
            <a:r>
              <a:rPr lang="fr-FR" sz="2400" b="1" dirty="0" err="1">
                <a:solidFill>
                  <a:srgbClr val="FFFF00"/>
                </a:solidFill>
              </a:rPr>
              <a:t>Festetics</a:t>
            </a:r>
            <a:r>
              <a:rPr lang="fr-FR" sz="2400" b="1" dirty="0">
                <a:solidFill>
                  <a:srgbClr val="FFFF00"/>
                </a:solidFill>
              </a:rPr>
              <a:t>, situé à Keszthely.</a:t>
            </a:r>
          </a:p>
        </p:txBody>
      </p:sp>
    </p:spTree>
    <p:extLst>
      <p:ext uri="{BB962C8B-B14F-4D97-AF65-F5344CB8AC3E}">
        <p14:creationId xmlns:p14="http://schemas.microsoft.com/office/powerpoint/2010/main" val="4030209152"/>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EB84A-7260-2C64-C3D3-6F4BC05A917A}"/>
            </a:ext>
          </a:extLst>
        </p:cNvPr>
        <p:cNvGrpSpPr/>
        <p:nvPr/>
      </p:nvGrpSpPr>
      <p:grpSpPr>
        <a:xfrm>
          <a:off x="0" y="0"/>
          <a:ext cx="0" cy="0"/>
          <a:chOff x="0" y="0"/>
          <a:chExt cx="0" cy="0"/>
        </a:xfrm>
      </p:grpSpPr>
      <p:pic>
        <p:nvPicPr>
          <p:cNvPr id="3" name="Image 2" descr="Une image contenant plein air, habits, ciel, personne&#10;&#10;Description générée automatiquement">
            <a:extLst>
              <a:ext uri="{FF2B5EF4-FFF2-40B4-BE49-F238E27FC236}">
                <a16:creationId xmlns:a16="http://schemas.microsoft.com/office/drawing/2014/main" id="{2CD91334-CF95-1B51-ADFA-02E4A38F90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1814" y="2962643"/>
            <a:ext cx="5148000" cy="3433692"/>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35BA1C40-5814-C412-E647-A03F51B6B9AD}"/>
              </a:ext>
            </a:extLst>
          </p:cNvPr>
          <p:cNvSpPr txBox="1"/>
          <p:nvPr/>
        </p:nvSpPr>
        <p:spPr>
          <a:xfrm>
            <a:off x="347901" y="6396335"/>
            <a:ext cx="5261913" cy="461665"/>
          </a:xfrm>
          <a:prstGeom prst="rect">
            <a:avLst/>
          </a:prstGeom>
          <a:noFill/>
        </p:spPr>
        <p:txBody>
          <a:bodyPr wrap="square" rtlCol="0">
            <a:spAutoFit/>
          </a:bodyPr>
          <a:lstStyle/>
          <a:p>
            <a:r>
              <a:rPr lang="fr-FR" sz="2400" b="1" dirty="0">
                <a:solidFill>
                  <a:srgbClr val="FFFF00"/>
                </a:solidFill>
              </a:rPr>
              <a:t>Des costumes folkloriques hongrois.</a:t>
            </a:r>
          </a:p>
        </p:txBody>
      </p:sp>
      <p:pic>
        <p:nvPicPr>
          <p:cNvPr id="8" name="Image 7" descr="Une image contenant plein air, ciel, bâtiment, Palais&#10;&#10;Description générée automatiquement">
            <a:extLst>
              <a:ext uri="{FF2B5EF4-FFF2-40B4-BE49-F238E27FC236}">
                <a16:creationId xmlns:a16="http://schemas.microsoft.com/office/drawing/2014/main" id="{3EAD001D-BF04-E6AA-D7AE-ADC7A4B358A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44596" y="383114"/>
            <a:ext cx="7236000" cy="28642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4214E43F-BAE2-B9CD-50C5-FB3D65930DD4}"/>
              </a:ext>
            </a:extLst>
          </p:cNvPr>
          <p:cNvSpPr txBox="1"/>
          <p:nvPr/>
        </p:nvSpPr>
        <p:spPr>
          <a:xfrm>
            <a:off x="7210141" y="3116587"/>
            <a:ext cx="452004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palais Esterházy.</a:t>
            </a:r>
          </a:p>
        </p:txBody>
      </p:sp>
    </p:spTree>
    <p:extLst>
      <p:ext uri="{BB962C8B-B14F-4D97-AF65-F5344CB8AC3E}">
        <p14:creationId xmlns:p14="http://schemas.microsoft.com/office/powerpoint/2010/main" val="4009722367"/>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A303C-4A9A-B6A2-48CC-19298F292812}"/>
            </a:ext>
          </a:extLst>
        </p:cNvPr>
        <p:cNvGrpSpPr/>
        <p:nvPr/>
      </p:nvGrpSpPr>
      <p:grpSpPr>
        <a:xfrm>
          <a:off x="0" y="0"/>
          <a:ext cx="0" cy="0"/>
          <a:chOff x="0" y="0"/>
          <a:chExt cx="0" cy="0"/>
        </a:xfrm>
      </p:grpSpPr>
      <p:pic>
        <p:nvPicPr>
          <p:cNvPr id="3" name="Image 2" descr="Une image contenant panorama, eau, plein air, nuit&#10;&#10;Description générée automatiquement">
            <a:extLst>
              <a:ext uri="{FF2B5EF4-FFF2-40B4-BE49-F238E27FC236}">
                <a16:creationId xmlns:a16="http://schemas.microsoft.com/office/drawing/2014/main" id="{E6235FC0-2C08-6DB8-EF7E-90FE624939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000" y="3429000"/>
            <a:ext cx="11628000" cy="258602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DF4D414-6CF8-E6D7-995B-A9915F76B6E1}"/>
              </a:ext>
            </a:extLst>
          </p:cNvPr>
          <p:cNvSpPr txBox="1"/>
          <p:nvPr/>
        </p:nvSpPr>
        <p:spPr>
          <a:xfrm>
            <a:off x="3458979" y="6149185"/>
            <a:ext cx="7959437" cy="461665"/>
          </a:xfrm>
          <a:prstGeom prst="rect">
            <a:avLst/>
          </a:prstGeom>
          <a:noFill/>
        </p:spPr>
        <p:txBody>
          <a:bodyPr wrap="square" rtlCol="0">
            <a:spAutoFit/>
          </a:bodyPr>
          <a:lstStyle/>
          <a:p>
            <a:r>
              <a:rPr lang="fr-FR" sz="2400" b="1" dirty="0">
                <a:solidFill>
                  <a:srgbClr val="FFFF00"/>
                </a:solidFill>
              </a:rPr>
              <a:t>Panorama nocturne depuis </a:t>
            </a:r>
            <a:r>
              <a:rPr lang="fr-FR" sz="2400" b="1" dirty="0" err="1">
                <a:solidFill>
                  <a:srgbClr val="FFFF00"/>
                </a:solidFill>
              </a:rPr>
              <a:t>Gellért-hegy</a:t>
            </a:r>
            <a:r>
              <a:rPr lang="fr-FR" sz="2400" b="1" dirty="0">
                <a:solidFill>
                  <a:srgbClr val="FFFF00"/>
                </a:solidFill>
              </a:rPr>
              <a:t>.</a:t>
            </a:r>
          </a:p>
        </p:txBody>
      </p:sp>
      <p:pic>
        <p:nvPicPr>
          <p:cNvPr id="6" name="Image 5" descr="Une image contenant panorama, ciel, plein air, Photographie aérienne&#10;&#10;Description générée automatiquement">
            <a:extLst>
              <a:ext uri="{FF2B5EF4-FFF2-40B4-BE49-F238E27FC236}">
                <a16:creationId xmlns:a16="http://schemas.microsoft.com/office/drawing/2014/main" id="{FD90F811-61C5-CA6E-5717-F88A3DC4EB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8400" y="1254935"/>
            <a:ext cx="7315200" cy="100584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A84B9EF-B695-3D05-A764-1F0C6F27542D}"/>
              </a:ext>
            </a:extLst>
          </p:cNvPr>
          <p:cNvSpPr txBox="1"/>
          <p:nvPr/>
        </p:nvSpPr>
        <p:spPr>
          <a:xfrm>
            <a:off x="2123447" y="1912358"/>
            <a:ext cx="11487449"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Vue panoramique de la ville depuis le quartier du château.</a:t>
            </a:r>
          </a:p>
        </p:txBody>
      </p:sp>
    </p:spTree>
    <p:extLst>
      <p:ext uri="{BB962C8B-B14F-4D97-AF65-F5344CB8AC3E}">
        <p14:creationId xmlns:p14="http://schemas.microsoft.com/office/powerpoint/2010/main" val="29130834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9DD8E-0B2D-9E35-E292-AACD56BE6DB6}"/>
            </a:ext>
          </a:extLst>
        </p:cNvPr>
        <p:cNvGrpSpPr/>
        <p:nvPr/>
      </p:nvGrpSpPr>
      <p:grpSpPr>
        <a:xfrm>
          <a:off x="0" y="0"/>
          <a:ext cx="0" cy="0"/>
          <a:chOff x="0" y="0"/>
          <a:chExt cx="0" cy="0"/>
        </a:xfrm>
      </p:grpSpPr>
      <p:pic>
        <p:nvPicPr>
          <p:cNvPr id="3" name="Image 2" descr="Une image contenant plein air, ciel, eau, voyage&#10;&#10;Description générée automatiquement">
            <a:extLst>
              <a:ext uri="{FF2B5EF4-FFF2-40B4-BE49-F238E27FC236}">
                <a16:creationId xmlns:a16="http://schemas.microsoft.com/office/drawing/2014/main" id="{FB26F456-D049-F3C7-B779-2683A671A2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2774" y="173828"/>
            <a:ext cx="9390493" cy="6300000"/>
          </a:xfrm>
          <a:prstGeom prst="rect">
            <a:avLst/>
          </a:prstGeom>
          <a:effectLst>
            <a:softEdge rad="635000"/>
          </a:effectLst>
        </p:spPr>
      </p:pic>
      <p:sp>
        <p:nvSpPr>
          <p:cNvPr id="4" name="ZoneTexte 3">
            <a:extLst>
              <a:ext uri="{FF2B5EF4-FFF2-40B4-BE49-F238E27FC236}">
                <a16:creationId xmlns:a16="http://schemas.microsoft.com/office/drawing/2014/main" id="{51958482-F01F-AE30-D938-89D10A64CFDE}"/>
              </a:ext>
            </a:extLst>
          </p:cNvPr>
          <p:cNvSpPr txBox="1"/>
          <p:nvPr/>
        </p:nvSpPr>
        <p:spPr>
          <a:xfrm>
            <a:off x="183980" y="6058329"/>
            <a:ext cx="12008020" cy="461665"/>
          </a:xfrm>
          <a:prstGeom prst="rect">
            <a:avLst/>
          </a:prstGeom>
          <a:noFill/>
        </p:spPr>
        <p:txBody>
          <a:bodyPr wrap="square" rtlCol="0">
            <a:spAutoFit/>
          </a:bodyPr>
          <a:lstStyle/>
          <a:p>
            <a:r>
              <a:rPr lang="fr-FR" sz="2400" b="1">
                <a:solidFill>
                  <a:srgbClr val="FFFF00"/>
                </a:solidFill>
              </a:rPr>
              <a:t>L'ancien palais de l'octroi, bâtiment principal de l'université Corvinus de Budapest.</a:t>
            </a:r>
            <a:endParaRPr lang="fr-FR" sz="2400" b="1" dirty="0">
              <a:solidFill>
                <a:srgbClr val="FFFF00"/>
              </a:solidFill>
            </a:endParaRPr>
          </a:p>
        </p:txBody>
      </p:sp>
    </p:spTree>
    <p:extLst>
      <p:ext uri="{BB962C8B-B14F-4D97-AF65-F5344CB8AC3E}">
        <p14:creationId xmlns:p14="http://schemas.microsoft.com/office/powerpoint/2010/main" val="391049387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1ECE-6578-AC66-15EA-22D467F73995}"/>
            </a:ext>
          </a:extLst>
        </p:cNvPr>
        <p:cNvGrpSpPr/>
        <p:nvPr/>
      </p:nvGrpSpPr>
      <p:grpSpPr>
        <a:xfrm>
          <a:off x="0" y="0"/>
          <a:ext cx="0" cy="0"/>
          <a:chOff x="0" y="0"/>
          <a:chExt cx="0" cy="0"/>
        </a:xfrm>
      </p:grpSpPr>
      <p:pic>
        <p:nvPicPr>
          <p:cNvPr id="3" name="Image 2" descr="Une image contenant plein air, bâtiment, Architecture classique, ville&#10;&#10;Description générée automatiquement">
            <a:extLst>
              <a:ext uri="{FF2B5EF4-FFF2-40B4-BE49-F238E27FC236}">
                <a16:creationId xmlns:a16="http://schemas.microsoft.com/office/drawing/2014/main" id="{66C5D692-E009-5766-5E6F-23619942D3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2954" y="189000"/>
            <a:ext cx="4547369"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CB447FE-DB03-1023-7F59-C00A8B488582}"/>
              </a:ext>
            </a:extLst>
          </p:cNvPr>
          <p:cNvSpPr txBox="1"/>
          <p:nvPr/>
        </p:nvSpPr>
        <p:spPr>
          <a:xfrm>
            <a:off x="8624455" y="3002973"/>
            <a:ext cx="3567545" cy="461665"/>
          </a:xfrm>
          <a:prstGeom prst="rect">
            <a:avLst/>
          </a:prstGeom>
          <a:noFill/>
        </p:spPr>
        <p:txBody>
          <a:bodyPr wrap="square" rtlCol="0">
            <a:spAutoFit/>
          </a:bodyPr>
          <a:lstStyle/>
          <a:p>
            <a:r>
              <a:rPr lang="fr-FR" sz="2400" b="1">
                <a:solidFill>
                  <a:srgbClr val="FFFF00"/>
                </a:solidFill>
              </a:rPr>
              <a:t>Opéra d'État hongrois</a:t>
            </a:r>
            <a:endParaRPr lang="fr-FR" sz="2400" b="1" dirty="0">
              <a:solidFill>
                <a:srgbClr val="FFFF00"/>
              </a:solidFill>
            </a:endParaRPr>
          </a:p>
        </p:txBody>
      </p:sp>
      <p:sp>
        <p:nvSpPr>
          <p:cNvPr id="5" name="ZoneTexte 4">
            <a:extLst>
              <a:ext uri="{FF2B5EF4-FFF2-40B4-BE49-F238E27FC236}">
                <a16:creationId xmlns:a16="http://schemas.microsoft.com/office/drawing/2014/main" id="{25D34AFC-63F9-3DB2-33A7-4B104BE2CBF9}"/>
              </a:ext>
            </a:extLst>
          </p:cNvPr>
          <p:cNvSpPr txBox="1"/>
          <p:nvPr/>
        </p:nvSpPr>
        <p:spPr>
          <a:xfrm>
            <a:off x="9494186" y="3429000"/>
            <a:ext cx="3688772" cy="461665"/>
          </a:xfrm>
          <a:prstGeom prst="rect">
            <a:avLst/>
          </a:prstGeom>
          <a:noFill/>
        </p:spPr>
        <p:txBody>
          <a:bodyPr wrap="square" rtlCol="0">
            <a:spAutoFit/>
          </a:bodyPr>
          <a:lstStyle/>
          <a:p>
            <a:r>
              <a:rPr lang="fr-FR" sz="2400" b="1" dirty="0">
                <a:solidFill>
                  <a:srgbClr val="FFFF00"/>
                </a:solidFill>
              </a:rPr>
              <a:t>Budapest</a:t>
            </a:r>
          </a:p>
        </p:txBody>
      </p:sp>
    </p:spTree>
    <p:extLst>
      <p:ext uri="{BB962C8B-B14F-4D97-AF65-F5344CB8AC3E}">
        <p14:creationId xmlns:p14="http://schemas.microsoft.com/office/powerpoint/2010/main" val="1025601552"/>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5F831-24A0-A6B4-36F5-FB31BDC50869}"/>
            </a:ext>
          </a:extLst>
        </p:cNvPr>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F906B3E4-D189-7BD8-3592-BBEB31129C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3" cy="6300000"/>
          </a:xfrm>
          <a:prstGeom prst="rect">
            <a:avLst/>
          </a:prstGeom>
          <a:effectLst>
            <a:softEdge rad="635000"/>
          </a:effectLst>
        </p:spPr>
      </p:pic>
      <p:sp>
        <p:nvSpPr>
          <p:cNvPr id="4" name="ZoneTexte 3">
            <a:extLst>
              <a:ext uri="{FF2B5EF4-FFF2-40B4-BE49-F238E27FC236}">
                <a16:creationId xmlns:a16="http://schemas.microsoft.com/office/drawing/2014/main" id="{F8245DEB-3302-70F5-41FD-13AA2780280F}"/>
              </a:ext>
            </a:extLst>
          </p:cNvPr>
          <p:cNvSpPr txBox="1"/>
          <p:nvPr/>
        </p:nvSpPr>
        <p:spPr>
          <a:xfrm>
            <a:off x="5282045" y="6348167"/>
            <a:ext cx="6909955" cy="461665"/>
          </a:xfrm>
          <a:prstGeom prst="rect">
            <a:avLst/>
          </a:prstGeom>
          <a:noFill/>
        </p:spPr>
        <p:txBody>
          <a:bodyPr wrap="square" rtlCol="0">
            <a:spAutoFit/>
          </a:bodyPr>
          <a:lstStyle/>
          <a:p>
            <a:r>
              <a:rPr lang="fr-FR" sz="2400" b="1">
                <a:solidFill>
                  <a:srgbClr val="FFFF00"/>
                </a:solidFill>
              </a:rPr>
              <a:t>: Peste Vigadó</a:t>
            </a:r>
            <a:endParaRPr lang="fr-FR" sz="2400" b="1" dirty="0">
              <a:solidFill>
                <a:srgbClr val="FFFF00"/>
              </a:solidFill>
            </a:endParaRPr>
          </a:p>
        </p:txBody>
      </p:sp>
    </p:spTree>
    <p:extLst>
      <p:ext uri="{BB962C8B-B14F-4D97-AF65-F5344CB8AC3E}">
        <p14:creationId xmlns:p14="http://schemas.microsoft.com/office/powerpoint/2010/main" val="408251717"/>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859EA-6E9E-DCFB-5350-1E1FC2B999BC}"/>
            </a:ext>
          </a:extLst>
        </p:cNvPr>
        <p:cNvGrpSpPr/>
        <p:nvPr/>
      </p:nvGrpSpPr>
      <p:grpSpPr>
        <a:xfrm>
          <a:off x="0" y="0"/>
          <a:ext cx="0" cy="0"/>
          <a:chOff x="0" y="0"/>
          <a:chExt cx="0" cy="0"/>
        </a:xfrm>
      </p:grpSpPr>
      <p:pic>
        <p:nvPicPr>
          <p:cNvPr id="3" name="Image 2" descr="Une image contenant plein air, Photographie aérienne, Vue plongeante, arbre&#10;&#10;Description générée automatiquement">
            <a:extLst>
              <a:ext uri="{FF2B5EF4-FFF2-40B4-BE49-F238E27FC236}">
                <a16:creationId xmlns:a16="http://schemas.microsoft.com/office/drawing/2014/main" id="{7AE41E26-64D2-0831-17F8-C1D2786792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99923" y="481148"/>
            <a:ext cx="4896000" cy="316857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2F7CFCD9-5E59-51F2-603F-30A9848650DC}"/>
              </a:ext>
            </a:extLst>
          </p:cNvPr>
          <p:cNvSpPr txBox="1"/>
          <p:nvPr/>
        </p:nvSpPr>
        <p:spPr>
          <a:xfrm>
            <a:off x="6520445" y="3649718"/>
            <a:ext cx="6007886" cy="461665"/>
          </a:xfrm>
          <a:prstGeom prst="rect">
            <a:avLst/>
          </a:prstGeom>
          <a:noFill/>
        </p:spPr>
        <p:txBody>
          <a:bodyPr wrap="square" rtlCol="0">
            <a:spAutoFit/>
          </a:bodyPr>
          <a:lstStyle/>
          <a:p>
            <a:r>
              <a:rPr lang="fr-FR" sz="2400" b="1">
                <a:solidFill>
                  <a:srgbClr val="FFFF00"/>
                </a:solidFill>
              </a:rPr>
              <a:t>Citadelle - Budapest - Hongrie - Europe</a:t>
            </a:r>
            <a:endParaRPr lang="fr-FR" sz="2400" b="1" dirty="0">
              <a:solidFill>
                <a:srgbClr val="FFFF00"/>
              </a:solidFill>
            </a:endParaRPr>
          </a:p>
        </p:txBody>
      </p:sp>
      <p:pic>
        <p:nvPicPr>
          <p:cNvPr id="6" name="Image 5" descr="Une image contenant plein air, nuage, ciel, bâtiment&#10;&#10;Description générée automatiquement">
            <a:extLst>
              <a:ext uri="{FF2B5EF4-FFF2-40B4-BE49-F238E27FC236}">
                <a16:creationId xmlns:a16="http://schemas.microsoft.com/office/drawing/2014/main" id="{9774E482-B95C-46CD-831C-0C775B4787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1483" y="3292367"/>
            <a:ext cx="4824000" cy="3111480"/>
          </a:xfrm>
          <a:prstGeom prst="rect">
            <a:avLst/>
          </a:prstGeom>
          <a:solidFill>
            <a:srgbClr val="FFFFFF">
              <a:shade val="85000"/>
            </a:srgbClr>
          </a:solidFill>
          <a:ln w="190500" cap="sq">
            <a:solidFill>
              <a:srgbClr val="FFFF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ZoneTexte 6">
            <a:extLst>
              <a:ext uri="{FF2B5EF4-FFF2-40B4-BE49-F238E27FC236}">
                <a16:creationId xmlns:a16="http://schemas.microsoft.com/office/drawing/2014/main" id="{57A7C4C0-C7F1-7AAB-B026-C35DD342A290}"/>
              </a:ext>
            </a:extLst>
          </p:cNvPr>
          <p:cNvSpPr txBox="1"/>
          <p:nvPr/>
        </p:nvSpPr>
        <p:spPr>
          <a:xfrm>
            <a:off x="2057014" y="2746364"/>
            <a:ext cx="4288726" cy="461665"/>
          </a:xfrm>
          <a:prstGeom prst="rect">
            <a:avLst/>
          </a:prstGeom>
          <a:noFill/>
        </p:spPr>
        <p:txBody>
          <a:bodyPr wrap="square" rtlCol="0">
            <a:spAutoFit/>
          </a:bodyPr>
          <a:lstStyle/>
          <a:p>
            <a:r>
              <a:rPr lang="fr-FR" sz="2400" b="1" dirty="0">
                <a:solidFill>
                  <a:srgbClr val="FFFF00"/>
                </a:solidFill>
              </a:rPr>
              <a:t>Budapest</a:t>
            </a:r>
          </a:p>
        </p:txBody>
      </p:sp>
    </p:spTree>
    <p:extLst>
      <p:ext uri="{BB962C8B-B14F-4D97-AF65-F5344CB8AC3E}">
        <p14:creationId xmlns:p14="http://schemas.microsoft.com/office/powerpoint/2010/main" val="731365763"/>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D7B30-A817-A4C8-8911-7358405795F1}"/>
            </a:ext>
          </a:extLst>
        </p:cNvPr>
        <p:cNvGrpSpPr/>
        <p:nvPr/>
      </p:nvGrpSpPr>
      <p:grpSpPr>
        <a:xfrm>
          <a:off x="0" y="0"/>
          <a:ext cx="0" cy="0"/>
          <a:chOff x="0" y="0"/>
          <a:chExt cx="0" cy="0"/>
        </a:xfrm>
      </p:grpSpPr>
      <p:pic>
        <p:nvPicPr>
          <p:cNvPr id="3" name="Image 2" descr="Une image contenant plein air, montagne, ciel, Photographie aérienne&#10;&#10;Description générée automatiquement">
            <a:extLst>
              <a:ext uri="{FF2B5EF4-FFF2-40B4-BE49-F238E27FC236}">
                <a16:creationId xmlns:a16="http://schemas.microsoft.com/office/drawing/2014/main" id="{4CEDA2F7-B547-E309-5D2C-F469D792AD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6634" y="459000"/>
            <a:ext cx="8918731" cy="5940000"/>
          </a:xfrm>
          <a:prstGeom prst="rect">
            <a:avLst/>
          </a:prstGeom>
          <a:effectLst>
            <a:softEdge rad="635000"/>
          </a:effectLst>
        </p:spPr>
      </p:pic>
      <p:sp>
        <p:nvSpPr>
          <p:cNvPr id="4" name="ZoneTexte 3">
            <a:extLst>
              <a:ext uri="{FF2B5EF4-FFF2-40B4-BE49-F238E27FC236}">
                <a16:creationId xmlns:a16="http://schemas.microsoft.com/office/drawing/2014/main" id="{7FCFD6A4-4CFF-A5A3-3EC3-66B690C159AB}"/>
              </a:ext>
            </a:extLst>
          </p:cNvPr>
          <p:cNvSpPr txBox="1"/>
          <p:nvPr/>
        </p:nvSpPr>
        <p:spPr>
          <a:xfrm>
            <a:off x="1636634" y="59607"/>
            <a:ext cx="10191690" cy="523220"/>
          </a:xfrm>
          <a:prstGeom prst="rect">
            <a:avLst/>
          </a:prstGeom>
          <a:noFill/>
        </p:spPr>
        <p:txBody>
          <a:bodyPr wrap="square" rtlCol="0">
            <a:spAutoFit/>
          </a:bodyPr>
          <a:lstStyle/>
          <a:p>
            <a:r>
              <a:rPr lang="fr-FR" sz="2800" b="1" dirty="0">
                <a:solidFill>
                  <a:srgbClr val="FFFF00"/>
                </a:solidFill>
              </a:rPr>
              <a:t>Les plus beaux paysages et lieux de Hongrie- à Suivre</a:t>
            </a:r>
          </a:p>
        </p:txBody>
      </p:sp>
    </p:spTree>
    <p:extLst>
      <p:ext uri="{BB962C8B-B14F-4D97-AF65-F5344CB8AC3E}">
        <p14:creationId xmlns:p14="http://schemas.microsoft.com/office/powerpoint/2010/main" val="353259793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CD208-E2B2-C652-A1E0-9EE0788B2B7B}"/>
            </a:ext>
          </a:extLst>
        </p:cNvPr>
        <p:cNvGrpSpPr/>
        <p:nvPr/>
      </p:nvGrpSpPr>
      <p:grpSpPr>
        <a:xfrm>
          <a:off x="0" y="0"/>
          <a:ext cx="0" cy="0"/>
          <a:chOff x="0" y="0"/>
          <a:chExt cx="0" cy="0"/>
        </a:xfrm>
      </p:grpSpPr>
      <p:pic>
        <p:nvPicPr>
          <p:cNvPr id="3" name="Image 2" descr="Une image contenant ciel, plein air, fleur, herbe&#10;&#10;Description générée automatiquement">
            <a:extLst>
              <a:ext uri="{FF2B5EF4-FFF2-40B4-BE49-F238E27FC236}">
                <a16:creationId xmlns:a16="http://schemas.microsoft.com/office/drawing/2014/main" id="{E1D270A4-0764-4F09-F616-198C805A8D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8954" y="369000"/>
            <a:ext cx="9234091" cy="6120000"/>
          </a:xfrm>
          <a:prstGeom prst="rect">
            <a:avLst/>
          </a:prstGeom>
          <a:effectLst>
            <a:softEdge rad="317500"/>
          </a:effectLst>
        </p:spPr>
      </p:pic>
      <p:sp>
        <p:nvSpPr>
          <p:cNvPr id="4" name="ZoneTexte 3">
            <a:extLst>
              <a:ext uri="{FF2B5EF4-FFF2-40B4-BE49-F238E27FC236}">
                <a16:creationId xmlns:a16="http://schemas.microsoft.com/office/drawing/2014/main" id="{0548A5B4-A1E7-36BE-724C-27E1B289A8A7}"/>
              </a:ext>
            </a:extLst>
          </p:cNvPr>
          <p:cNvSpPr txBox="1"/>
          <p:nvPr/>
        </p:nvSpPr>
        <p:spPr>
          <a:xfrm>
            <a:off x="4787700" y="6255327"/>
            <a:ext cx="7938655" cy="461665"/>
          </a:xfrm>
          <a:prstGeom prst="rect">
            <a:avLst/>
          </a:prstGeom>
          <a:noFill/>
        </p:spPr>
        <p:txBody>
          <a:bodyPr wrap="square" rtlCol="0">
            <a:spAutoFit/>
          </a:bodyPr>
          <a:lstStyle/>
          <a:p>
            <a:r>
              <a:rPr lang="fr-FR" sz="2400" b="1">
                <a:solidFill>
                  <a:srgbClr val="FFFF00"/>
                </a:solidFill>
              </a:rPr>
              <a:t>Le Château de Buda</a:t>
            </a:r>
            <a:endParaRPr lang="fr-FR" sz="2400" b="1" dirty="0">
              <a:solidFill>
                <a:srgbClr val="FFFF00"/>
              </a:solidFill>
            </a:endParaRPr>
          </a:p>
        </p:txBody>
      </p:sp>
    </p:spTree>
    <p:extLst>
      <p:ext uri="{BB962C8B-B14F-4D97-AF65-F5344CB8AC3E}">
        <p14:creationId xmlns:p14="http://schemas.microsoft.com/office/powerpoint/2010/main" val="375737670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9F29A-BEDE-6B09-61B6-2BAD48D5C371}"/>
            </a:ext>
          </a:extLst>
        </p:cNvPr>
        <p:cNvGrpSpPr/>
        <p:nvPr/>
      </p:nvGrpSpPr>
      <p:grpSpPr>
        <a:xfrm>
          <a:off x="0" y="0"/>
          <a:ext cx="0" cy="0"/>
          <a:chOff x="0" y="0"/>
          <a:chExt cx="0" cy="0"/>
        </a:xfrm>
      </p:grpSpPr>
      <p:pic>
        <p:nvPicPr>
          <p:cNvPr id="3" name="Image 2" descr="Une image contenant plein air, eau, ciel, nuage&#10;&#10;Description générée automatiquement">
            <a:extLst>
              <a:ext uri="{FF2B5EF4-FFF2-40B4-BE49-F238E27FC236}">
                <a16:creationId xmlns:a16="http://schemas.microsoft.com/office/drawing/2014/main" id="{5818C6D1-6255-FB78-FC89-A4937E5C94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7483" y="436677"/>
            <a:ext cx="5004000" cy="330340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052785C-24B9-A5C1-BCF0-914C8FF89D8B}"/>
              </a:ext>
            </a:extLst>
          </p:cNvPr>
          <p:cNvSpPr txBox="1"/>
          <p:nvPr/>
        </p:nvSpPr>
        <p:spPr>
          <a:xfrm>
            <a:off x="1387578" y="3740082"/>
            <a:ext cx="8447809" cy="461665"/>
          </a:xfrm>
          <a:prstGeom prst="rect">
            <a:avLst/>
          </a:prstGeom>
          <a:noFill/>
        </p:spPr>
        <p:txBody>
          <a:bodyPr wrap="square" rtlCol="0">
            <a:spAutoFit/>
          </a:bodyPr>
          <a:lstStyle/>
          <a:p>
            <a:r>
              <a:rPr lang="fr-FR" sz="2400" b="1">
                <a:solidFill>
                  <a:srgbClr val="FFFF00"/>
                </a:solidFill>
              </a:rPr>
              <a:t>Le Danube et des ponts</a:t>
            </a:r>
            <a:endParaRPr lang="fr-FR" sz="2400" b="1" dirty="0">
              <a:solidFill>
                <a:srgbClr val="FFFF00"/>
              </a:solidFill>
            </a:endParaRPr>
          </a:p>
        </p:txBody>
      </p:sp>
      <p:pic>
        <p:nvPicPr>
          <p:cNvPr id="6" name="Image 5" descr="Une image contenant ciel, plein air, nuage, piste&#10;&#10;Description générée automatiquement">
            <a:extLst>
              <a:ext uri="{FF2B5EF4-FFF2-40B4-BE49-F238E27FC236}">
                <a16:creationId xmlns:a16="http://schemas.microsoft.com/office/drawing/2014/main" id="{E3E58ACA-8E55-9619-71A0-C4A273C857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48517" y="2984938"/>
            <a:ext cx="4680000" cy="351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695E27E-B2AB-C2E8-50EA-A9AA44772C70}"/>
              </a:ext>
            </a:extLst>
          </p:cNvPr>
          <p:cNvSpPr txBox="1"/>
          <p:nvPr/>
        </p:nvSpPr>
        <p:spPr>
          <a:xfrm>
            <a:off x="7634929" y="2456591"/>
            <a:ext cx="5004000" cy="461665"/>
          </a:xfrm>
          <a:prstGeom prst="rect">
            <a:avLst/>
          </a:prstGeom>
          <a:noFill/>
        </p:spPr>
        <p:txBody>
          <a:bodyPr wrap="square" rtlCol="0">
            <a:spAutoFit/>
          </a:bodyPr>
          <a:lstStyle/>
          <a:p>
            <a:r>
              <a:rPr lang="fr-FR" sz="2400" b="1" dirty="0">
                <a:solidFill>
                  <a:srgbClr val="FFFF00"/>
                </a:solidFill>
              </a:rPr>
              <a:t>Le Tram de Budapest</a:t>
            </a:r>
          </a:p>
        </p:txBody>
      </p:sp>
    </p:spTree>
    <p:extLst>
      <p:ext uri="{BB962C8B-B14F-4D97-AF65-F5344CB8AC3E}">
        <p14:creationId xmlns:p14="http://schemas.microsoft.com/office/powerpoint/2010/main" val="341345857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3C8C5-149E-8415-4483-37DE9541828A}"/>
            </a:ext>
          </a:extLst>
        </p:cNvPr>
        <p:cNvGrpSpPr/>
        <p:nvPr/>
      </p:nvGrpSpPr>
      <p:grpSpPr>
        <a:xfrm>
          <a:off x="0" y="0"/>
          <a:ext cx="0" cy="0"/>
          <a:chOff x="0" y="0"/>
          <a:chExt cx="0" cy="0"/>
        </a:xfrm>
      </p:grpSpPr>
      <p:pic>
        <p:nvPicPr>
          <p:cNvPr id="3" name="Image 2" descr="Une image contenant herbe, plein air, plante, ciel&#10;&#10;Description générée automatiquement">
            <a:extLst>
              <a:ext uri="{FF2B5EF4-FFF2-40B4-BE49-F238E27FC236}">
                <a16:creationId xmlns:a16="http://schemas.microsoft.com/office/drawing/2014/main" id="{49AC321E-BFA8-32F1-0E2F-10686E87C7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3486" y="441480"/>
            <a:ext cx="5256000" cy="350056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D286765-2D6A-07CE-AAC7-714A26D9A926}"/>
              </a:ext>
            </a:extLst>
          </p:cNvPr>
          <p:cNvSpPr txBox="1"/>
          <p:nvPr/>
        </p:nvSpPr>
        <p:spPr>
          <a:xfrm>
            <a:off x="1507279" y="3942049"/>
            <a:ext cx="5382491" cy="461665"/>
          </a:xfrm>
          <a:prstGeom prst="rect">
            <a:avLst/>
          </a:prstGeom>
          <a:noFill/>
        </p:spPr>
        <p:txBody>
          <a:bodyPr wrap="square" rtlCol="0">
            <a:spAutoFit/>
          </a:bodyPr>
          <a:lstStyle/>
          <a:p>
            <a:r>
              <a:rPr lang="fr-FR" sz="2400" b="1">
                <a:solidFill>
                  <a:srgbClr val="FFFF00"/>
                </a:solidFill>
              </a:rPr>
              <a:t>La région de Tokaj</a:t>
            </a:r>
            <a:endParaRPr lang="fr-FR" sz="2400" b="1" dirty="0">
              <a:solidFill>
                <a:srgbClr val="FFFF00"/>
              </a:solidFill>
            </a:endParaRPr>
          </a:p>
        </p:txBody>
      </p:sp>
      <p:pic>
        <p:nvPicPr>
          <p:cNvPr id="6" name="Image 5" descr="Une image contenant bâtiment, plein air, fenêtre, ciel&#10;&#10;Description générée automatiquement">
            <a:extLst>
              <a:ext uri="{FF2B5EF4-FFF2-40B4-BE49-F238E27FC236}">
                <a16:creationId xmlns:a16="http://schemas.microsoft.com/office/drawing/2014/main" id="{79AFC7B3-5008-CB35-E28F-EDC2CE63D6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2516" y="3016513"/>
            <a:ext cx="5328000" cy="354852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30F47B0-B4B2-A565-2423-E4407ECE958D}"/>
              </a:ext>
            </a:extLst>
          </p:cNvPr>
          <p:cNvSpPr txBox="1"/>
          <p:nvPr/>
        </p:nvSpPr>
        <p:spPr>
          <a:xfrm>
            <a:off x="7910826" y="2531163"/>
            <a:ext cx="5328000" cy="461665"/>
          </a:xfrm>
          <a:prstGeom prst="rect">
            <a:avLst/>
          </a:prstGeom>
          <a:noFill/>
        </p:spPr>
        <p:txBody>
          <a:bodyPr wrap="square" rtlCol="0">
            <a:spAutoFit/>
          </a:bodyPr>
          <a:lstStyle/>
          <a:p>
            <a:r>
              <a:rPr lang="fr-FR" sz="2400" b="1">
                <a:solidFill>
                  <a:srgbClr val="FFFF00"/>
                </a:solidFill>
              </a:rPr>
              <a:t>Les rues de Pecs</a:t>
            </a:r>
            <a:endParaRPr lang="fr-FR" sz="2400" b="1" dirty="0">
              <a:solidFill>
                <a:srgbClr val="FFFF00"/>
              </a:solidFill>
            </a:endParaRPr>
          </a:p>
        </p:txBody>
      </p:sp>
    </p:spTree>
    <p:extLst>
      <p:ext uri="{BB962C8B-B14F-4D97-AF65-F5344CB8AC3E}">
        <p14:creationId xmlns:p14="http://schemas.microsoft.com/office/powerpoint/2010/main" val="3453552476"/>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5335B-FB06-A011-C076-A17176810CF9}"/>
            </a:ext>
          </a:extLst>
        </p:cNvPr>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EA0CBC97-F759-A976-056B-E45AD832F5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15677" y="430940"/>
            <a:ext cx="5251909" cy="313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C73451B-9573-66A6-70E9-611F929EA85F}"/>
              </a:ext>
            </a:extLst>
          </p:cNvPr>
          <p:cNvSpPr txBox="1"/>
          <p:nvPr/>
        </p:nvSpPr>
        <p:spPr>
          <a:xfrm>
            <a:off x="7173191" y="3562940"/>
            <a:ext cx="5018809" cy="461665"/>
          </a:xfrm>
          <a:prstGeom prst="rect">
            <a:avLst/>
          </a:prstGeom>
          <a:noFill/>
        </p:spPr>
        <p:txBody>
          <a:bodyPr wrap="square" rtlCol="0">
            <a:spAutoFit/>
          </a:bodyPr>
          <a:lstStyle/>
          <a:p>
            <a:r>
              <a:rPr lang="fr-FR" sz="2400" b="1" dirty="0">
                <a:solidFill>
                  <a:srgbClr val="FFFF00"/>
                </a:solidFill>
              </a:rPr>
              <a:t>Le village hongrois </a:t>
            </a:r>
            <a:r>
              <a:rPr lang="fr-FR" sz="2400" b="1" dirty="0" err="1">
                <a:solidFill>
                  <a:srgbClr val="FFFF00"/>
                </a:solidFill>
              </a:rPr>
              <a:t>Holloko</a:t>
            </a:r>
            <a:endParaRPr lang="fr-FR" sz="2400" b="1" dirty="0">
              <a:solidFill>
                <a:srgbClr val="FFFF00"/>
              </a:solidFill>
            </a:endParaRPr>
          </a:p>
        </p:txBody>
      </p:sp>
      <p:pic>
        <p:nvPicPr>
          <p:cNvPr id="6" name="Image 5" descr="Une image contenant plein air, ciel, bâtiment, eau&#10;&#10;Description générée automatiquement">
            <a:extLst>
              <a:ext uri="{FF2B5EF4-FFF2-40B4-BE49-F238E27FC236}">
                <a16:creationId xmlns:a16="http://schemas.microsoft.com/office/drawing/2014/main" id="{598E6101-FD21-434E-D196-2412D52C102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4414" y="3337401"/>
            <a:ext cx="4680000" cy="312156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F06F5CF-9E06-F9A0-0BAE-F79EE52A0536}"/>
              </a:ext>
            </a:extLst>
          </p:cNvPr>
          <p:cNvSpPr txBox="1"/>
          <p:nvPr/>
        </p:nvSpPr>
        <p:spPr>
          <a:xfrm>
            <a:off x="1821464" y="2923768"/>
            <a:ext cx="4582391" cy="461665"/>
          </a:xfrm>
          <a:prstGeom prst="rect">
            <a:avLst/>
          </a:prstGeom>
          <a:noFill/>
        </p:spPr>
        <p:txBody>
          <a:bodyPr wrap="square" rtlCol="0">
            <a:spAutoFit/>
          </a:bodyPr>
          <a:lstStyle/>
          <a:p>
            <a:r>
              <a:rPr lang="fr-FR" sz="2400" b="1">
                <a:solidFill>
                  <a:srgbClr val="FFFF00"/>
                </a:solidFill>
              </a:rPr>
              <a:t>Budapest</a:t>
            </a:r>
            <a:endParaRPr lang="fr-FR" sz="2400" b="1" dirty="0">
              <a:solidFill>
                <a:srgbClr val="FFFF00"/>
              </a:solidFill>
            </a:endParaRPr>
          </a:p>
        </p:txBody>
      </p:sp>
    </p:spTree>
    <p:extLst>
      <p:ext uri="{BB962C8B-B14F-4D97-AF65-F5344CB8AC3E}">
        <p14:creationId xmlns:p14="http://schemas.microsoft.com/office/powerpoint/2010/main" val="362851899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CF89D-2C59-88B2-0928-9F978D86EF50}"/>
            </a:ext>
          </a:extLst>
        </p:cNvPr>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41A4BC40-6093-D2A9-CDDB-00DBE84A6F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8042" y="530536"/>
            <a:ext cx="4464000" cy="297748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183195D-8C7F-B100-A48D-EBBD9843A782}"/>
              </a:ext>
            </a:extLst>
          </p:cNvPr>
          <p:cNvSpPr txBox="1"/>
          <p:nvPr/>
        </p:nvSpPr>
        <p:spPr>
          <a:xfrm>
            <a:off x="1797268" y="3508024"/>
            <a:ext cx="4961958" cy="461665"/>
          </a:xfrm>
          <a:prstGeom prst="rect">
            <a:avLst/>
          </a:prstGeom>
          <a:noFill/>
        </p:spPr>
        <p:txBody>
          <a:bodyPr wrap="square" rtlCol="0">
            <a:spAutoFit/>
          </a:bodyPr>
          <a:lstStyle/>
          <a:p>
            <a:r>
              <a:rPr lang="fr-FR" sz="2400" b="1">
                <a:solidFill>
                  <a:srgbClr val="FFFF00"/>
                </a:solidFill>
              </a:rPr>
              <a:t>Le lac Balaton</a:t>
            </a:r>
            <a:endParaRPr lang="fr-FR" sz="2400" b="1" dirty="0">
              <a:solidFill>
                <a:srgbClr val="FFFF00"/>
              </a:solidFill>
            </a:endParaRPr>
          </a:p>
        </p:txBody>
      </p:sp>
      <p:pic>
        <p:nvPicPr>
          <p:cNvPr id="6" name="Image 5" descr="Une image contenant plein air, ciel, eau, bâtiment&#10;&#10;Description générée automatiquement">
            <a:extLst>
              <a:ext uri="{FF2B5EF4-FFF2-40B4-BE49-F238E27FC236}">
                <a16:creationId xmlns:a16="http://schemas.microsoft.com/office/drawing/2014/main" id="{C892AD61-0B89-F3AE-8D79-CB01BD2B72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5958" y="3061137"/>
            <a:ext cx="4968000" cy="331365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15B4491-71EA-09A2-8DAA-300C63BA090A}"/>
              </a:ext>
            </a:extLst>
          </p:cNvPr>
          <p:cNvSpPr txBox="1"/>
          <p:nvPr/>
        </p:nvSpPr>
        <p:spPr>
          <a:xfrm>
            <a:off x="8199144" y="2541449"/>
            <a:ext cx="5505151" cy="461665"/>
          </a:xfrm>
          <a:prstGeom prst="rect">
            <a:avLst/>
          </a:prstGeom>
          <a:noFill/>
        </p:spPr>
        <p:txBody>
          <a:bodyPr wrap="square" rtlCol="0">
            <a:spAutoFit/>
          </a:bodyPr>
          <a:lstStyle/>
          <a:p>
            <a:r>
              <a:rPr lang="fr-FR" sz="2400" b="1" dirty="0">
                <a:solidFill>
                  <a:srgbClr val="FFFF00"/>
                </a:solidFill>
              </a:rPr>
              <a:t> Budapest </a:t>
            </a:r>
          </a:p>
        </p:txBody>
      </p:sp>
    </p:spTree>
    <p:extLst>
      <p:ext uri="{BB962C8B-B14F-4D97-AF65-F5344CB8AC3E}">
        <p14:creationId xmlns:p14="http://schemas.microsoft.com/office/powerpoint/2010/main" val="193019498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25A09-749D-9423-E55B-E78D53ADA649}"/>
            </a:ext>
          </a:extLst>
        </p:cNvPr>
        <p:cNvGrpSpPr/>
        <p:nvPr/>
      </p:nvGrpSpPr>
      <p:grpSpPr>
        <a:xfrm>
          <a:off x="0" y="0"/>
          <a:ext cx="0" cy="0"/>
          <a:chOff x="0" y="0"/>
          <a:chExt cx="0" cy="0"/>
        </a:xfrm>
      </p:grpSpPr>
      <p:pic>
        <p:nvPicPr>
          <p:cNvPr id="3" name="Image 2" descr="Une image contenant plein air, bâtiment, habits, personne&#10;&#10;Description générée automatiquement">
            <a:extLst>
              <a:ext uri="{FF2B5EF4-FFF2-40B4-BE49-F238E27FC236}">
                <a16:creationId xmlns:a16="http://schemas.microsoft.com/office/drawing/2014/main" id="{3DC82700-48B8-1157-2248-14489BA030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361" y="279000"/>
            <a:ext cx="9445277" cy="6300000"/>
          </a:xfrm>
          <a:prstGeom prst="rect">
            <a:avLst/>
          </a:prstGeom>
          <a:effectLst>
            <a:softEdge rad="635000"/>
          </a:effectLst>
        </p:spPr>
      </p:pic>
      <p:sp>
        <p:nvSpPr>
          <p:cNvPr id="4" name="ZoneTexte 3">
            <a:extLst>
              <a:ext uri="{FF2B5EF4-FFF2-40B4-BE49-F238E27FC236}">
                <a16:creationId xmlns:a16="http://schemas.microsoft.com/office/drawing/2014/main" id="{E4727D59-08A4-D8B3-0204-3F0C51A26C49}"/>
              </a:ext>
            </a:extLst>
          </p:cNvPr>
          <p:cNvSpPr txBox="1"/>
          <p:nvPr/>
        </p:nvSpPr>
        <p:spPr>
          <a:xfrm>
            <a:off x="4945117" y="6175940"/>
            <a:ext cx="8052955" cy="461665"/>
          </a:xfrm>
          <a:prstGeom prst="rect">
            <a:avLst/>
          </a:prstGeom>
          <a:noFill/>
        </p:spPr>
        <p:txBody>
          <a:bodyPr wrap="square" rtlCol="0">
            <a:spAutoFit/>
          </a:bodyPr>
          <a:lstStyle/>
          <a:p>
            <a:r>
              <a:rPr lang="fr-FR" sz="2400" b="1">
                <a:solidFill>
                  <a:srgbClr val="FFFF00"/>
                </a:solidFill>
              </a:rPr>
              <a:t>la colline du château</a:t>
            </a:r>
            <a:endParaRPr lang="fr-FR" sz="2400" b="1" dirty="0">
              <a:solidFill>
                <a:srgbClr val="FFFF00"/>
              </a:solidFill>
            </a:endParaRPr>
          </a:p>
        </p:txBody>
      </p:sp>
    </p:spTree>
    <p:extLst>
      <p:ext uri="{BB962C8B-B14F-4D97-AF65-F5344CB8AC3E}">
        <p14:creationId xmlns:p14="http://schemas.microsoft.com/office/powerpoint/2010/main" val="3093499799"/>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12C90A-AEE6-3596-90FA-D415852B270B}"/>
            </a:ext>
          </a:extLst>
        </p:cNvPr>
        <p:cNvGrpSpPr/>
        <p:nvPr/>
      </p:nvGrpSpPr>
      <p:grpSpPr>
        <a:xfrm>
          <a:off x="0" y="0"/>
          <a:ext cx="0" cy="0"/>
          <a:chOff x="0" y="0"/>
          <a:chExt cx="0" cy="0"/>
        </a:xfrm>
      </p:grpSpPr>
      <p:pic>
        <p:nvPicPr>
          <p:cNvPr id="3" name="Image 2" descr="Une image contenant plein air, ciel, bâtiment, tour&#10;&#10;Description générée automatiquement">
            <a:extLst>
              <a:ext uri="{FF2B5EF4-FFF2-40B4-BE49-F238E27FC236}">
                <a16:creationId xmlns:a16="http://schemas.microsoft.com/office/drawing/2014/main" id="{13FA7B92-EDA7-C60F-6B5B-795F13BD47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3397" y="221855"/>
            <a:ext cx="9175412" cy="6120000"/>
          </a:xfrm>
          <a:prstGeom prst="rect">
            <a:avLst/>
          </a:prstGeom>
          <a:effectLst>
            <a:softEdge rad="127000"/>
          </a:effectLst>
        </p:spPr>
      </p:pic>
      <p:sp>
        <p:nvSpPr>
          <p:cNvPr id="5" name="ZoneTexte 4">
            <a:extLst>
              <a:ext uri="{FF2B5EF4-FFF2-40B4-BE49-F238E27FC236}">
                <a16:creationId xmlns:a16="http://schemas.microsoft.com/office/drawing/2014/main" id="{E2895309-E473-4B5F-D5CB-FB3B1CCE5CD4}"/>
              </a:ext>
            </a:extLst>
          </p:cNvPr>
          <p:cNvSpPr txBox="1"/>
          <p:nvPr/>
        </p:nvSpPr>
        <p:spPr>
          <a:xfrm>
            <a:off x="4330203" y="6257773"/>
            <a:ext cx="6317673" cy="461665"/>
          </a:xfrm>
          <a:prstGeom prst="rect">
            <a:avLst/>
          </a:prstGeom>
          <a:noFill/>
        </p:spPr>
        <p:txBody>
          <a:bodyPr wrap="square" rtlCol="0">
            <a:spAutoFit/>
          </a:bodyPr>
          <a:lstStyle/>
          <a:p>
            <a:r>
              <a:rPr lang="fr-FR" sz="2400" b="1">
                <a:solidFill>
                  <a:srgbClr val="FFFF00"/>
                </a:solidFill>
              </a:rPr>
              <a:t>bastion-des-pecheurs-buda</a:t>
            </a:r>
            <a:endParaRPr lang="fr-FR" sz="2400" b="1" dirty="0">
              <a:solidFill>
                <a:srgbClr val="FFFF00"/>
              </a:solidFill>
            </a:endParaRPr>
          </a:p>
        </p:txBody>
      </p:sp>
    </p:spTree>
    <p:extLst>
      <p:ext uri="{BB962C8B-B14F-4D97-AF65-F5344CB8AC3E}">
        <p14:creationId xmlns:p14="http://schemas.microsoft.com/office/powerpoint/2010/main" val="339668778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AAAF0-3E3C-FDEB-5ABE-511DC60499A1}"/>
            </a:ext>
          </a:extLst>
        </p:cNvPr>
        <p:cNvGrpSpPr/>
        <p:nvPr/>
      </p:nvGrpSpPr>
      <p:grpSpPr>
        <a:xfrm>
          <a:off x="0" y="0"/>
          <a:ext cx="0" cy="0"/>
          <a:chOff x="0" y="0"/>
          <a:chExt cx="0" cy="0"/>
        </a:xfrm>
      </p:grpSpPr>
      <p:pic>
        <p:nvPicPr>
          <p:cNvPr id="3" name="Image 2" descr="Une image contenant plein air, Véhicule terrestre, bâtiment, véhicule&#10;&#10;Description générée automatiquement">
            <a:extLst>
              <a:ext uri="{FF2B5EF4-FFF2-40B4-BE49-F238E27FC236}">
                <a16:creationId xmlns:a16="http://schemas.microsoft.com/office/drawing/2014/main" id="{BDF92445-7FF8-8B46-B37F-5CF620FE5D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3226" y="459000"/>
            <a:ext cx="8905547" cy="5931409"/>
          </a:xfrm>
          <a:prstGeom prst="rect">
            <a:avLst/>
          </a:prstGeom>
          <a:effectLst>
            <a:softEdge rad="635000"/>
          </a:effectLst>
        </p:spPr>
      </p:pic>
      <p:sp>
        <p:nvSpPr>
          <p:cNvPr id="4" name="ZoneTexte 3">
            <a:extLst>
              <a:ext uri="{FF2B5EF4-FFF2-40B4-BE49-F238E27FC236}">
                <a16:creationId xmlns:a16="http://schemas.microsoft.com/office/drawing/2014/main" id="{4CB29966-8FD8-7D1B-979A-80BBEA844718}"/>
              </a:ext>
            </a:extLst>
          </p:cNvPr>
          <p:cNvSpPr txBox="1"/>
          <p:nvPr/>
        </p:nvSpPr>
        <p:spPr>
          <a:xfrm>
            <a:off x="5101935" y="6168167"/>
            <a:ext cx="7491846" cy="461665"/>
          </a:xfrm>
          <a:prstGeom prst="rect">
            <a:avLst/>
          </a:prstGeom>
          <a:noFill/>
        </p:spPr>
        <p:txBody>
          <a:bodyPr wrap="square" rtlCol="0">
            <a:spAutoFit/>
          </a:bodyPr>
          <a:lstStyle/>
          <a:p>
            <a:r>
              <a:rPr lang="fr-FR" sz="2400" b="1">
                <a:solidFill>
                  <a:srgbClr val="FFFF00"/>
                </a:solidFill>
              </a:rPr>
              <a:t>buda-europe</a:t>
            </a:r>
            <a:endParaRPr lang="fr-FR" sz="2400" b="1" dirty="0">
              <a:solidFill>
                <a:srgbClr val="FFFF00"/>
              </a:solidFill>
            </a:endParaRPr>
          </a:p>
        </p:txBody>
      </p:sp>
    </p:spTree>
    <p:extLst>
      <p:ext uri="{BB962C8B-B14F-4D97-AF65-F5344CB8AC3E}">
        <p14:creationId xmlns:p14="http://schemas.microsoft.com/office/powerpoint/2010/main" val="4112377606"/>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E0FC5-91F0-3A33-5F64-AB4F741F68A4}"/>
            </a:ext>
          </a:extLst>
        </p:cNvPr>
        <p:cNvGrpSpPr/>
        <p:nvPr/>
      </p:nvGrpSpPr>
      <p:grpSpPr>
        <a:xfrm>
          <a:off x="0" y="0"/>
          <a:ext cx="0" cy="0"/>
          <a:chOff x="0" y="0"/>
          <a:chExt cx="0" cy="0"/>
        </a:xfrm>
      </p:grpSpPr>
      <p:pic>
        <p:nvPicPr>
          <p:cNvPr id="3" name="Image 2" descr="Une image contenant bâtiment, bastion, plein air, arche&#10;&#10;Description générée automatiquement">
            <a:extLst>
              <a:ext uri="{FF2B5EF4-FFF2-40B4-BE49-F238E27FC236}">
                <a16:creationId xmlns:a16="http://schemas.microsoft.com/office/drawing/2014/main" id="{8AB66FDF-8143-01C4-3DCB-11DEB2C6BB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9114" y="279000"/>
            <a:ext cx="9445277" cy="6300000"/>
          </a:xfrm>
          <a:prstGeom prst="rect">
            <a:avLst/>
          </a:prstGeom>
          <a:effectLst>
            <a:softEdge rad="635000"/>
          </a:effectLst>
        </p:spPr>
      </p:pic>
      <p:pic>
        <p:nvPicPr>
          <p:cNvPr id="5" name="Image 4" descr="Une image contenant bâtiment, bastion, plein air, arche&#10;&#10;Description générée automatiquement">
            <a:extLst>
              <a:ext uri="{FF2B5EF4-FFF2-40B4-BE49-F238E27FC236}">
                <a16:creationId xmlns:a16="http://schemas.microsoft.com/office/drawing/2014/main" id="{51EE736E-4389-32C7-44A7-EB5C7203605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3500" y="252412"/>
            <a:ext cx="9525000" cy="6353175"/>
          </a:xfrm>
          <a:prstGeom prst="rect">
            <a:avLst/>
          </a:prstGeom>
          <a:effectLst>
            <a:softEdge rad="635000"/>
          </a:effectLst>
        </p:spPr>
      </p:pic>
      <p:sp>
        <p:nvSpPr>
          <p:cNvPr id="6" name="ZoneTexte 5">
            <a:extLst>
              <a:ext uri="{FF2B5EF4-FFF2-40B4-BE49-F238E27FC236}">
                <a16:creationId xmlns:a16="http://schemas.microsoft.com/office/drawing/2014/main" id="{AA28F0A6-94AB-A717-1147-0BD9F41B9897}"/>
              </a:ext>
            </a:extLst>
          </p:cNvPr>
          <p:cNvSpPr txBox="1"/>
          <p:nvPr/>
        </p:nvSpPr>
        <p:spPr>
          <a:xfrm>
            <a:off x="3647209" y="6348167"/>
            <a:ext cx="6587837" cy="461665"/>
          </a:xfrm>
          <a:prstGeom prst="rect">
            <a:avLst/>
          </a:prstGeom>
          <a:noFill/>
        </p:spPr>
        <p:txBody>
          <a:bodyPr wrap="square" rtlCol="0">
            <a:spAutoFit/>
          </a:bodyPr>
          <a:lstStyle/>
          <a:p>
            <a:r>
              <a:rPr lang="fr-FR" sz="2400" b="1">
                <a:solidFill>
                  <a:srgbClr val="FFFF00"/>
                </a:solidFill>
              </a:rPr>
              <a:t>bastion-des-pecheurs-buda-hongrie</a:t>
            </a:r>
            <a:endParaRPr lang="fr-FR" sz="2400" b="1" dirty="0">
              <a:solidFill>
                <a:srgbClr val="FFFF00"/>
              </a:solidFill>
            </a:endParaRPr>
          </a:p>
        </p:txBody>
      </p:sp>
    </p:spTree>
    <p:extLst>
      <p:ext uri="{BB962C8B-B14F-4D97-AF65-F5344CB8AC3E}">
        <p14:creationId xmlns:p14="http://schemas.microsoft.com/office/powerpoint/2010/main" val="2966679693"/>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72DA4-26F9-C17F-BA8A-9A15B69FD009}"/>
            </a:ext>
          </a:extLst>
        </p:cNvPr>
        <p:cNvGrpSpPr/>
        <p:nvPr/>
      </p:nvGrpSpPr>
      <p:grpSpPr>
        <a:xfrm>
          <a:off x="0" y="0"/>
          <a:ext cx="0" cy="0"/>
          <a:chOff x="0" y="0"/>
          <a:chExt cx="0" cy="0"/>
        </a:xfrm>
      </p:grpSpPr>
      <p:pic>
        <p:nvPicPr>
          <p:cNvPr id="3" name="Image 2" descr="Une image contenant plein air, ciel, bâtiment, ville&#10;&#10;Description générée automatiquement">
            <a:extLst>
              <a:ext uri="{FF2B5EF4-FFF2-40B4-BE49-F238E27FC236}">
                <a16:creationId xmlns:a16="http://schemas.microsoft.com/office/drawing/2014/main" id="{274B7D58-0586-E558-76E9-411F727008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8294" y="252412"/>
            <a:ext cx="9175412" cy="6120000"/>
          </a:xfrm>
          <a:prstGeom prst="rect">
            <a:avLst/>
          </a:prstGeom>
          <a:effectLst>
            <a:softEdge rad="127000"/>
          </a:effectLst>
        </p:spPr>
      </p:pic>
      <p:sp>
        <p:nvSpPr>
          <p:cNvPr id="6" name="ZoneTexte 5">
            <a:extLst>
              <a:ext uri="{FF2B5EF4-FFF2-40B4-BE49-F238E27FC236}">
                <a16:creationId xmlns:a16="http://schemas.microsoft.com/office/drawing/2014/main" id="{3E8E7327-145A-AE3E-BDEB-35B745F4CC74}"/>
              </a:ext>
            </a:extLst>
          </p:cNvPr>
          <p:cNvSpPr txBox="1"/>
          <p:nvPr/>
        </p:nvSpPr>
        <p:spPr>
          <a:xfrm>
            <a:off x="4067235" y="6141579"/>
            <a:ext cx="6096000" cy="461665"/>
          </a:xfrm>
          <a:prstGeom prst="rect">
            <a:avLst/>
          </a:prstGeom>
          <a:noFill/>
        </p:spPr>
        <p:txBody>
          <a:bodyPr wrap="square">
            <a:spAutoFit/>
          </a:bodyPr>
          <a:lstStyle/>
          <a:p>
            <a:r>
              <a:rPr lang="fr-FR" sz="2400" b="1" dirty="0">
                <a:solidFill>
                  <a:srgbClr val="FFFF00"/>
                </a:solidFill>
              </a:rPr>
              <a:t>Budapest-coucher-de-soleil</a:t>
            </a:r>
          </a:p>
        </p:txBody>
      </p:sp>
    </p:spTree>
    <p:extLst>
      <p:ext uri="{BB962C8B-B14F-4D97-AF65-F5344CB8AC3E}">
        <p14:creationId xmlns:p14="http://schemas.microsoft.com/office/powerpoint/2010/main" val="403218452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CCBF4-04AD-6652-A9BB-362F8FDDDB49}"/>
            </a:ext>
          </a:extLst>
        </p:cNvPr>
        <p:cNvGrpSpPr/>
        <p:nvPr/>
      </p:nvGrpSpPr>
      <p:grpSpPr>
        <a:xfrm>
          <a:off x="0" y="0"/>
          <a:ext cx="0" cy="0"/>
          <a:chOff x="0" y="0"/>
          <a:chExt cx="0" cy="0"/>
        </a:xfrm>
      </p:grpSpPr>
      <p:pic>
        <p:nvPicPr>
          <p:cNvPr id="3" name="Image 2" descr="Une image contenant intérieur, arcade, coffre, hall&#10;&#10;Description générée automatiquement">
            <a:extLst>
              <a:ext uri="{FF2B5EF4-FFF2-40B4-BE49-F238E27FC236}">
                <a16:creationId xmlns:a16="http://schemas.microsoft.com/office/drawing/2014/main" id="{E6C737A0-B8A7-E79E-16C5-76681C1E11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7274" y="369000"/>
            <a:ext cx="9175412" cy="6120000"/>
          </a:xfrm>
          <a:prstGeom prst="rect">
            <a:avLst/>
          </a:prstGeom>
          <a:effectLst>
            <a:softEdge rad="317500"/>
          </a:effectLst>
        </p:spPr>
      </p:pic>
      <p:sp>
        <p:nvSpPr>
          <p:cNvPr id="4" name="ZoneTexte 3">
            <a:extLst>
              <a:ext uri="{FF2B5EF4-FFF2-40B4-BE49-F238E27FC236}">
                <a16:creationId xmlns:a16="http://schemas.microsoft.com/office/drawing/2014/main" id="{F2CE0C45-F457-A49F-1098-61525896900C}"/>
              </a:ext>
            </a:extLst>
          </p:cNvPr>
          <p:cNvSpPr txBox="1"/>
          <p:nvPr/>
        </p:nvSpPr>
        <p:spPr>
          <a:xfrm>
            <a:off x="4229099" y="6258167"/>
            <a:ext cx="8624455" cy="461665"/>
          </a:xfrm>
          <a:prstGeom prst="rect">
            <a:avLst/>
          </a:prstGeom>
          <a:noFill/>
        </p:spPr>
        <p:txBody>
          <a:bodyPr wrap="square" rtlCol="0">
            <a:spAutoFit/>
          </a:bodyPr>
          <a:lstStyle/>
          <a:p>
            <a:r>
              <a:rPr lang="fr-FR" sz="2400" b="1">
                <a:solidFill>
                  <a:srgbClr val="FFFF00"/>
                </a:solidFill>
              </a:rPr>
              <a:t>parlement-visite-budapest</a:t>
            </a:r>
            <a:endParaRPr lang="fr-FR" sz="2400" b="1" dirty="0">
              <a:solidFill>
                <a:srgbClr val="FFFF00"/>
              </a:solidFill>
            </a:endParaRPr>
          </a:p>
        </p:txBody>
      </p:sp>
    </p:spTree>
    <p:extLst>
      <p:ext uri="{BB962C8B-B14F-4D97-AF65-F5344CB8AC3E}">
        <p14:creationId xmlns:p14="http://schemas.microsoft.com/office/powerpoint/2010/main" val="171063193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976A1-2BCF-B4A7-DC96-0A6BAF825868}"/>
            </a:ext>
          </a:extLst>
        </p:cNvPr>
        <p:cNvGrpSpPr/>
        <p:nvPr/>
      </p:nvGrpSpPr>
      <p:grpSpPr>
        <a:xfrm>
          <a:off x="0" y="0"/>
          <a:ext cx="0" cy="0"/>
          <a:chOff x="0" y="0"/>
          <a:chExt cx="0" cy="0"/>
        </a:xfrm>
      </p:grpSpPr>
      <p:pic>
        <p:nvPicPr>
          <p:cNvPr id="3" name="Image 2" descr="Une image contenant intérieur, hall, salle de concert, Centre des arts de la scène&#10;&#10;Description générée automatiquement">
            <a:extLst>
              <a:ext uri="{FF2B5EF4-FFF2-40B4-BE49-F238E27FC236}">
                <a16:creationId xmlns:a16="http://schemas.microsoft.com/office/drawing/2014/main" id="{A1C6DACC-5E1C-67EB-355F-BD0D38BFD1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9629" y="262572"/>
            <a:ext cx="432216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intérieur, mur, coffre, allée centrale&#10;&#10;Description générée automatiquement">
            <a:extLst>
              <a:ext uri="{FF2B5EF4-FFF2-40B4-BE49-F238E27FC236}">
                <a16:creationId xmlns:a16="http://schemas.microsoft.com/office/drawing/2014/main" id="{DD01E095-08AD-1466-D4C3-57F134E82C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1657" y="189000"/>
            <a:ext cx="432216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21" name="ZoneTexte 20">
            <a:extLst>
              <a:ext uri="{FF2B5EF4-FFF2-40B4-BE49-F238E27FC236}">
                <a16:creationId xmlns:a16="http://schemas.microsoft.com/office/drawing/2014/main" id="{57C16B53-976F-9262-339C-06D4AA926AAC}"/>
              </a:ext>
            </a:extLst>
          </p:cNvPr>
          <p:cNvSpPr txBox="1"/>
          <p:nvPr/>
        </p:nvSpPr>
        <p:spPr>
          <a:xfrm>
            <a:off x="4962054" y="2400437"/>
            <a:ext cx="2089338" cy="830997"/>
          </a:xfrm>
          <a:prstGeom prst="rect">
            <a:avLst/>
          </a:prstGeom>
          <a:noFill/>
        </p:spPr>
        <p:txBody>
          <a:bodyPr wrap="square" rtlCol="0">
            <a:spAutoFit/>
          </a:bodyPr>
          <a:lstStyle/>
          <a:p>
            <a:r>
              <a:rPr lang="fr-FR" sz="2400" b="1" dirty="0">
                <a:solidFill>
                  <a:srgbClr val="FFFF00"/>
                </a:solidFill>
              </a:rPr>
              <a:t>Le parlement  Budapest</a:t>
            </a:r>
          </a:p>
        </p:txBody>
      </p:sp>
    </p:spTree>
    <p:extLst>
      <p:ext uri="{BB962C8B-B14F-4D97-AF65-F5344CB8AC3E}">
        <p14:creationId xmlns:p14="http://schemas.microsoft.com/office/powerpoint/2010/main" val="226342282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227638-FF14-755E-F2FF-65771BA970B0}"/>
            </a:ext>
          </a:extLst>
        </p:cNvPr>
        <p:cNvGrpSpPr/>
        <p:nvPr/>
      </p:nvGrpSpPr>
      <p:grpSpPr>
        <a:xfrm>
          <a:off x="0" y="0"/>
          <a:ext cx="0" cy="0"/>
          <a:chOff x="0" y="0"/>
          <a:chExt cx="0" cy="0"/>
        </a:xfrm>
      </p:grpSpPr>
      <p:pic>
        <p:nvPicPr>
          <p:cNvPr id="3" name="Image 2" descr="Une image contenant intérieur, hall, salle de concert, auditorium&#10;&#10;Description générée automatiquement">
            <a:extLst>
              <a:ext uri="{FF2B5EF4-FFF2-40B4-BE49-F238E27FC236}">
                <a16:creationId xmlns:a16="http://schemas.microsoft.com/office/drawing/2014/main" id="{35CBC9A5-2CE7-F0E0-2551-4216C41F8B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89010"/>
            <a:ext cx="9525000" cy="6343650"/>
          </a:xfrm>
          <a:prstGeom prst="rect">
            <a:avLst/>
          </a:prstGeom>
          <a:effectLst>
            <a:softEdge rad="127000"/>
          </a:effectLst>
        </p:spPr>
      </p:pic>
      <p:sp>
        <p:nvSpPr>
          <p:cNvPr id="5" name="ZoneTexte 4">
            <a:extLst>
              <a:ext uri="{FF2B5EF4-FFF2-40B4-BE49-F238E27FC236}">
                <a16:creationId xmlns:a16="http://schemas.microsoft.com/office/drawing/2014/main" id="{C6F99BB6-59DC-9EC8-8F77-071671A1BCCD}"/>
              </a:ext>
            </a:extLst>
          </p:cNvPr>
          <p:cNvSpPr txBox="1"/>
          <p:nvPr/>
        </p:nvSpPr>
        <p:spPr>
          <a:xfrm>
            <a:off x="4613563" y="6285910"/>
            <a:ext cx="7450282" cy="461665"/>
          </a:xfrm>
          <a:prstGeom prst="rect">
            <a:avLst/>
          </a:prstGeom>
          <a:noFill/>
        </p:spPr>
        <p:txBody>
          <a:bodyPr wrap="square" rtlCol="0">
            <a:spAutoFit/>
          </a:bodyPr>
          <a:lstStyle/>
          <a:p>
            <a:r>
              <a:rPr lang="fr-FR" sz="2400" b="1">
                <a:solidFill>
                  <a:srgbClr val="FFFF00"/>
                </a:solidFill>
              </a:rPr>
              <a:t>parlement-budapest</a:t>
            </a:r>
            <a:endParaRPr lang="fr-FR" sz="2400" b="1" dirty="0">
              <a:solidFill>
                <a:srgbClr val="FFFF00"/>
              </a:solidFill>
            </a:endParaRPr>
          </a:p>
        </p:txBody>
      </p:sp>
    </p:spTree>
    <p:extLst>
      <p:ext uri="{BB962C8B-B14F-4D97-AF65-F5344CB8AC3E}">
        <p14:creationId xmlns:p14="http://schemas.microsoft.com/office/powerpoint/2010/main" val="2204034281"/>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E4307-1DD6-A40A-A247-79DF120AC81B}"/>
            </a:ext>
          </a:extLst>
        </p:cNvPr>
        <p:cNvGrpSpPr/>
        <p:nvPr/>
      </p:nvGrpSpPr>
      <p:grpSpPr>
        <a:xfrm>
          <a:off x="0" y="0"/>
          <a:ext cx="0" cy="0"/>
          <a:chOff x="0" y="0"/>
          <a:chExt cx="0" cy="0"/>
        </a:xfrm>
      </p:grpSpPr>
      <p:pic>
        <p:nvPicPr>
          <p:cNvPr id="5" name="Image 4" descr="Une image contenant intérieur, arcade, coffre, allée centrale&#10;&#10;Description générée automatiquement">
            <a:extLst>
              <a:ext uri="{FF2B5EF4-FFF2-40B4-BE49-F238E27FC236}">
                <a16:creationId xmlns:a16="http://schemas.microsoft.com/office/drawing/2014/main" id="{0D10EA57-CDFA-76C1-4B32-7A4A1FA656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6567" y="189000"/>
            <a:ext cx="432216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intérieur, siège fenêtre, fenêtre, banc&#10;&#10;Description générée automatiquement">
            <a:extLst>
              <a:ext uri="{FF2B5EF4-FFF2-40B4-BE49-F238E27FC236}">
                <a16:creationId xmlns:a16="http://schemas.microsoft.com/office/drawing/2014/main" id="{FE4E3C06-B283-0EA2-FF5E-70965A03526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3275" y="189000"/>
            <a:ext cx="432216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08BF791F-31C1-6151-AA2E-DEE2B0F008C6}"/>
              </a:ext>
            </a:extLst>
          </p:cNvPr>
          <p:cNvSpPr txBox="1"/>
          <p:nvPr/>
        </p:nvSpPr>
        <p:spPr>
          <a:xfrm>
            <a:off x="4966855" y="2826327"/>
            <a:ext cx="2327563" cy="830997"/>
          </a:xfrm>
          <a:prstGeom prst="rect">
            <a:avLst/>
          </a:prstGeom>
          <a:noFill/>
        </p:spPr>
        <p:txBody>
          <a:bodyPr wrap="square" rtlCol="0">
            <a:spAutoFit/>
          </a:bodyPr>
          <a:lstStyle/>
          <a:p>
            <a:r>
              <a:rPr lang="fr-FR" sz="2400" b="1" dirty="0">
                <a:solidFill>
                  <a:srgbClr val="FFFF00"/>
                </a:solidFill>
              </a:rPr>
              <a:t>parlement--Budapest</a:t>
            </a:r>
          </a:p>
        </p:txBody>
      </p:sp>
    </p:spTree>
    <p:extLst>
      <p:ext uri="{BB962C8B-B14F-4D97-AF65-F5344CB8AC3E}">
        <p14:creationId xmlns:p14="http://schemas.microsoft.com/office/powerpoint/2010/main" val="181027559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9F0E4E-9D06-F059-824E-A36806E72D4D}"/>
            </a:ext>
          </a:extLst>
        </p:cNvPr>
        <p:cNvGrpSpPr/>
        <p:nvPr/>
      </p:nvGrpSpPr>
      <p:grpSpPr>
        <a:xfrm>
          <a:off x="0" y="0"/>
          <a:ext cx="0" cy="0"/>
          <a:chOff x="0" y="0"/>
          <a:chExt cx="0" cy="0"/>
        </a:xfrm>
      </p:grpSpPr>
      <p:pic>
        <p:nvPicPr>
          <p:cNvPr id="3" name="Image 2" descr="Une image contenant bâtiment, intérieur, train, gare ferroviaire&#10;&#10;Description générée automatiquement">
            <a:extLst>
              <a:ext uri="{FF2B5EF4-FFF2-40B4-BE49-F238E27FC236}">
                <a16:creationId xmlns:a16="http://schemas.microsoft.com/office/drawing/2014/main" id="{773B4935-2B78-E25D-B593-7DFDAB408C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3701" y="200835"/>
            <a:ext cx="9175412" cy="6120000"/>
          </a:xfrm>
          <a:prstGeom prst="rect">
            <a:avLst/>
          </a:prstGeom>
          <a:effectLst>
            <a:softEdge rad="127000"/>
          </a:effectLst>
        </p:spPr>
      </p:pic>
      <p:sp>
        <p:nvSpPr>
          <p:cNvPr id="7" name="ZoneTexte 6">
            <a:extLst>
              <a:ext uri="{FF2B5EF4-FFF2-40B4-BE49-F238E27FC236}">
                <a16:creationId xmlns:a16="http://schemas.microsoft.com/office/drawing/2014/main" id="{F71289FD-8313-F2FE-1483-1EDA5B233867}"/>
              </a:ext>
            </a:extLst>
          </p:cNvPr>
          <p:cNvSpPr txBox="1"/>
          <p:nvPr/>
        </p:nvSpPr>
        <p:spPr>
          <a:xfrm>
            <a:off x="3122409" y="6195500"/>
            <a:ext cx="8437418" cy="461665"/>
          </a:xfrm>
          <a:prstGeom prst="rect">
            <a:avLst/>
          </a:prstGeom>
          <a:noFill/>
        </p:spPr>
        <p:txBody>
          <a:bodyPr wrap="square" rtlCol="0">
            <a:spAutoFit/>
          </a:bodyPr>
          <a:lstStyle/>
          <a:p>
            <a:r>
              <a:rPr lang="fr-FR" sz="2400" b="1">
                <a:solidFill>
                  <a:srgbClr val="FFFF00"/>
                </a:solidFill>
              </a:rPr>
              <a:t>marché-couvert-budapest-architecture</a:t>
            </a:r>
            <a:endParaRPr lang="fr-FR" sz="2400" b="1" dirty="0">
              <a:solidFill>
                <a:srgbClr val="FFFF00"/>
              </a:solidFill>
            </a:endParaRPr>
          </a:p>
        </p:txBody>
      </p:sp>
    </p:spTree>
    <p:extLst>
      <p:ext uri="{BB962C8B-B14F-4D97-AF65-F5344CB8AC3E}">
        <p14:creationId xmlns:p14="http://schemas.microsoft.com/office/powerpoint/2010/main" val="1344281265"/>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A9FE92-9E04-790D-DE8B-1533430818A9}"/>
            </a:ext>
          </a:extLst>
        </p:cNvPr>
        <p:cNvGrpSpPr/>
        <p:nvPr/>
      </p:nvGrpSpPr>
      <p:grpSpPr>
        <a:xfrm>
          <a:off x="0" y="0"/>
          <a:ext cx="0" cy="0"/>
          <a:chOff x="0" y="0"/>
          <a:chExt cx="0" cy="0"/>
        </a:xfrm>
      </p:grpSpPr>
      <p:pic>
        <p:nvPicPr>
          <p:cNvPr id="3" name="Image 2" descr="Une image contenant nourriture, Restauration rapide, produits de boulangerie, dessert&#10;&#10;Description générée automatiquement">
            <a:extLst>
              <a:ext uri="{FF2B5EF4-FFF2-40B4-BE49-F238E27FC236}">
                <a16:creationId xmlns:a16="http://schemas.microsoft.com/office/drawing/2014/main" id="{ABB55258-743D-F389-5C5D-A98155F7F7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6236" y="292159"/>
            <a:ext cx="5220000" cy="348174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8C29A9C6-B0CF-8AF4-063C-6F771E0FC8A3}"/>
              </a:ext>
            </a:extLst>
          </p:cNvPr>
          <p:cNvSpPr txBox="1"/>
          <p:nvPr/>
        </p:nvSpPr>
        <p:spPr>
          <a:xfrm>
            <a:off x="688636" y="4371109"/>
            <a:ext cx="5313846" cy="461665"/>
          </a:xfrm>
          <a:prstGeom prst="rect">
            <a:avLst/>
          </a:prstGeom>
          <a:noFill/>
        </p:spPr>
        <p:txBody>
          <a:bodyPr wrap="square" rtlCol="0">
            <a:spAutoFit/>
          </a:bodyPr>
          <a:lstStyle/>
          <a:p>
            <a:endParaRPr lang="fr-FR" sz="2400" b="1" dirty="0">
              <a:solidFill>
                <a:srgbClr val="FFFF00"/>
              </a:solidFill>
            </a:endParaRPr>
          </a:p>
        </p:txBody>
      </p:sp>
      <p:sp>
        <p:nvSpPr>
          <p:cNvPr id="7" name="ZoneTexte 6">
            <a:extLst>
              <a:ext uri="{FF2B5EF4-FFF2-40B4-BE49-F238E27FC236}">
                <a16:creationId xmlns:a16="http://schemas.microsoft.com/office/drawing/2014/main" id="{23361092-E91D-4AF6-B6EB-8D0858D77A2F}"/>
              </a:ext>
            </a:extLst>
          </p:cNvPr>
          <p:cNvSpPr txBox="1"/>
          <p:nvPr/>
        </p:nvSpPr>
        <p:spPr>
          <a:xfrm>
            <a:off x="4494316" y="4140276"/>
            <a:ext cx="5220000" cy="461665"/>
          </a:xfrm>
          <a:prstGeom prst="rect">
            <a:avLst/>
          </a:prstGeom>
          <a:noFill/>
        </p:spPr>
        <p:txBody>
          <a:bodyPr wrap="square" rtlCol="0">
            <a:spAutoFit/>
          </a:bodyPr>
          <a:lstStyle/>
          <a:p>
            <a:r>
              <a:rPr lang="fr-FR" sz="2400" b="1">
                <a:solidFill>
                  <a:srgbClr val="FFFF00"/>
                </a:solidFill>
              </a:rPr>
              <a:t>hungarian-food</a:t>
            </a:r>
            <a:endParaRPr lang="fr-FR" sz="2400" b="1" dirty="0">
              <a:solidFill>
                <a:srgbClr val="FFFF00"/>
              </a:solidFill>
            </a:endParaRPr>
          </a:p>
        </p:txBody>
      </p:sp>
      <p:pic>
        <p:nvPicPr>
          <p:cNvPr id="9" name="Image 8" descr="Une image contenant Restauration rapide, Snack, dessert, nourriture&#10;&#10;Description générée automatiquement">
            <a:extLst>
              <a:ext uri="{FF2B5EF4-FFF2-40B4-BE49-F238E27FC236}">
                <a16:creationId xmlns:a16="http://schemas.microsoft.com/office/drawing/2014/main" id="{99A3A6B1-7F75-C44F-D7F1-4B8139C9B4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97685" y="865281"/>
            <a:ext cx="3420000" cy="512743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97780107"/>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22C8D-39E7-68DE-F69E-74CD0764911B}"/>
            </a:ext>
          </a:extLst>
        </p:cNvPr>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23E09440-3D37-9BFE-98D2-08D4A5D7BD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8305" y="1196785"/>
            <a:ext cx="3240000" cy="485757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EB4237A-CA7C-63D6-BF4E-5DBDBF2C5E82}"/>
              </a:ext>
            </a:extLst>
          </p:cNvPr>
          <p:cNvSpPr txBox="1"/>
          <p:nvPr/>
        </p:nvSpPr>
        <p:spPr>
          <a:xfrm>
            <a:off x="1006962" y="735120"/>
            <a:ext cx="3948546" cy="461665"/>
          </a:xfrm>
          <a:prstGeom prst="rect">
            <a:avLst/>
          </a:prstGeom>
          <a:noFill/>
        </p:spPr>
        <p:txBody>
          <a:bodyPr wrap="square" rtlCol="0">
            <a:spAutoFit/>
          </a:bodyPr>
          <a:lstStyle/>
          <a:p>
            <a:r>
              <a:rPr lang="fr-FR" sz="2400" b="1" dirty="0">
                <a:solidFill>
                  <a:srgbClr val="FFFF00"/>
                </a:solidFill>
              </a:rPr>
              <a:t>parc-Budapest</a:t>
            </a:r>
          </a:p>
        </p:txBody>
      </p:sp>
      <p:pic>
        <p:nvPicPr>
          <p:cNvPr id="7" name="Image 6" descr="Une image contenant bâtiment, ciel, plein air, monument&#10;&#10;Description générée automatiquement">
            <a:extLst>
              <a:ext uri="{FF2B5EF4-FFF2-40B4-BE49-F238E27FC236}">
                <a16:creationId xmlns:a16="http://schemas.microsoft.com/office/drawing/2014/main" id="{88EBEAB1-C7B2-9567-FF7D-EDE3B9452E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63695" y="1884701"/>
            <a:ext cx="5220000" cy="348174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77769DDA-DAA6-656E-B1CD-13694EF6C333}"/>
              </a:ext>
            </a:extLst>
          </p:cNvPr>
          <p:cNvSpPr txBox="1"/>
          <p:nvPr/>
        </p:nvSpPr>
        <p:spPr>
          <a:xfrm>
            <a:off x="6557985" y="5366441"/>
            <a:ext cx="5717023" cy="461665"/>
          </a:xfrm>
          <a:prstGeom prst="rect">
            <a:avLst/>
          </a:prstGeom>
          <a:noFill/>
        </p:spPr>
        <p:txBody>
          <a:bodyPr wrap="square" rtlCol="0">
            <a:spAutoFit/>
          </a:bodyPr>
          <a:lstStyle/>
          <a:p>
            <a:r>
              <a:rPr lang="fr-FR" sz="2400" b="1">
                <a:solidFill>
                  <a:srgbClr val="FFFF00"/>
                </a:solidFill>
              </a:rPr>
              <a:t>place-des-héros-budapest-europe</a:t>
            </a:r>
            <a:endParaRPr lang="fr-FR" sz="2400" b="1" dirty="0">
              <a:solidFill>
                <a:srgbClr val="FFFF00"/>
              </a:solidFill>
            </a:endParaRPr>
          </a:p>
        </p:txBody>
      </p:sp>
    </p:spTree>
    <p:extLst>
      <p:ext uri="{BB962C8B-B14F-4D97-AF65-F5344CB8AC3E}">
        <p14:creationId xmlns:p14="http://schemas.microsoft.com/office/powerpoint/2010/main" val="3972273722"/>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C654C-4E27-8C1C-661F-7608051AC254}"/>
            </a:ext>
          </a:extLst>
        </p:cNvPr>
        <p:cNvGrpSpPr/>
        <p:nvPr/>
      </p:nvGrpSpPr>
      <p:grpSpPr>
        <a:xfrm>
          <a:off x="0" y="0"/>
          <a:ext cx="0" cy="0"/>
          <a:chOff x="0" y="0"/>
          <a:chExt cx="0" cy="0"/>
        </a:xfrm>
      </p:grpSpPr>
      <p:pic>
        <p:nvPicPr>
          <p:cNvPr id="3" name="Image 2" descr="Une image contenant intérieur, bougie, décoration d’intérieur, lustre&#10;&#10;Description générée automatiquement">
            <a:extLst>
              <a:ext uri="{FF2B5EF4-FFF2-40B4-BE49-F238E27FC236}">
                <a16:creationId xmlns:a16="http://schemas.microsoft.com/office/drawing/2014/main" id="{13C30813-EF31-ECA0-C118-D2E523C97A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057" y="189000"/>
            <a:ext cx="432216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intérieur, scène, meubles, lustre&#10;&#10;Description générée automatiquement">
            <a:extLst>
              <a:ext uri="{FF2B5EF4-FFF2-40B4-BE49-F238E27FC236}">
                <a16:creationId xmlns:a16="http://schemas.microsoft.com/office/drawing/2014/main" id="{AAE34307-BEC8-FF49-A342-24FDF3D6A2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97988" y="189000"/>
            <a:ext cx="432216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CCB12CD5-DFAB-BC30-B18C-8CE8D226C074}"/>
              </a:ext>
            </a:extLst>
          </p:cNvPr>
          <p:cNvSpPr txBox="1"/>
          <p:nvPr/>
        </p:nvSpPr>
        <p:spPr>
          <a:xfrm>
            <a:off x="4925291" y="2492266"/>
            <a:ext cx="2488494" cy="1200329"/>
          </a:xfrm>
          <a:prstGeom prst="rect">
            <a:avLst/>
          </a:prstGeom>
          <a:noFill/>
        </p:spPr>
        <p:txBody>
          <a:bodyPr wrap="square" rtlCol="0">
            <a:spAutoFit/>
          </a:bodyPr>
          <a:lstStyle/>
          <a:p>
            <a:r>
              <a:rPr lang="fr-FR" sz="2400" b="1">
                <a:solidFill>
                  <a:srgbClr val="FFFF00"/>
                </a:solidFill>
              </a:rPr>
              <a:t>new-york-café-budapest-hongrie</a:t>
            </a:r>
            <a:endParaRPr lang="fr-FR" sz="2400" b="1" dirty="0">
              <a:solidFill>
                <a:srgbClr val="FFFF00"/>
              </a:solidFill>
            </a:endParaRPr>
          </a:p>
        </p:txBody>
      </p:sp>
    </p:spTree>
    <p:extLst>
      <p:ext uri="{BB962C8B-B14F-4D97-AF65-F5344CB8AC3E}">
        <p14:creationId xmlns:p14="http://schemas.microsoft.com/office/powerpoint/2010/main" val="4088348123"/>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97DDD-D8B3-E093-9326-DA662C2F2755}"/>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5F10E7F0-33C2-2F29-BE09-AE0AA8776D02}"/>
              </a:ext>
            </a:extLst>
          </p:cNvPr>
          <p:cNvSpPr txBox="1"/>
          <p:nvPr/>
        </p:nvSpPr>
        <p:spPr>
          <a:xfrm>
            <a:off x="1194239" y="480131"/>
            <a:ext cx="10536382" cy="584775"/>
          </a:xfrm>
          <a:prstGeom prst="rect">
            <a:avLst/>
          </a:prstGeom>
          <a:noFill/>
        </p:spPr>
        <p:txBody>
          <a:bodyPr wrap="square" rtlCol="0">
            <a:spAutoFit/>
          </a:bodyPr>
          <a:lstStyle/>
          <a:p>
            <a:r>
              <a:rPr lang="fr-FR" sz="3200" b="1" dirty="0">
                <a:solidFill>
                  <a:srgbClr val="FFFF00"/>
                </a:solidFill>
              </a:rPr>
              <a:t>Lorient Vous A Présenté – Promenade  - En – Hongrie - </a:t>
            </a:r>
          </a:p>
        </p:txBody>
      </p:sp>
      <p:sp>
        <p:nvSpPr>
          <p:cNvPr id="3" name="ZoneTexte 2">
            <a:extLst>
              <a:ext uri="{FF2B5EF4-FFF2-40B4-BE49-F238E27FC236}">
                <a16:creationId xmlns:a16="http://schemas.microsoft.com/office/drawing/2014/main" id="{A672CFB3-71F6-4B17-3115-BD4A681B6BE4}"/>
              </a:ext>
            </a:extLst>
          </p:cNvPr>
          <p:cNvSpPr txBox="1"/>
          <p:nvPr/>
        </p:nvSpPr>
        <p:spPr>
          <a:xfrm>
            <a:off x="3298935" y="1587522"/>
            <a:ext cx="11294918"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4DA96859-4735-698A-7219-6316C5102711}"/>
              </a:ext>
            </a:extLst>
          </p:cNvPr>
          <p:cNvSpPr txBox="1"/>
          <p:nvPr/>
        </p:nvSpPr>
        <p:spPr>
          <a:xfrm>
            <a:off x="4010747" y="2636116"/>
            <a:ext cx="9170301" cy="584775"/>
          </a:xfrm>
          <a:prstGeom prst="rect">
            <a:avLst/>
          </a:prstGeom>
          <a:noFill/>
        </p:spPr>
        <p:txBody>
          <a:bodyPr wrap="square" rtlCol="0">
            <a:spAutoFit/>
          </a:bodyPr>
          <a:lstStyle/>
          <a:p>
            <a:r>
              <a:rPr lang="fr-FR" sz="3200" b="1" dirty="0">
                <a:solidFill>
                  <a:srgbClr val="FFFF00"/>
                </a:solidFill>
              </a:rPr>
              <a:t>Merci De Votre Visite </a:t>
            </a:r>
          </a:p>
        </p:txBody>
      </p:sp>
      <p:sp>
        <p:nvSpPr>
          <p:cNvPr id="5" name="ZoneTexte 4">
            <a:extLst>
              <a:ext uri="{FF2B5EF4-FFF2-40B4-BE49-F238E27FC236}">
                <a16:creationId xmlns:a16="http://schemas.microsoft.com/office/drawing/2014/main" id="{DD9CB8BA-ED4A-2083-2899-8AB5CD40FBD8}"/>
              </a:ext>
            </a:extLst>
          </p:cNvPr>
          <p:cNvSpPr txBox="1"/>
          <p:nvPr/>
        </p:nvSpPr>
        <p:spPr>
          <a:xfrm>
            <a:off x="5305746" y="3775933"/>
            <a:ext cx="5195943"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45491325"/>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137</TotalTime>
  <Words>325</Words>
  <Application>Microsoft Office PowerPoint</Application>
  <PresentationFormat>Grand écran</PresentationFormat>
  <Paragraphs>49</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2024-10-08T05:58:29Z</dcterms:created>
  <dcterms:modified xsi:type="dcterms:W3CDTF">2024-10-09T08:00:46Z</dcterms:modified>
</cp:coreProperties>
</file>