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64" r:id="rId2"/>
    <p:sldId id="259" r:id="rId3"/>
    <p:sldId id="284" r:id="rId4"/>
    <p:sldId id="283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3" r:id="rId24"/>
    <p:sldId id="262" r:id="rId25"/>
    <p:sldId id="261" r:id="rId26"/>
    <p:sldId id="260" r:id="rId27"/>
    <p:sldId id="258" r:id="rId28"/>
    <p:sldId id="257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13" autoAdjust="0"/>
    <p:restoredTop sz="94000" autoAdjust="0"/>
  </p:normalViewPr>
  <p:slideViewPr>
    <p:cSldViewPr snapToGrid="0">
      <p:cViewPr varScale="1">
        <p:scale>
          <a:sx n="88" d="100"/>
          <a:sy n="88" d="100"/>
        </p:scale>
        <p:origin x="5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FDBB83-3A5D-4517-A0E6-32DE571B72E9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8BECD1-8987-4BA2-A1D0-94FE5FD44B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33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8BECD1-8987-4BA2-A1D0-94FE5FD44B21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81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C79220-05D4-77C3-BF68-8459F2CB36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666115-18E2-5879-B5F5-CC7A0ECCFB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2C4F92-6ADB-049D-18BF-39F102C7E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059467-89F7-2830-53BA-381F12C91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EF6245-A351-914B-7186-505F09476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36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39B53F-12F7-CB8C-2666-5AA0BA698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0C5348-E463-F420-C181-10223F3126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864839-4015-D2E0-F020-CBBA53EB3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F9C4AD-8C92-7D0A-CC43-40B2EEF03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CB8D08-169C-450D-9DF5-5FAE0292C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5235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20E45-9D01-DBD0-D1B7-1241CDE62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814219F-20AD-E31B-2821-06AF3B416F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0BE554-2DE9-6D85-5D73-FA9746438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6A5A6F-24BC-5B08-8ED9-220CE04FC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A2414B-12D7-E13F-3AF1-1CE472B8B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505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FCD0E9-350A-5D9E-680D-2D00084A0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F82F0A-235A-E90E-49C3-3BEC88D6FE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E1D8EF1-17D5-7B83-EDAB-53AE2645FC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742E804-0D9D-C101-877D-CB08BA9C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608C6E-71DB-13FD-D6E7-3E7B783BB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670F975-834A-001F-5309-645906CE6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95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61456C-A280-C6C7-8F12-D4BF1B0E6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1308F9-8063-8D69-CDA8-0051DA362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9D04CD3-AF58-41D2-9F08-AA66BBE74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DA2AEB2-185B-AED2-96E6-00E0D1FC85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7B3BED7-EAD0-8B8F-5EFC-C1A340B431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D2C523C-5692-2BDC-52FC-F5F4ACE08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22106EA-47F0-C2BC-4530-1ADF8E29F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93FBEDA-4E52-5EFC-9FBE-21ECF9D29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45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D60534-4000-86A0-37E2-3188BA3D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06A4285-BE1A-ADA3-FF58-5F4CF332B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E15A58A-0349-2B6C-3B3D-1BCE14E32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A144B89-9560-0259-23A6-D37BFFD4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078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E8423A9-725A-2D0E-745F-F7FD0D721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C2FE0A5-53F6-225E-7422-66D0191E1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F060905-C332-52B7-2227-EABF7238C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2686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895052-FEEA-95B2-9870-A57F9116F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47CBDC-6F53-D0E7-3692-3C61DB8FC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7585E4D-557D-779A-BEDE-37CC42E94E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468B4D-816D-BAF1-1A67-32F1E7B31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B1F6FE-0900-8B22-7B15-313CD5D2C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F14BCF-50DE-36AB-70A8-236FE3C1F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700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7F218E-CAAF-0100-05EE-FFACB8BBE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BD7B7FB-7801-F095-3005-DF25DF8564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4F79039-4EF1-C834-3E12-8504DBCBF9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6FF694F-4B1B-C1EA-A940-E5E90FC1E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5BFAEF-2D9B-3092-80B5-6353FC1D4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F96A705-BCE4-C327-BD50-7E396914F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030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110791-CDEA-12CC-C7D4-F00EF9452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263C32E-91D6-06B7-51D6-5CB918B88D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7F480B-75C8-8E93-7C96-FB7E01DCD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55AC86-4259-B86E-0C66-9586EC372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FA6913-8823-E5F9-5CDA-0902E344D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999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00766B6-7F26-6942-3747-3A3CB0A4A5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AEC56B2-3AEE-05AD-88BF-F27D1AACB8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BFB758-5EA8-EF48-6C95-8FDB919D5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43D2C2-1764-C32C-A4B7-AE2756BD5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0084D6-06E4-36FC-E539-86997A6F3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01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A3223C2-8911-5B9F-A82E-0D18CE909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8C71C64-3E34-06BE-B73B-BC7AAFFCDE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F28B29-8B71-6ADD-20BA-03BBB2BC64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EB775F-D185-4C28-BF38-49D870E723A0}" type="datetimeFigureOut">
              <a:rPr lang="fr-FR" smtClean="0"/>
              <a:t>12/10/2024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F17AC7-1FB2-A988-B0EA-B4F64AEB91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EB88DA-7299-0DE8-BA0C-0230A74D0B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C9FDC4-1669-416F-9CA5-BDD80121C8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3793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herbe&#10;&#10;Description générée automatiquement">
            <a:extLst>
              <a:ext uri="{FF2B5EF4-FFF2-40B4-BE49-F238E27FC236}">
                <a16:creationId xmlns:a16="http://schemas.microsoft.com/office/drawing/2014/main" id="{F0AA7D0C-8060-020A-8B24-16A46ECF1C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698548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DCE733C-3EAA-32B0-7606-A25BBF7246C5}"/>
              </a:ext>
            </a:extLst>
          </p:cNvPr>
          <p:cNvSpPr txBox="1"/>
          <p:nvPr/>
        </p:nvSpPr>
        <p:spPr>
          <a:xfrm>
            <a:off x="4481492" y="467715"/>
            <a:ext cx="60942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Bêlas, Sintra, Portugal.</a:t>
            </a:r>
          </a:p>
        </p:txBody>
      </p:sp>
    </p:spTree>
    <p:extLst>
      <p:ext uri="{BB962C8B-B14F-4D97-AF65-F5344CB8AC3E}">
        <p14:creationId xmlns:p14="http://schemas.microsoft.com/office/powerpoint/2010/main" val="3240444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  <p:sndAc>
          <p:stSnd loop="1">
            <p:snd r:embed="rId2" name="Quim Barreiros A cabritinha.wav"/>
          </p:stSnd>
        </p:sndAc>
      </p:transition>
    </mc:Choice>
    <mc:Fallback>
      <p:transition spd="slow" advClick="0" advTm="8000">
        <p:wheel spokes="1"/>
        <p:sndAc>
          <p:stSnd loop="1">
            <p:snd r:embed="rId2" name="Quim Barreiros A cabritinh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D555F46-377A-7BF7-17FE-E934CE633F7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Sintra ( / ˈ s ɪ n t r ə , ˈ s iː n t r ə / , [ 1 ] [ 2 ] [ 3 ] Portugais : [ˈ</a:t>
            </a:r>
            <a:r>
              <a:rPr lang="fr-FR" sz="3600" b="1" dirty="0" err="1">
                <a:solidFill>
                  <a:srgbClr val="FFFF00"/>
                </a:solidFill>
              </a:rPr>
              <a:t>sĩtɾɐ</a:t>
            </a:r>
            <a:r>
              <a:rPr lang="fr-FR" sz="3600" b="1" dirty="0">
                <a:solidFill>
                  <a:srgbClr val="FFFF00"/>
                </a:solidFill>
              </a:rPr>
              <a:t>] ⓘ ) est une ville et une municipalité de </a:t>
            </a:r>
            <a:r>
              <a:rPr lang="fr-FR" sz="3600" b="1" dirty="0" err="1">
                <a:solidFill>
                  <a:srgbClr val="FFFF00"/>
                </a:solidFill>
              </a:rPr>
              <a:t>ladu</a:t>
            </a:r>
            <a:r>
              <a:rPr lang="fr-FR" sz="3600" b="1" dirty="0">
                <a:solidFill>
                  <a:srgbClr val="FFFF00"/>
                </a:solidFill>
              </a:rPr>
              <a:t> Grand </a:t>
            </a:r>
            <a:r>
              <a:rPr lang="fr-FR" sz="3600" b="1" dirty="0" err="1">
                <a:solidFill>
                  <a:srgbClr val="FFFF00"/>
                </a:solidFill>
              </a:rPr>
              <a:t>Lisbonneau</a:t>
            </a:r>
            <a:r>
              <a:rPr lang="fr-FR" sz="3600" b="1" dirty="0">
                <a:solidFill>
                  <a:srgbClr val="FFFF00"/>
                </a:solidFill>
              </a:rPr>
              <a:t> Portugal, située sur </a:t>
            </a:r>
            <a:r>
              <a:rPr lang="fr-FR" sz="3600" b="1" dirty="0" err="1">
                <a:solidFill>
                  <a:srgbClr val="FFFF00"/>
                </a:solidFill>
              </a:rPr>
              <a:t>laRiviera</a:t>
            </a:r>
            <a:r>
              <a:rPr lang="fr-FR" sz="3600" b="1" dirty="0">
                <a:solidFill>
                  <a:srgbClr val="FFFF00"/>
                </a:solidFill>
              </a:rPr>
              <a:t> portugaise. La population de la municipalité en 2021 était de 385 654 habitants, [ 4 ] sur une superficie de 319,23 kilomètres carrés (123,26 milles carrés). [ 5 ] Sintra est l'une des municipalités les plus urbanisées et les plus densément peuplées du </a:t>
            </a:r>
            <a:r>
              <a:rPr lang="fr-FR" sz="3600" b="1" dirty="0" err="1">
                <a:solidFill>
                  <a:srgbClr val="FFFF00"/>
                </a:solidFill>
              </a:rPr>
              <a:t>Portugal.Destination</a:t>
            </a:r>
            <a:r>
              <a:rPr lang="fr-FR" sz="3600" b="1" dirty="0">
                <a:solidFill>
                  <a:srgbClr val="FFFF00"/>
                </a:solidFill>
              </a:rPr>
              <a:t> </a:t>
            </a:r>
            <a:r>
              <a:rPr lang="fr-FR" sz="3600" b="1" dirty="0" err="1">
                <a:solidFill>
                  <a:srgbClr val="FFFF00"/>
                </a:solidFill>
              </a:rPr>
              <a:t>touristiqueréputée</a:t>
            </a:r>
            <a:r>
              <a:rPr lang="fr-FR" sz="3600" b="1" dirty="0">
                <a:solidFill>
                  <a:srgbClr val="FFFF00"/>
                </a:solidFill>
              </a:rPr>
              <a:t> pour son caractère pittoresque, la municipalité compte plusieurs palais historiques, châteaux, plages pittoresques, parcs et jardins.</a:t>
            </a:r>
          </a:p>
        </p:txBody>
      </p:sp>
    </p:spTree>
    <p:extLst>
      <p:ext uri="{BB962C8B-B14F-4D97-AF65-F5344CB8AC3E}">
        <p14:creationId xmlns:p14="http://schemas.microsoft.com/office/powerpoint/2010/main" val="66648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D416EAB8-A75C-EA6A-9B25-F469473873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00" y="801230"/>
            <a:ext cx="10980000" cy="52555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747981-E10C-01BB-D88E-20FF328E2114}"/>
              </a:ext>
            </a:extLst>
          </p:cNvPr>
          <p:cNvSpPr txBox="1"/>
          <p:nvPr/>
        </p:nvSpPr>
        <p:spPr>
          <a:xfrm>
            <a:off x="4518212" y="4094282"/>
            <a:ext cx="81220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Sintra - Palais de Pena</a:t>
            </a:r>
          </a:p>
        </p:txBody>
      </p:sp>
    </p:spTree>
    <p:extLst>
      <p:ext uri="{BB962C8B-B14F-4D97-AF65-F5344CB8AC3E}">
        <p14:creationId xmlns:p14="http://schemas.microsoft.com/office/powerpoint/2010/main" val="478534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plante&#10;&#10;Description générée automatiquement">
            <a:extLst>
              <a:ext uri="{FF2B5EF4-FFF2-40B4-BE49-F238E27FC236}">
                <a16:creationId xmlns:a16="http://schemas.microsoft.com/office/drawing/2014/main" id="{376601F3-1844-71A9-09F0-1A511A93FD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464" y="279000"/>
            <a:ext cx="838907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8A7676-658B-593C-74DF-66E966C29B6B}"/>
              </a:ext>
            </a:extLst>
          </p:cNvPr>
          <p:cNvSpPr txBox="1"/>
          <p:nvPr/>
        </p:nvSpPr>
        <p:spPr>
          <a:xfrm>
            <a:off x="4389120" y="6348167"/>
            <a:ext cx="7229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Palais de Monserrate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279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paysage&#10;&#10;Description générée automatiquement">
            <a:extLst>
              <a:ext uri="{FF2B5EF4-FFF2-40B4-BE49-F238E27FC236}">
                <a16:creationId xmlns:a16="http://schemas.microsoft.com/office/drawing/2014/main" id="{2FD748D1-9E25-04C5-1B88-1F0F6DCBB1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021" y="279000"/>
            <a:ext cx="8400000" cy="630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C5A066-8E75-0420-76F2-763511B599ED}"/>
              </a:ext>
            </a:extLst>
          </p:cNvPr>
          <p:cNvSpPr txBox="1"/>
          <p:nvPr/>
        </p:nvSpPr>
        <p:spPr>
          <a:xfrm>
            <a:off x="8856198" y="2317422"/>
            <a:ext cx="33358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Azenhas</a:t>
            </a:r>
            <a:r>
              <a:rPr lang="fr-FR" sz="2400" b="1" dirty="0">
                <a:solidFill>
                  <a:srgbClr val="FFFF00"/>
                </a:solidFill>
              </a:rPr>
              <a:t> do Mar est une ville côtière de la municipalité de Sintra , au Portugal . Photo prise par l'</a:t>
            </a:r>
            <a:r>
              <a:rPr lang="fr-FR" sz="2400" b="1" dirty="0" err="1">
                <a:solidFill>
                  <a:srgbClr val="FFFF00"/>
                </a:solidFill>
              </a:rPr>
              <a:t>utilisateur:Husond</a:t>
            </a:r>
            <a:r>
              <a:rPr lang="fr-FR" sz="2400" b="1" dirty="0">
                <a:solidFill>
                  <a:srgbClr val="FFFF00"/>
                </a:solidFill>
              </a:rPr>
              <a:t> en mai 2007.</a:t>
            </a:r>
          </a:p>
        </p:txBody>
      </p:sp>
    </p:spTree>
    <p:extLst>
      <p:ext uri="{BB962C8B-B14F-4D97-AF65-F5344CB8AC3E}">
        <p14:creationId xmlns:p14="http://schemas.microsoft.com/office/powerpoint/2010/main" val="358564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paysage&#10;&#10;Description générée automatiquement">
            <a:extLst>
              <a:ext uri="{FF2B5EF4-FFF2-40B4-BE49-F238E27FC236}">
                <a16:creationId xmlns:a16="http://schemas.microsoft.com/office/drawing/2014/main" id="{2DAD09B1-3CEC-3CF7-FCBD-06E2F70BBC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397" y="0"/>
            <a:ext cx="10315206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E9CE24-62CF-3E58-E7D2-3FDFDC712041}"/>
              </a:ext>
            </a:extLst>
          </p:cNvPr>
          <p:cNvSpPr txBox="1"/>
          <p:nvPr/>
        </p:nvSpPr>
        <p:spPr>
          <a:xfrm>
            <a:off x="3915784" y="4180344"/>
            <a:ext cx="74873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Plage d'</a:t>
            </a:r>
            <a:r>
              <a:rPr lang="fr-FR" sz="2400" b="1" dirty="0" err="1">
                <a:solidFill>
                  <a:srgbClr val="FFFF00"/>
                </a:solidFill>
              </a:rPr>
              <a:t>Ursa</a:t>
            </a:r>
            <a:r>
              <a:rPr lang="fr-FR" sz="2400" b="1" dirty="0">
                <a:solidFill>
                  <a:srgbClr val="FFFF00"/>
                </a:solidFill>
              </a:rPr>
              <a:t>, Portugal [2009]</a:t>
            </a:r>
          </a:p>
        </p:txBody>
      </p:sp>
    </p:spTree>
    <p:extLst>
      <p:ext uri="{BB962C8B-B14F-4D97-AF65-F5344CB8AC3E}">
        <p14:creationId xmlns:p14="http://schemas.microsoft.com/office/powerpoint/2010/main" val="3606078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château&#10;&#10;Description générée automatiquement">
            <a:extLst>
              <a:ext uri="{FF2B5EF4-FFF2-40B4-BE49-F238E27FC236}">
                <a16:creationId xmlns:a16="http://schemas.microsoft.com/office/drawing/2014/main" id="{F9E26952-F4BC-676B-2A5D-6058627CFE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039" y="233464"/>
            <a:ext cx="953192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1F86D37-1B72-EF7F-62F6-66512C1A946E}"/>
              </a:ext>
            </a:extLst>
          </p:cNvPr>
          <p:cNvSpPr txBox="1"/>
          <p:nvPr/>
        </p:nvSpPr>
        <p:spPr>
          <a:xfrm>
            <a:off x="5023821" y="3926541"/>
            <a:ext cx="74658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Sintra, Portugal</a:t>
            </a:r>
          </a:p>
        </p:txBody>
      </p:sp>
    </p:spTree>
    <p:extLst>
      <p:ext uri="{BB962C8B-B14F-4D97-AF65-F5344CB8AC3E}">
        <p14:creationId xmlns:p14="http://schemas.microsoft.com/office/powerpoint/2010/main" val="1342357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erbe&#10;&#10;Description générée automatiquement">
            <a:extLst>
              <a:ext uri="{FF2B5EF4-FFF2-40B4-BE49-F238E27FC236}">
                <a16:creationId xmlns:a16="http://schemas.microsoft.com/office/drawing/2014/main" id="{7BAC12F8-4D4B-EB0F-E157-F373BE8C6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10" y="1089000"/>
            <a:ext cx="11791979" cy="46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B9589C-B992-8729-AE3D-05C1021F13C2}"/>
              </a:ext>
            </a:extLst>
          </p:cNvPr>
          <p:cNvSpPr txBox="1"/>
          <p:nvPr/>
        </p:nvSpPr>
        <p:spPr>
          <a:xfrm>
            <a:off x="4668819" y="2939642"/>
            <a:ext cx="79068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Palais de </a:t>
            </a:r>
            <a:r>
              <a:rPr lang="fr-FR" sz="2400" b="1" dirty="0" err="1">
                <a:solidFill>
                  <a:srgbClr val="FFFF00"/>
                </a:solidFill>
              </a:rPr>
              <a:t>Seteais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8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ierre&#10;&#10;Description générée automatiquement">
            <a:extLst>
              <a:ext uri="{FF2B5EF4-FFF2-40B4-BE49-F238E27FC236}">
                <a16:creationId xmlns:a16="http://schemas.microsoft.com/office/drawing/2014/main" id="{3AFFCCA1-D071-C5D5-45EC-EEA9C3A9BA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E241F4-C94F-ABEF-DB23-81D178CADADD}"/>
              </a:ext>
            </a:extLst>
          </p:cNvPr>
          <p:cNvSpPr txBox="1"/>
          <p:nvPr/>
        </p:nvSpPr>
        <p:spPr>
          <a:xfrm>
            <a:off x="4679577" y="3991344"/>
            <a:ext cx="66374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Anta d'</a:t>
            </a:r>
            <a:r>
              <a:rPr lang="fr-FR" sz="2400" b="1" dirty="0" err="1">
                <a:solidFill>
                  <a:srgbClr val="FFFF00"/>
                </a:solidFill>
              </a:rPr>
              <a:t>Adrenunes</a:t>
            </a:r>
            <a:r>
              <a:rPr lang="fr-FR" sz="2400" b="1" dirty="0">
                <a:solidFill>
                  <a:srgbClr val="FFFF00"/>
                </a:solidFill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48036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mégalithe&#10;&#10;Description générée automatiquement">
            <a:extLst>
              <a:ext uri="{FF2B5EF4-FFF2-40B4-BE49-F238E27FC236}">
                <a16:creationId xmlns:a16="http://schemas.microsoft.com/office/drawing/2014/main" id="{984C2AF0-F256-642F-D9A6-F09334E582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740" y="189000"/>
            <a:ext cx="9084773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378F88-8C86-4D01-CB21-2C2C7860521F}"/>
              </a:ext>
            </a:extLst>
          </p:cNvPr>
          <p:cNvSpPr txBox="1"/>
          <p:nvPr/>
        </p:nvSpPr>
        <p:spPr>
          <a:xfrm>
            <a:off x="107576" y="2502576"/>
            <a:ext cx="27324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L'Anta do Monte </a:t>
            </a:r>
            <a:r>
              <a:rPr lang="fr-FR" sz="2400" b="1" dirty="0" err="1">
                <a:solidFill>
                  <a:srgbClr val="FFFF00"/>
                </a:solidFill>
              </a:rPr>
              <a:t>Abraão</a:t>
            </a:r>
            <a:r>
              <a:rPr lang="fr-FR" sz="2400" b="1" dirty="0">
                <a:solidFill>
                  <a:srgbClr val="FFFF00"/>
                </a:solidFill>
              </a:rPr>
              <a:t>, un dolmen néolithique à </a:t>
            </a:r>
            <a:r>
              <a:rPr lang="fr-FR" sz="2400" b="1" dirty="0" err="1">
                <a:solidFill>
                  <a:srgbClr val="FFFF00"/>
                </a:solidFill>
              </a:rPr>
              <a:t>Queluz-Belas</a:t>
            </a:r>
            <a:r>
              <a:rPr lang="fr-FR" sz="2400" b="1" dirty="0">
                <a:solidFill>
                  <a:srgbClr val="FFFF00"/>
                </a:solidFill>
              </a:rPr>
              <a:t>, près de Lisbonne, Portugal</a:t>
            </a:r>
          </a:p>
        </p:txBody>
      </p:sp>
    </p:spTree>
    <p:extLst>
      <p:ext uri="{BB962C8B-B14F-4D97-AF65-F5344CB8AC3E}">
        <p14:creationId xmlns:p14="http://schemas.microsoft.com/office/powerpoint/2010/main" val="125100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4983120F-68C8-8BB1-F215-1A35DDAE3A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AB54FE-0E15-A969-22F0-F082EE5487D2}"/>
              </a:ext>
            </a:extLst>
          </p:cNvPr>
          <p:cNvSpPr txBox="1"/>
          <p:nvPr/>
        </p:nvSpPr>
        <p:spPr>
          <a:xfrm>
            <a:off x="3119717" y="6207335"/>
            <a:ext cx="8382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Barragem romana de Belas, Belas, Lisbonne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246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Ruines&#10;&#10;Description générée automatiquement">
            <a:extLst>
              <a:ext uri="{FF2B5EF4-FFF2-40B4-BE49-F238E27FC236}">
                <a16:creationId xmlns:a16="http://schemas.microsoft.com/office/drawing/2014/main" id="{0C52DEAD-CF77-80E3-3F9E-E09782BD78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8C0B5B-3AF6-CE24-6283-EC6F12A57072}"/>
              </a:ext>
            </a:extLst>
          </p:cNvPr>
          <p:cNvSpPr txBox="1"/>
          <p:nvPr/>
        </p:nvSpPr>
        <p:spPr>
          <a:xfrm>
            <a:off x="4410635" y="3991344"/>
            <a:ext cx="58629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Pont romain de </a:t>
            </a:r>
            <a:r>
              <a:rPr lang="fr-FR" sz="2400" b="1" dirty="0" err="1">
                <a:solidFill>
                  <a:srgbClr val="FFFF00"/>
                </a:solidFill>
              </a:rPr>
              <a:t>Catribana</a:t>
            </a:r>
            <a:r>
              <a:rPr lang="fr-FR" sz="2400" b="1" dirty="0">
                <a:solidFill>
                  <a:srgbClr val="FFFF00"/>
                </a:solidFill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132942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ciel&#10;&#10;Description générée automatiquement">
            <a:extLst>
              <a:ext uri="{FF2B5EF4-FFF2-40B4-BE49-F238E27FC236}">
                <a16:creationId xmlns:a16="http://schemas.microsoft.com/office/drawing/2014/main" id="{890868E8-C714-7D49-8766-C61C1300EB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7145" y="189000"/>
            <a:ext cx="945771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6393BA-1E0D-015C-4461-E0AC3EC7395A}"/>
              </a:ext>
            </a:extLst>
          </p:cNvPr>
          <p:cNvSpPr txBox="1"/>
          <p:nvPr/>
        </p:nvSpPr>
        <p:spPr>
          <a:xfrm>
            <a:off x="2732442" y="6228109"/>
            <a:ext cx="7078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Château des Maures, sur les collines de Sintra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7303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Ruines&#10;&#10;Description générée automatiquement">
            <a:extLst>
              <a:ext uri="{FF2B5EF4-FFF2-40B4-BE49-F238E27FC236}">
                <a16:creationId xmlns:a16="http://schemas.microsoft.com/office/drawing/2014/main" id="{D46B7EE8-4414-2858-7EDC-62D7C3A07C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889" y="102939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2ED63D-DB98-147A-C6C3-64B8DA63AF3B}"/>
              </a:ext>
            </a:extLst>
          </p:cNvPr>
          <p:cNvSpPr txBox="1"/>
          <p:nvPr/>
        </p:nvSpPr>
        <p:spPr>
          <a:xfrm>
            <a:off x="9222889" y="988448"/>
            <a:ext cx="280675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800" b="1" dirty="0"/>
              <a:t>Les vestiges de la chapelle de São Pedro de </a:t>
            </a:r>
            <a:r>
              <a:rPr lang="fr-FR" sz="2800" b="1" dirty="0" err="1"/>
              <a:t>Canaferrim</a:t>
            </a:r>
            <a:r>
              <a:rPr lang="fr-FR" sz="2800" b="1" dirty="0"/>
              <a:t>, construite par Afonso Henriques après la reddition des Maures à Sintra</a:t>
            </a:r>
          </a:p>
        </p:txBody>
      </p:sp>
    </p:spTree>
    <p:extLst>
      <p:ext uri="{BB962C8B-B14F-4D97-AF65-F5344CB8AC3E}">
        <p14:creationId xmlns:p14="http://schemas.microsoft.com/office/powerpoint/2010/main" val="29719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éhicule tiré par des chevaux&#10;&#10;Description générée automatiquement">
            <a:extLst>
              <a:ext uri="{FF2B5EF4-FFF2-40B4-BE49-F238E27FC236}">
                <a16:creationId xmlns:a16="http://schemas.microsoft.com/office/drawing/2014/main" id="{F26F79B6-CDFB-99DD-EC94-85F62DB984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5722" y="378738"/>
            <a:ext cx="4680000" cy="6100524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C63C89-CAAD-7BA8-23D3-3F3BEDBD58DC}"/>
              </a:ext>
            </a:extLst>
          </p:cNvPr>
          <p:cNvSpPr txBox="1"/>
          <p:nvPr/>
        </p:nvSpPr>
        <p:spPr>
          <a:xfrm>
            <a:off x="220093" y="2097331"/>
            <a:ext cx="3393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Les vestiges de la chapelle de São Pedro de </a:t>
            </a:r>
            <a:r>
              <a:rPr lang="fr-FR" sz="2400" b="1" dirty="0" err="1"/>
              <a:t>Canaferrim</a:t>
            </a:r>
            <a:r>
              <a:rPr lang="fr-FR" sz="2400" b="1" dirty="0"/>
              <a:t>, construite par Afonso Henriques après la reddition des Maures à Sintra</a:t>
            </a:r>
          </a:p>
        </p:txBody>
      </p:sp>
    </p:spTree>
    <p:extLst>
      <p:ext uri="{BB962C8B-B14F-4D97-AF65-F5344CB8AC3E}">
        <p14:creationId xmlns:p14="http://schemas.microsoft.com/office/powerpoint/2010/main" val="148211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arbre, bâtiment&#10;&#10;Description générée automatiquement">
            <a:extLst>
              <a:ext uri="{FF2B5EF4-FFF2-40B4-BE49-F238E27FC236}">
                <a16:creationId xmlns:a16="http://schemas.microsoft.com/office/drawing/2014/main" id="{1B08D3AC-B863-0B81-F95B-62EF22D74B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243" y="279000"/>
            <a:ext cx="1068551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2BD83E-BE4C-BDDF-D5C7-71B77ADF37F6}"/>
              </a:ext>
            </a:extLst>
          </p:cNvPr>
          <p:cNvSpPr txBox="1"/>
          <p:nvPr/>
        </p:nvSpPr>
        <p:spPr>
          <a:xfrm>
            <a:off x="484095" y="4073466"/>
            <a:ext cx="12192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Palais de Sintra, pendant longtemps résidence de la famille royale pendant l'été</a:t>
            </a:r>
          </a:p>
        </p:txBody>
      </p:sp>
    </p:spTree>
    <p:extLst>
      <p:ext uri="{BB962C8B-B14F-4D97-AF65-F5344CB8AC3E}">
        <p14:creationId xmlns:p14="http://schemas.microsoft.com/office/powerpoint/2010/main" val="98966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arbuste&#10;&#10;Description générée automatiquement">
            <a:extLst>
              <a:ext uri="{FF2B5EF4-FFF2-40B4-BE49-F238E27FC236}">
                <a16:creationId xmlns:a16="http://schemas.microsoft.com/office/drawing/2014/main" id="{E1EF126B-78C4-5B79-9082-6CD7411162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856" y="279000"/>
            <a:ext cx="94536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3D76FF-5AC4-1531-6AF7-49F9FDB74396}"/>
              </a:ext>
            </a:extLst>
          </p:cNvPr>
          <p:cNvSpPr txBox="1"/>
          <p:nvPr/>
        </p:nvSpPr>
        <p:spPr>
          <a:xfrm>
            <a:off x="9876742" y="-527125"/>
            <a:ext cx="231525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Couvent des Capucins, retraite monastique fondée au cours de l'histoire primordiale de la commune (XVIe siècle)</a:t>
            </a:r>
          </a:p>
        </p:txBody>
      </p:sp>
    </p:spTree>
    <p:extLst>
      <p:ext uri="{BB962C8B-B14F-4D97-AF65-F5344CB8AC3E}">
        <p14:creationId xmlns:p14="http://schemas.microsoft.com/office/powerpoint/2010/main" val="38884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7AEB525E-2E7B-AC27-91B2-25C5288C93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99" y="279000"/>
            <a:ext cx="94537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9312F4-B2C0-BD7A-0C38-151C52F029F9}"/>
              </a:ext>
            </a:extLst>
          </p:cNvPr>
          <p:cNvSpPr txBox="1"/>
          <p:nvPr/>
        </p:nvSpPr>
        <p:spPr>
          <a:xfrm>
            <a:off x="4229306" y="4097855"/>
            <a:ext cx="68526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Palais Royal de </a:t>
            </a:r>
            <a:r>
              <a:rPr lang="fr-FR" sz="2400" b="1" dirty="0" err="1"/>
              <a:t>Queluz</a:t>
            </a:r>
            <a:r>
              <a:rPr lang="fr-FR" sz="2400" b="1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12659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nuage&#10;&#10;Description générée automatiquement">
            <a:extLst>
              <a:ext uri="{FF2B5EF4-FFF2-40B4-BE49-F238E27FC236}">
                <a16:creationId xmlns:a16="http://schemas.microsoft.com/office/drawing/2014/main" id="{ECA43F4B-2F0E-692F-816A-74D3A0DD3C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555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EC3F69-10F3-4390-B234-5AFF0058078D}"/>
              </a:ext>
            </a:extLst>
          </p:cNvPr>
          <p:cNvSpPr txBox="1"/>
          <p:nvPr/>
        </p:nvSpPr>
        <p:spPr>
          <a:xfrm>
            <a:off x="254599" y="279000"/>
            <a:ext cx="32442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façade avant du palais de </a:t>
            </a:r>
            <a:r>
              <a:rPr lang="fr-FR" sz="2400" b="1" dirty="0" err="1">
                <a:solidFill>
                  <a:srgbClr val="FFFF00"/>
                </a:solidFill>
              </a:rPr>
              <a:t>Seteais</a:t>
            </a:r>
            <a:r>
              <a:rPr lang="fr-FR" sz="2400" b="1" dirty="0">
                <a:solidFill>
                  <a:srgbClr val="FFFF00"/>
                </a:solidFill>
              </a:rPr>
              <a:t>, agrandie pour les visites de la famille royale, par le marquis de </a:t>
            </a:r>
            <a:r>
              <a:rPr lang="fr-FR" sz="2400" b="1" dirty="0" err="1">
                <a:solidFill>
                  <a:srgbClr val="FFFF00"/>
                </a:solidFill>
              </a:rPr>
              <a:t>Marialva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629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erbe&#10;&#10;Description générée automatiquement">
            <a:extLst>
              <a:ext uri="{FF2B5EF4-FFF2-40B4-BE49-F238E27FC236}">
                <a16:creationId xmlns:a16="http://schemas.microsoft.com/office/drawing/2014/main" id="{1AD34088-9884-40C0-844F-67DC0BE3B9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035" y="278999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2CA598-2A3B-D942-1B1C-3AA8EC89CF0C}"/>
              </a:ext>
            </a:extLst>
          </p:cNvPr>
          <p:cNvSpPr txBox="1"/>
          <p:nvPr/>
        </p:nvSpPr>
        <p:spPr>
          <a:xfrm>
            <a:off x="9077661" y="607445"/>
            <a:ext cx="317171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domaine arabesque de </a:t>
            </a:r>
            <a:r>
              <a:rPr lang="fr-FR" sz="2400" b="1" dirty="0" err="1">
                <a:solidFill>
                  <a:srgbClr val="FFFF00"/>
                </a:solidFill>
              </a:rPr>
              <a:t>Monserrate</a:t>
            </a:r>
            <a:r>
              <a:rPr lang="fr-FR" sz="2400" b="1" dirty="0">
                <a:solidFill>
                  <a:srgbClr val="FFFF00"/>
                </a:solidFill>
              </a:rPr>
              <a:t> sur une autre colline près de la ville de Sintra</a:t>
            </a:r>
          </a:p>
        </p:txBody>
      </p:sp>
    </p:spTree>
    <p:extLst>
      <p:ext uri="{BB962C8B-B14F-4D97-AF65-F5344CB8AC3E}">
        <p14:creationId xmlns:p14="http://schemas.microsoft.com/office/powerpoint/2010/main" val="126334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arbre, herbe, plante&#10;&#10;Description générée automatiquement">
            <a:extLst>
              <a:ext uri="{FF2B5EF4-FFF2-40B4-BE49-F238E27FC236}">
                <a16:creationId xmlns:a16="http://schemas.microsoft.com/office/drawing/2014/main" id="{FA92F539-3E0A-9871-3C95-E19E5F0C53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9482" y="279000"/>
            <a:ext cx="472352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339AC79-2604-EBB1-2C0D-34E5C4ACC50C}"/>
              </a:ext>
            </a:extLst>
          </p:cNvPr>
          <p:cNvSpPr txBox="1"/>
          <p:nvPr/>
        </p:nvSpPr>
        <p:spPr>
          <a:xfrm>
            <a:off x="587829" y="1260566"/>
            <a:ext cx="290648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 err="1">
                <a:solidFill>
                  <a:schemeClr val="bg1"/>
                </a:solidFill>
              </a:rPr>
              <a:t>Quinta</a:t>
            </a:r>
            <a:r>
              <a:rPr lang="fr-FR" sz="2400" b="1" dirty="0">
                <a:solidFill>
                  <a:schemeClr val="bg1"/>
                </a:solidFill>
              </a:rPr>
              <a:t> da </a:t>
            </a:r>
            <a:r>
              <a:rPr lang="fr-FR" sz="2400" b="1" dirty="0" err="1">
                <a:solidFill>
                  <a:schemeClr val="bg1"/>
                </a:solidFill>
              </a:rPr>
              <a:t>Regaleira</a:t>
            </a:r>
            <a:r>
              <a:rPr lang="fr-FR" sz="2400" b="1" dirty="0">
                <a:solidFill>
                  <a:schemeClr val="bg1"/>
                </a:solidFill>
              </a:rPr>
              <a:t> , un monument intégral du paysage culturel UNESCO de Sintra</a:t>
            </a:r>
          </a:p>
        </p:txBody>
      </p:sp>
    </p:spTree>
    <p:extLst>
      <p:ext uri="{BB962C8B-B14F-4D97-AF65-F5344CB8AC3E}">
        <p14:creationId xmlns:p14="http://schemas.microsoft.com/office/powerpoint/2010/main" val="115557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74B11051-3CE6-418C-4481-A8F624EA0D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364" y="279000"/>
            <a:ext cx="1010527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42A22B-3720-95B8-1B75-208A2BA92761}"/>
              </a:ext>
            </a:extLst>
          </p:cNvPr>
          <p:cNvSpPr txBox="1"/>
          <p:nvPr/>
        </p:nvSpPr>
        <p:spPr>
          <a:xfrm>
            <a:off x="3767254" y="4067490"/>
            <a:ext cx="97661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Une partie du centre historique</a:t>
            </a:r>
          </a:p>
        </p:txBody>
      </p:sp>
    </p:spTree>
    <p:extLst>
      <p:ext uri="{BB962C8B-B14F-4D97-AF65-F5344CB8AC3E}">
        <p14:creationId xmlns:p14="http://schemas.microsoft.com/office/powerpoint/2010/main" val="416429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ive&#10;&#10;Description générée automatiquement">
            <a:extLst>
              <a:ext uri="{FF2B5EF4-FFF2-40B4-BE49-F238E27FC236}">
                <a16:creationId xmlns:a16="http://schemas.microsoft.com/office/drawing/2014/main" id="{926D211B-ABD3-9F05-4933-B23D652197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000" y="279000"/>
            <a:ext cx="105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47F42F-0835-BF6B-D5CA-3B7EA31FA6CA}"/>
              </a:ext>
            </a:extLst>
          </p:cNvPr>
          <p:cNvSpPr txBox="1"/>
          <p:nvPr/>
        </p:nvSpPr>
        <p:spPr>
          <a:xfrm>
            <a:off x="1023258" y="3733801"/>
            <a:ext cx="106135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imposantes falaises qui délimitent la chaîne de Sintra et l'Atlantique</a:t>
            </a:r>
          </a:p>
        </p:txBody>
      </p:sp>
    </p:spTree>
    <p:extLst>
      <p:ext uri="{BB962C8B-B14F-4D97-AF65-F5344CB8AC3E}">
        <p14:creationId xmlns:p14="http://schemas.microsoft.com/office/powerpoint/2010/main" val="721746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Ruines, bâtiment&#10;&#10;Description générée automatiquement">
            <a:extLst>
              <a:ext uri="{FF2B5EF4-FFF2-40B4-BE49-F238E27FC236}">
                <a16:creationId xmlns:a16="http://schemas.microsoft.com/office/drawing/2014/main" id="{BE86B5D0-BB78-DAEC-4481-E300DE9156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2133" y="261000"/>
            <a:ext cx="9507733" cy="633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D886B3-54B0-00D1-2861-152911A99049}"/>
              </a:ext>
            </a:extLst>
          </p:cNvPr>
          <p:cNvSpPr txBox="1"/>
          <p:nvPr/>
        </p:nvSpPr>
        <p:spPr>
          <a:xfrm>
            <a:off x="1287226" y="5905041"/>
            <a:ext cx="10291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 aperçu du Palais National de Pena depuis le Château des Maures</a:t>
            </a:r>
          </a:p>
        </p:txBody>
      </p:sp>
    </p:spTree>
    <p:extLst>
      <p:ext uri="{BB962C8B-B14F-4D97-AF65-F5344CB8AC3E}">
        <p14:creationId xmlns:p14="http://schemas.microsoft.com/office/powerpoint/2010/main" val="384601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arbre, bâtiment&#10;&#10;Description générée automatiquement">
            <a:extLst>
              <a:ext uri="{FF2B5EF4-FFF2-40B4-BE49-F238E27FC236}">
                <a16:creationId xmlns:a16="http://schemas.microsoft.com/office/drawing/2014/main" id="{03145D83-CC07-CA98-2355-FCD9C7D3FC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4416" y="279000"/>
            <a:ext cx="914285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F41F7C-3103-28AA-3FA3-89E7811613D8}"/>
              </a:ext>
            </a:extLst>
          </p:cNvPr>
          <p:cNvSpPr txBox="1"/>
          <p:nvPr/>
        </p:nvSpPr>
        <p:spPr>
          <a:xfrm>
            <a:off x="3966072" y="6321147"/>
            <a:ext cx="8709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Fontaine de Sabuga, Sintra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17613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Visage humain, personne&#10;&#10;Description générée automatiquement">
            <a:extLst>
              <a:ext uri="{FF2B5EF4-FFF2-40B4-BE49-F238E27FC236}">
                <a16:creationId xmlns:a16="http://schemas.microsoft.com/office/drawing/2014/main" id="{AF4C9AB3-4E02-CA04-1200-43622DE99C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5532" y="279000"/>
            <a:ext cx="482758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8A08E7-1CFF-22FB-CF4A-EFE16C299CC8}"/>
              </a:ext>
            </a:extLst>
          </p:cNvPr>
          <p:cNvSpPr txBox="1"/>
          <p:nvPr/>
        </p:nvSpPr>
        <p:spPr>
          <a:xfrm>
            <a:off x="8472270" y="1167788"/>
            <a:ext cx="36022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Infante Maria </a:t>
            </a:r>
            <a:r>
              <a:rPr lang="fr-FR" sz="2400" b="1" dirty="0" err="1">
                <a:solidFill>
                  <a:srgbClr val="FFFF00"/>
                </a:solidFill>
              </a:rPr>
              <a:t>Francisca</a:t>
            </a:r>
            <a:r>
              <a:rPr lang="fr-FR" sz="2400" b="1" dirty="0">
                <a:solidFill>
                  <a:srgbClr val="FFFF00"/>
                </a:solidFill>
              </a:rPr>
              <a:t> du Portugal, vers 1823</a:t>
            </a:r>
          </a:p>
        </p:txBody>
      </p:sp>
    </p:spTree>
    <p:extLst>
      <p:ext uri="{BB962C8B-B14F-4D97-AF65-F5344CB8AC3E}">
        <p14:creationId xmlns:p14="http://schemas.microsoft.com/office/powerpoint/2010/main" val="1465321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ciel&#10;&#10;Description générée automatiquement">
            <a:extLst>
              <a:ext uri="{FF2B5EF4-FFF2-40B4-BE49-F238E27FC236}">
                <a16:creationId xmlns:a16="http://schemas.microsoft.com/office/drawing/2014/main" id="{030430DF-2CD4-C829-69B6-175F831A8B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680" y="189000"/>
            <a:ext cx="974664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E81DD8-7384-7FFA-6D9B-62D5486D8EFF}"/>
              </a:ext>
            </a:extLst>
          </p:cNvPr>
          <p:cNvSpPr txBox="1"/>
          <p:nvPr/>
        </p:nvSpPr>
        <p:spPr>
          <a:xfrm>
            <a:off x="4103915" y="4083154"/>
            <a:ext cx="84473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Chalet de la </a:t>
            </a:r>
            <a:r>
              <a:rPr lang="fr-FR" sz="2400" b="1" dirty="0" err="1">
                <a:solidFill>
                  <a:srgbClr val="FFFF00"/>
                </a:solidFill>
              </a:rPr>
              <a:t>contesse</a:t>
            </a:r>
            <a:r>
              <a:rPr lang="fr-FR" sz="2400" b="1" dirty="0">
                <a:solidFill>
                  <a:srgbClr val="FFFF00"/>
                </a:solidFill>
              </a:rPr>
              <a:t> d'</a:t>
            </a:r>
            <a:r>
              <a:rPr lang="fr-FR" sz="2400" b="1" dirty="0" err="1">
                <a:solidFill>
                  <a:srgbClr val="FFFF00"/>
                </a:solidFill>
              </a:rPr>
              <a:t>Edla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98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DFAE5998-0189-CFC5-CD58-57CEEA2F02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074" y="1992201"/>
            <a:ext cx="4640377" cy="30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5EEB5F-CA87-9939-B9F9-5ABDFF8FA1F8}"/>
              </a:ext>
            </a:extLst>
          </p:cNvPr>
          <p:cNvSpPr txBox="1"/>
          <p:nvPr/>
        </p:nvSpPr>
        <p:spPr>
          <a:xfrm>
            <a:off x="376805" y="1161204"/>
            <a:ext cx="4474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Palais National de Sintra, Portugal, vue depuis l'est.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intérieur, mur, pièce, décoration d’intérieur&#10;&#10;Description générée automatiquement">
            <a:extLst>
              <a:ext uri="{FF2B5EF4-FFF2-40B4-BE49-F238E27FC236}">
                <a16:creationId xmlns:a16="http://schemas.microsoft.com/office/drawing/2014/main" id="{C59A9246-C266-668E-CBCC-00629C4B5F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5926" y="1009170"/>
            <a:ext cx="3312000" cy="483966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39B34B8-F27C-0939-1B07-0340EBA12139}"/>
              </a:ext>
            </a:extLst>
          </p:cNvPr>
          <p:cNvSpPr txBox="1"/>
          <p:nvPr/>
        </p:nvSpPr>
        <p:spPr>
          <a:xfrm>
            <a:off x="8041480" y="3738487"/>
            <a:ext cx="46403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Chapelle du palais de Sintra</a:t>
            </a:r>
          </a:p>
        </p:txBody>
      </p:sp>
    </p:spTree>
    <p:extLst>
      <p:ext uri="{BB962C8B-B14F-4D97-AF65-F5344CB8AC3E}">
        <p14:creationId xmlns:p14="http://schemas.microsoft.com/office/powerpoint/2010/main" val="3656564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açade&#10;&#10;Description générée automatiquement">
            <a:extLst>
              <a:ext uri="{FF2B5EF4-FFF2-40B4-BE49-F238E27FC236}">
                <a16:creationId xmlns:a16="http://schemas.microsoft.com/office/drawing/2014/main" id="{56C8722D-552B-1F18-E955-00CB7B0170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773" y="390710"/>
            <a:ext cx="4356000" cy="331803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720619-E30E-CEB8-744C-27C4B909A908}"/>
              </a:ext>
            </a:extLst>
          </p:cNvPr>
          <p:cNvSpPr txBox="1"/>
          <p:nvPr/>
        </p:nvSpPr>
        <p:spPr>
          <a:xfrm>
            <a:off x="1311310" y="3708741"/>
            <a:ext cx="4251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Aile manuéline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bâtiment, fenêtre, porte, propriété&#10;&#10;Description générée automatiquement">
            <a:extLst>
              <a:ext uri="{FF2B5EF4-FFF2-40B4-BE49-F238E27FC236}">
                <a16:creationId xmlns:a16="http://schemas.microsoft.com/office/drawing/2014/main" id="{06FF035B-FD85-0C04-0B67-B5EFD21383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456" y="3429000"/>
            <a:ext cx="4537771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0CBCB4C-AEAD-3DD7-B319-5D77FF42FFE7}"/>
              </a:ext>
            </a:extLst>
          </p:cNvPr>
          <p:cNvSpPr txBox="1"/>
          <p:nvPr/>
        </p:nvSpPr>
        <p:spPr>
          <a:xfrm>
            <a:off x="6878058" y="1859340"/>
            <a:ext cx="53139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Cour principale avec fenêtres à meneaux et portail de style mudéjar et décoration de carreaux géométriques du XVIe siècle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40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table, intérieur, mur&#10;&#10;Description générée automatiquement">
            <a:extLst>
              <a:ext uri="{FF2B5EF4-FFF2-40B4-BE49-F238E27FC236}">
                <a16:creationId xmlns:a16="http://schemas.microsoft.com/office/drawing/2014/main" id="{F5855FEA-63AA-6206-572B-EF7A02B75E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9273" y="243428"/>
            <a:ext cx="3199995" cy="496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1263B1-421A-BC5D-E26F-7C62AB5CF6FA}"/>
              </a:ext>
            </a:extLst>
          </p:cNvPr>
          <p:cNvSpPr txBox="1"/>
          <p:nvPr/>
        </p:nvSpPr>
        <p:spPr>
          <a:xfrm>
            <a:off x="8719457" y="3072348"/>
            <a:ext cx="347254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Sala dos </a:t>
            </a:r>
            <a:r>
              <a:rPr lang="fr-FR" sz="2400" b="1" dirty="0" err="1"/>
              <a:t>Brasões</a:t>
            </a:r>
            <a:r>
              <a:rPr lang="fr-FR" sz="2400" b="1" dirty="0"/>
              <a:t> du XVIe siècle. Les azulejos datent du XVIIIe siècle</a:t>
            </a:r>
          </a:p>
        </p:txBody>
      </p:sp>
      <p:pic>
        <p:nvPicPr>
          <p:cNvPr id="6" name="Image 5" descr="Une image contenant plein air, paysage, montagne, arbre&#10;&#10;Description générée automatiquement">
            <a:extLst>
              <a:ext uri="{FF2B5EF4-FFF2-40B4-BE49-F238E27FC236}">
                <a16:creationId xmlns:a16="http://schemas.microsoft.com/office/drawing/2014/main" id="{3DB7EE7E-58E4-6767-D143-BDA2B8112D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32" y="1391598"/>
            <a:ext cx="5976000" cy="33615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3E3004B-A57D-9266-9554-973D9CBA6FC4}"/>
              </a:ext>
            </a:extLst>
          </p:cNvPr>
          <p:cNvSpPr txBox="1"/>
          <p:nvPr/>
        </p:nvSpPr>
        <p:spPr>
          <a:xfrm>
            <a:off x="644728" y="-1655390"/>
            <a:ext cx="5976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Palais National de Sintra domine la vue de Sintra ; photo du Château des Maures.</a:t>
            </a:r>
          </a:p>
        </p:txBody>
      </p:sp>
    </p:spTree>
    <p:extLst>
      <p:ext uri="{BB962C8B-B14F-4D97-AF65-F5344CB8AC3E}">
        <p14:creationId xmlns:p14="http://schemas.microsoft.com/office/powerpoint/2010/main" val="391436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ol, pièce&#10;&#10;Description générée automatiquement">
            <a:extLst>
              <a:ext uri="{FF2B5EF4-FFF2-40B4-BE49-F238E27FC236}">
                <a16:creationId xmlns:a16="http://schemas.microsoft.com/office/drawing/2014/main" id="{D8B1302E-E861-BAEE-8FFF-BBE17549EF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719" y="1458673"/>
            <a:ext cx="5796000" cy="386248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357C60-0482-EEA7-8B70-17840A44F6D6}"/>
              </a:ext>
            </a:extLst>
          </p:cNvPr>
          <p:cNvSpPr txBox="1"/>
          <p:nvPr/>
        </p:nvSpPr>
        <p:spPr>
          <a:xfrm>
            <a:off x="1796143" y="5321158"/>
            <a:ext cx="5246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Salle des Pégases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CE5898C-931E-659D-7B81-0D2269118A18}"/>
              </a:ext>
            </a:extLst>
          </p:cNvPr>
          <p:cNvSpPr txBox="1"/>
          <p:nvPr/>
        </p:nvSpPr>
        <p:spPr>
          <a:xfrm>
            <a:off x="1197430" y="381455"/>
            <a:ext cx="5050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</a:t>
            </a:r>
            <a:r>
              <a:rPr lang="fr-FR" sz="3200" b="1" dirty="0" err="1"/>
              <a:t>Bélas</a:t>
            </a:r>
            <a:r>
              <a:rPr lang="fr-FR" sz="3200" b="1" dirty="0"/>
              <a:t> Sintra Portugal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FC60C6C-F160-F9F8-A44A-4F124D820A27}"/>
              </a:ext>
            </a:extLst>
          </p:cNvPr>
          <p:cNvSpPr txBox="1"/>
          <p:nvPr/>
        </p:nvSpPr>
        <p:spPr>
          <a:xfrm>
            <a:off x="6343719" y="2805140"/>
            <a:ext cx="5573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5BC6436-B9D1-951C-E42F-54C1A4122A41}"/>
              </a:ext>
            </a:extLst>
          </p:cNvPr>
          <p:cNvSpPr txBox="1"/>
          <p:nvPr/>
        </p:nvSpPr>
        <p:spPr>
          <a:xfrm>
            <a:off x="8324919" y="3921090"/>
            <a:ext cx="5246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540270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488</Words>
  <Application>Microsoft Office PowerPoint</Application>
  <PresentationFormat>Grand écran</PresentationFormat>
  <Paragraphs>154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2024-10-11T13:46:40Z</dcterms:created>
  <dcterms:modified xsi:type="dcterms:W3CDTF">2024-10-12T09:42:47Z</dcterms:modified>
</cp:coreProperties>
</file>