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70" r:id="rId5"/>
    <p:sldId id="269" r:id="rId6"/>
    <p:sldId id="268" r:id="rId7"/>
    <p:sldId id="267" r:id="rId8"/>
    <p:sldId id="266" r:id="rId9"/>
    <p:sldId id="264" r:id="rId10"/>
    <p:sldId id="265" r:id="rId11"/>
    <p:sldId id="263" r:id="rId12"/>
    <p:sldId id="262" r:id="rId13"/>
    <p:sldId id="261" r:id="rId14"/>
    <p:sldId id="260" r:id="rId15"/>
    <p:sldId id="259" r:id="rId16"/>
    <p:sldId id="258"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45" autoAdjust="0"/>
    <p:restoredTop sz="94660"/>
  </p:normalViewPr>
  <p:slideViewPr>
    <p:cSldViewPr snapToGrid="0">
      <p:cViewPr varScale="1">
        <p:scale>
          <a:sx n="89" d="100"/>
          <a:sy n="89" d="100"/>
        </p:scale>
        <p:origin x="2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F07DE0-93D0-ED82-9251-25DEE387976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D5FFD7E-FE56-967A-E789-00451DCB41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AF30795-D67A-2457-3C53-19ECE09E25F9}"/>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06C4A118-6C50-797D-E8EE-89C06E2120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7A3CA4-4811-B829-1EBC-238BBA57DFDB}"/>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50816458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122CED-5568-E8D7-AB94-74C696D7069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DB7F3D-B088-2245-B2B8-7E0E553691E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1647544-B901-6162-C30D-B27FD826CB19}"/>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23CC488D-77B0-C947-5C0E-871D8E6DE6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310CC8-885E-0823-D0C7-F3AAA08D2AB4}"/>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182770157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F2516D-3B6A-94D1-0996-759213CDF34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902EF74-AB66-F6CF-4329-A8336BA307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4FC46C7-FD32-77AB-3AE0-CB1592B3706B}"/>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A43803AA-26E8-D557-5D23-AE160F7F81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56F823-47C2-41C2-A866-E616E03D5381}"/>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424313076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370F01-A18F-9A7B-BBCB-BC47620BE27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931CCE-1C5B-87FF-07F3-81C443198A2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E405F17-15CF-190A-D96A-14CFFD0434D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342608-D19F-C9A8-6DDB-5D3D957EDA6E}"/>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6" name="Espace réservé du pied de page 5">
            <a:extLst>
              <a:ext uri="{FF2B5EF4-FFF2-40B4-BE49-F238E27FC236}">
                <a16:creationId xmlns:a16="http://schemas.microsoft.com/office/drawing/2014/main" id="{18AECDD3-5B6C-757C-DB58-E50D6FEB185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B5B7043-2A7C-2D6D-A441-61978D519FFA}"/>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7783939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538370-259D-C582-BBCA-BC529B3BAB2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E1106EA-993B-3B24-381C-B7B27C3C9B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54DCF6A-CA64-A45B-0DF2-728E2D14492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3D35660-A65C-A2E1-5136-81B93516D6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4386B39-4250-6F29-6BE8-21E6E44B7E7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28A119C-1913-060B-60E7-59E937C48108}"/>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8" name="Espace réservé du pied de page 7">
            <a:extLst>
              <a:ext uri="{FF2B5EF4-FFF2-40B4-BE49-F238E27FC236}">
                <a16:creationId xmlns:a16="http://schemas.microsoft.com/office/drawing/2014/main" id="{98E4119B-910B-355B-6B5A-21FF02E19C3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51A86D2-8A42-A4E2-52D6-1453A152B912}"/>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380917077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DA54DD-0745-F585-4F13-FD58E6DFF58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F098686-DC6D-40E8-F914-5B91421E95F2}"/>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4" name="Espace réservé du pied de page 3">
            <a:extLst>
              <a:ext uri="{FF2B5EF4-FFF2-40B4-BE49-F238E27FC236}">
                <a16:creationId xmlns:a16="http://schemas.microsoft.com/office/drawing/2014/main" id="{1C40FE5E-0C02-38CF-C2D3-E9D1F808680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9827F1A-55E9-D517-65EE-82A8DD105A96}"/>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71624503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D0C4F9E-F957-DFC5-80EE-45E144ABFEA5}"/>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3" name="Espace réservé du pied de page 2">
            <a:extLst>
              <a:ext uri="{FF2B5EF4-FFF2-40B4-BE49-F238E27FC236}">
                <a16:creationId xmlns:a16="http://schemas.microsoft.com/office/drawing/2014/main" id="{C3F19373-FC4D-E1FC-CBAD-43295F6242D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12F8ED7-88FB-7D09-24F6-1B9AB4969374}"/>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82121821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6A52F0-8774-E4FE-9F97-A045D5A1490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D92D269-54CC-8AAB-DEC3-6180612A2A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8C04DA8-EC99-9A99-8E66-D20610B79F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087361-60B3-2FFE-6749-8D2ED1B0DD60}"/>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6" name="Espace réservé du pied de page 5">
            <a:extLst>
              <a:ext uri="{FF2B5EF4-FFF2-40B4-BE49-F238E27FC236}">
                <a16:creationId xmlns:a16="http://schemas.microsoft.com/office/drawing/2014/main" id="{FFE551DF-F095-D490-7533-3D2FF85A8C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8EEDFEF-2AB1-A45E-3A87-741FF1918F57}"/>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63969764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AA15A3-ED8F-48A6-9120-C3BEC2072F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D28708A-F40F-C5E6-AF62-01599A9CD5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3FD2406-837B-9674-2242-3CDA7CE828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00D7D9F-6F35-3783-E68C-291EEE8A6869}"/>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6" name="Espace réservé du pied de page 5">
            <a:extLst>
              <a:ext uri="{FF2B5EF4-FFF2-40B4-BE49-F238E27FC236}">
                <a16:creationId xmlns:a16="http://schemas.microsoft.com/office/drawing/2014/main" id="{501B3A26-09C8-2C86-8ED7-1EC00761DF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F4B06CE-7F35-AD93-56A9-2515AC1BCA79}"/>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25056936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CED65B-F900-7AE1-306F-4E26D6CDBFD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4C3E59-BC93-A10B-6C42-864C0AE6550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B2AB7E-E348-2FA0-52D8-0AB818B32950}"/>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9EBE59A6-D76B-154E-AA09-87B481A1EE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6B2887-9AA9-2AAE-C3EF-E229468951C8}"/>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418877183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B124E4E-3228-9011-9312-4B9ED478FCF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42A4D61-4FBF-CD43-7C73-4E23635F7F9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87A913-5DF7-D713-F849-C24E2A3C865F}"/>
              </a:ext>
            </a:extLst>
          </p:cNvPr>
          <p:cNvSpPr>
            <a:spLocks noGrp="1"/>
          </p:cNvSpPr>
          <p:nvPr>
            <p:ph type="dt" sz="half" idx="10"/>
          </p:nvPr>
        </p:nvSpPr>
        <p:spPr/>
        <p:txBody>
          <a:body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5F787F89-3746-EB6B-0474-F338788829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295755-A424-F1D7-9DDF-E29CF0444DDF}"/>
              </a:ext>
            </a:extLst>
          </p:cNvPr>
          <p:cNvSpPr>
            <a:spLocks noGrp="1"/>
          </p:cNvSpPr>
          <p:nvPr>
            <p:ph type="sldNum" sz="quarter" idx="12"/>
          </p:nvPr>
        </p:nvSpPr>
        <p:spPr/>
        <p:txBody>
          <a:bodyPr/>
          <a:lstStyle/>
          <a:p>
            <a:fld id="{5BAE46D5-89D0-43CF-89E2-2A9FC183495A}" type="slidenum">
              <a:rPr lang="fr-FR" smtClean="0"/>
              <a:t>‹N°›</a:t>
            </a:fld>
            <a:endParaRPr lang="fr-FR"/>
          </a:p>
        </p:txBody>
      </p:sp>
    </p:spTree>
    <p:extLst>
      <p:ext uri="{BB962C8B-B14F-4D97-AF65-F5344CB8AC3E}">
        <p14:creationId xmlns:p14="http://schemas.microsoft.com/office/powerpoint/2010/main" val="332673339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72F60FA-73D3-7DE3-75E0-4033096EBB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9BD7E1C-B8AD-6146-A0F0-6ACC6FBB1D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A84FFF-B66C-02F8-8A64-7BFD5B13AE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2124207-7A11-4E48-8D8B-5C15B608DCE5}" type="datetimeFigureOut">
              <a:rPr lang="fr-FR" smtClean="0"/>
              <a:t>10/10/2024</a:t>
            </a:fld>
            <a:endParaRPr lang="fr-FR"/>
          </a:p>
        </p:txBody>
      </p:sp>
      <p:sp>
        <p:nvSpPr>
          <p:cNvPr id="5" name="Espace réservé du pied de page 4">
            <a:extLst>
              <a:ext uri="{FF2B5EF4-FFF2-40B4-BE49-F238E27FC236}">
                <a16:creationId xmlns:a16="http://schemas.microsoft.com/office/drawing/2014/main" id="{8AD05D52-DBFF-3748-AFE7-BD06622D93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1ADD17-DB7F-068E-5CA4-0CE0AE081B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BAE46D5-89D0-43CF-89E2-2A9FC183495A}" type="slidenum">
              <a:rPr lang="fr-FR" smtClean="0"/>
              <a:t>‹N°›</a:t>
            </a:fld>
            <a:endParaRPr lang="fr-FR"/>
          </a:p>
        </p:txBody>
      </p:sp>
    </p:spTree>
    <p:extLst>
      <p:ext uri="{BB962C8B-B14F-4D97-AF65-F5344CB8AC3E}">
        <p14:creationId xmlns:p14="http://schemas.microsoft.com/office/powerpoint/2010/main" val="3596308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006AF8B4-A72C-F2FB-1EDA-2ACF739AF3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80000" y="286232"/>
            <a:ext cx="9432000" cy="6285535"/>
          </a:xfrm>
          <a:prstGeom prst="rect">
            <a:avLst/>
          </a:prstGeom>
        </p:spPr>
      </p:pic>
      <p:sp>
        <p:nvSpPr>
          <p:cNvPr id="4" name="ZoneTexte 3">
            <a:extLst>
              <a:ext uri="{FF2B5EF4-FFF2-40B4-BE49-F238E27FC236}">
                <a16:creationId xmlns:a16="http://schemas.microsoft.com/office/drawing/2014/main" id="{D90CB9B9-D6F0-562D-B646-0FC17C0C3207}"/>
              </a:ext>
            </a:extLst>
          </p:cNvPr>
          <p:cNvSpPr txBox="1"/>
          <p:nvPr/>
        </p:nvSpPr>
        <p:spPr>
          <a:xfrm>
            <a:off x="3356387" y="286232"/>
            <a:ext cx="6766560" cy="461665"/>
          </a:xfrm>
          <a:prstGeom prst="rect">
            <a:avLst/>
          </a:prstGeom>
          <a:noFill/>
        </p:spPr>
        <p:txBody>
          <a:bodyPr wrap="square" rtlCol="0">
            <a:spAutoFit/>
          </a:bodyPr>
          <a:lstStyle/>
          <a:p>
            <a:r>
              <a:rPr lang="fr-FR" sz="2400" b="1" dirty="0"/>
              <a:t>Les Jardins De </a:t>
            </a:r>
            <a:r>
              <a:rPr lang="fr-FR" sz="2400" b="1" dirty="0" err="1"/>
              <a:t>Boboli</a:t>
            </a:r>
            <a:r>
              <a:rPr lang="fr-FR" sz="2400" b="1" dirty="0"/>
              <a:t> –Florence –Italie -</a:t>
            </a:r>
          </a:p>
        </p:txBody>
      </p:sp>
    </p:spTree>
    <p:extLst>
      <p:ext uri="{BB962C8B-B14F-4D97-AF65-F5344CB8AC3E}">
        <p14:creationId xmlns:p14="http://schemas.microsoft.com/office/powerpoint/2010/main" val="3750118722"/>
      </p:ext>
    </p:extLst>
  </p:cSld>
  <p:clrMapOvr>
    <a:masterClrMapping/>
  </p:clrMapOvr>
  <mc:AlternateContent xmlns:mc="http://schemas.openxmlformats.org/markup-compatibility/2006">
    <mc:Choice xmlns:p14="http://schemas.microsoft.com/office/powerpoint/2010/main" Requires="p14">
      <p:transition spd="slow" p14:dur="5000" advClick="0" advTm="8000">
        <p:cut/>
        <p:sndAc>
          <p:stSnd loop="1">
            <p:snd r:embed="rId2" name="Laurent Voulzy  Le pouvoir des fleurs.wav"/>
          </p:stSnd>
        </p:sndAc>
      </p:transition>
    </mc:Choice>
    <mc:Fallback>
      <p:transition spd="slow" advClick="0" advTm="8000">
        <p:cut/>
        <p:sndAc>
          <p:stSnd loop="1">
            <p:snd r:embed="rId2" name="Laurent Voulzy  Le pouvoir des fleur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CFFCA7-5130-93E0-07B6-B858556A75A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jardin, situé derrière le palais Pitti, résidence d'abord des Médicis, puis des Habsbourg-Lorraine et des Savoie, remonte au XVIe siècle. Au premier agencement de style Renaissance, visible dans le noyau le plus proche du palais, s'adjoignirent au cours des années de nouvelles parties de style différent : le long de l'axe parallèle au palais furent créées des allées recouvertes de gravillons, de nouveaux plans d'eau et leurs </a:t>
            </a:r>
            <a:r>
              <a:rPr lang="fr-FR" sz="3200" b="1" dirty="0" err="1">
                <a:solidFill>
                  <a:srgbClr val="FFFF00"/>
                </a:solidFill>
              </a:rPr>
              <a:t>isolotto</a:t>
            </a:r>
            <a:r>
              <a:rPr lang="fr-FR" sz="3200" b="1" dirty="0">
                <a:solidFill>
                  <a:srgbClr val="FFFF00"/>
                </a:solidFill>
              </a:rPr>
              <a:t> (petites îles), des fontaines avec des nénuphars, de petits temples et des grottes. Dans ce jardin, les statues et les « fabriques », comme la </a:t>
            </a:r>
            <a:r>
              <a:rPr lang="fr-FR" sz="3200" b="1" dirty="0" err="1">
                <a:solidFill>
                  <a:srgbClr val="FFFF00"/>
                </a:solidFill>
              </a:rPr>
              <a:t>kaffeehaus</a:t>
            </a:r>
            <a:r>
              <a:rPr lang="fr-FR" sz="3200" b="1" dirty="0">
                <a:solidFill>
                  <a:srgbClr val="FFFF00"/>
                </a:solidFill>
              </a:rPr>
              <a:t> ou Casa </a:t>
            </a:r>
            <a:r>
              <a:rPr lang="fr-FR" sz="3200" b="1" dirty="0" err="1">
                <a:solidFill>
                  <a:srgbClr val="FFFF00"/>
                </a:solidFill>
              </a:rPr>
              <a:t>del</a:t>
            </a:r>
            <a:r>
              <a:rPr lang="fr-FR" sz="3200" b="1" dirty="0">
                <a:solidFill>
                  <a:srgbClr val="FFFF00"/>
                </a:solidFill>
              </a:rPr>
              <a:t> </a:t>
            </a:r>
            <a:r>
              <a:rPr lang="fr-FR" sz="3200" b="1" dirty="0" err="1">
                <a:solidFill>
                  <a:srgbClr val="FFFF00"/>
                </a:solidFill>
              </a:rPr>
              <a:t>Caffè</a:t>
            </a:r>
            <a:r>
              <a:rPr lang="fr-FR" sz="3200" b="1" dirty="0">
                <a:solidFill>
                  <a:srgbClr val="FFFF00"/>
                </a:solidFill>
              </a:rPr>
              <a:t> (établie dans un bâtiment construit en 1776 par </a:t>
            </a:r>
            <a:r>
              <a:rPr lang="fr-FR" sz="3200" b="1" dirty="0" err="1">
                <a:solidFill>
                  <a:srgbClr val="FFFF00"/>
                </a:solidFill>
              </a:rPr>
              <a:t>Zanobi</a:t>
            </a:r>
            <a:r>
              <a:rPr lang="fr-FR" sz="3200" b="1" dirty="0">
                <a:solidFill>
                  <a:srgbClr val="FFFF00"/>
                </a:solidFill>
              </a:rPr>
              <a:t> </a:t>
            </a:r>
            <a:r>
              <a:rPr lang="fr-FR" sz="3200" b="1" dirty="0" err="1">
                <a:solidFill>
                  <a:srgbClr val="FFFF00"/>
                </a:solidFill>
              </a:rPr>
              <a:t>del</a:t>
            </a:r>
            <a:r>
              <a:rPr lang="fr-FR" sz="3200" b="1" dirty="0">
                <a:solidFill>
                  <a:srgbClr val="FFFF00"/>
                </a:solidFill>
              </a:rPr>
              <a:t> Rosso en pur style rococo exotique) jouent un rôle remarquable, et permettent de jouir du panorama que le jardin offre sur la ville.</a:t>
            </a:r>
          </a:p>
        </p:txBody>
      </p:sp>
    </p:spTree>
    <p:extLst>
      <p:ext uri="{BB962C8B-B14F-4D97-AF65-F5344CB8AC3E}">
        <p14:creationId xmlns:p14="http://schemas.microsoft.com/office/powerpoint/2010/main" val="31556089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lante, statue&#10;&#10;Description générée automatiquement">
            <a:extLst>
              <a:ext uri="{FF2B5EF4-FFF2-40B4-BE49-F238E27FC236}">
                <a16:creationId xmlns:a16="http://schemas.microsoft.com/office/drawing/2014/main" id="{F2001EF8-DA21-45BF-7EC2-8110F94668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p:spPr>
      </p:pic>
      <p:sp>
        <p:nvSpPr>
          <p:cNvPr id="4" name="ZoneTexte 3">
            <a:extLst>
              <a:ext uri="{FF2B5EF4-FFF2-40B4-BE49-F238E27FC236}">
                <a16:creationId xmlns:a16="http://schemas.microsoft.com/office/drawing/2014/main" id="{8080DC62-794B-BFE2-8A1F-46B1E33944F4}"/>
              </a:ext>
            </a:extLst>
          </p:cNvPr>
          <p:cNvSpPr txBox="1"/>
          <p:nvPr/>
        </p:nvSpPr>
        <p:spPr>
          <a:xfrm>
            <a:off x="2732442" y="-1914861"/>
            <a:ext cx="733671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Fontaine de l'Océan (Jardin de </a:t>
            </a:r>
            <a:r>
              <a:rPr lang="fr-FR" sz="2400" b="1" dirty="0" err="1"/>
              <a:t>Boboli</a:t>
            </a:r>
            <a:r>
              <a:rPr lang="fr-FR" sz="2400" b="1" dirty="0"/>
              <a:t>, Florence)</a:t>
            </a:r>
          </a:p>
        </p:txBody>
      </p:sp>
    </p:spTree>
    <p:extLst>
      <p:ext uri="{BB962C8B-B14F-4D97-AF65-F5344CB8AC3E}">
        <p14:creationId xmlns:p14="http://schemas.microsoft.com/office/powerpoint/2010/main" val="75278915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ville, ciel&#10;&#10;Description générée automatiquement">
            <a:extLst>
              <a:ext uri="{FF2B5EF4-FFF2-40B4-BE49-F238E27FC236}">
                <a16:creationId xmlns:a16="http://schemas.microsoft.com/office/drawing/2014/main" id="{78A0C487-8BBF-CF19-9AF4-5759D472B3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596812"/>
            <a:ext cx="11448000" cy="5664375"/>
          </a:xfrm>
          <a:prstGeom prst="rect">
            <a:avLst/>
          </a:prstGeom>
        </p:spPr>
      </p:pic>
      <p:sp>
        <p:nvSpPr>
          <p:cNvPr id="6" name="ZoneTexte 5">
            <a:extLst>
              <a:ext uri="{FF2B5EF4-FFF2-40B4-BE49-F238E27FC236}">
                <a16:creationId xmlns:a16="http://schemas.microsoft.com/office/drawing/2014/main" id="{89FFA124-75ED-A327-581D-25C01CD6560C}"/>
              </a:ext>
            </a:extLst>
          </p:cNvPr>
          <p:cNvSpPr txBox="1"/>
          <p:nvPr/>
        </p:nvSpPr>
        <p:spPr>
          <a:xfrm>
            <a:off x="3108960" y="-1969695"/>
            <a:ext cx="784232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fontaine de l'artichaut vue depuis le palais.</a:t>
            </a:r>
          </a:p>
        </p:txBody>
      </p:sp>
    </p:spTree>
    <p:extLst>
      <p:ext uri="{BB962C8B-B14F-4D97-AF65-F5344CB8AC3E}">
        <p14:creationId xmlns:p14="http://schemas.microsoft.com/office/powerpoint/2010/main" val="241844300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82B189B8-DCFA-0F55-8E6C-87ACC4F3CA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p:spPr>
      </p:pic>
      <p:sp>
        <p:nvSpPr>
          <p:cNvPr id="4" name="ZoneTexte 3">
            <a:extLst>
              <a:ext uri="{FF2B5EF4-FFF2-40B4-BE49-F238E27FC236}">
                <a16:creationId xmlns:a16="http://schemas.microsoft.com/office/drawing/2014/main" id="{CD75F78F-9E5D-6FDC-11A9-5AD2BFE4FCAB}"/>
              </a:ext>
            </a:extLst>
          </p:cNvPr>
          <p:cNvSpPr txBox="1"/>
          <p:nvPr/>
        </p:nvSpPr>
        <p:spPr>
          <a:xfrm>
            <a:off x="2732442" y="-1904104"/>
            <a:ext cx="764868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L'arrière du Palais Pitti vu du Jardin de </a:t>
            </a:r>
            <a:r>
              <a:rPr lang="fr-FR" sz="2400" b="1" dirty="0" err="1"/>
              <a:t>Boboli</a:t>
            </a:r>
            <a:r>
              <a:rPr lang="fr-FR" sz="2400" b="1" dirty="0"/>
              <a:t>.</a:t>
            </a:r>
          </a:p>
        </p:txBody>
      </p:sp>
    </p:spTree>
    <p:extLst>
      <p:ext uri="{BB962C8B-B14F-4D97-AF65-F5344CB8AC3E}">
        <p14:creationId xmlns:p14="http://schemas.microsoft.com/office/powerpoint/2010/main" val="396541736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nuage&#10;&#10;Description générée automatiquement">
            <a:extLst>
              <a:ext uri="{FF2B5EF4-FFF2-40B4-BE49-F238E27FC236}">
                <a16:creationId xmlns:a16="http://schemas.microsoft.com/office/drawing/2014/main" id="{FE334CBA-256C-56D7-CAA8-F7C97ED11C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8301"/>
            <a:ext cx="9453706" cy="6300000"/>
          </a:xfrm>
          <a:prstGeom prst="rect">
            <a:avLst/>
          </a:prstGeom>
        </p:spPr>
      </p:pic>
      <p:sp>
        <p:nvSpPr>
          <p:cNvPr id="4" name="ZoneTexte 3">
            <a:extLst>
              <a:ext uri="{FF2B5EF4-FFF2-40B4-BE49-F238E27FC236}">
                <a16:creationId xmlns:a16="http://schemas.microsoft.com/office/drawing/2014/main" id="{2CFF162A-7290-7793-F691-A3F084E608CA}"/>
              </a:ext>
            </a:extLst>
          </p:cNvPr>
          <p:cNvSpPr txBox="1"/>
          <p:nvPr/>
        </p:nvSpPr>
        <p:spPr>
          <a:xfrm>
            <a:off x="2814917" y="-1882589"/>
            <a:ext cx="6562165"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L'arrière du Palais Pitti vu du Jardin de </a:t>
            </a:r>
            <a:r>
              <a:rPr lang="fr-FR" sz="2400" b="1" dirty="0" err="1"/>
              <a:t>Boboli</a:t>
            </a:r>
            <a:r>
              <a:rPr lang="fr-FR" sz="2400" b="1" dirty="0"/>
              <a:t>.</a:t>
            </a:r>
          </a:p>
        </p:txBody>
      </p:sp>
    </p:spTree>
    <p:extLst>
      <p:ext uri="{BB962C8B-B14F-4D97-AF65-F5344CB8AC3E}">
        <p14:creationId xmlns:p14="http://schemas.microsoft.com/office/powerpoint/2010/main" val="362438629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A11C71A8-26DF-7102-12D8-E0CB08CB74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1257308"/>
            <a:ext cx="11628000" cy="4142475"/>
          </a:xfrm>
          <a:prstGeom prst="rect">
            <a:avLst/>
          </a:prstGeom>
        </p:spPr>
      </p:pic>
      <p:sp>
        <p:nvSpPr>
          <p:cNvPr id="4" name="ZoneTexte 3">
            <a:extLst>
              <a:ext uri="{FF2B5EF4-FFF2-40B4-BE49-F238E27FC236}">
                <a16:creationId xmlns:a16="http://schemas.microsoft.com/office/drawing/2014/main" id="{D060FDF8-335B-F8AA-6801-656740358643}"/>
              </a:ext>
            </a:extLst>
          </p:cNvPr>
          <p:cNvSpPr txBox="1"/>
          <p:nvPr/>
        </p:nvSpPr>
        <p:spPr>
          <a:xfrm>
            <a:off x="4851699" y="-1338828"/>
            <a:ext cx="597049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Amphithéâtre.</a:t>
            </a:r>
          </a:p>
        </p:txBody>
      </p:sp>
    </p:spTree>
    <p:extLst>
      <p:ext uri="{BB962C8B-B14F-4D97-AF65-F5344CB8AC3E}">
        <p14:creationId xmlns:p14="http://schemas.microsoft.com/office/powerpoint/2010/main" val="336911646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plein air, monument&#10;&#10;Description générée automatiquement">
            <a:extLst>
              <a:ext uri="{FF2B5EF4-FFF2-40B4-BE49-F238E27FC236}">
                <a16:creationId xmlns:a16="http://schemas.microsoft.com/office/drawing/2014/main" id="{8B53FF94-026A-CEEB-B89D-21CC3F7360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9C132CA-B246-9ED8-3F47-8C542EEA6699}"/>
              </a:ext>
            </a:extLst>
          </p:cNvPr>
          <p:cNvSpPr txBox="1"/>
          <p:nvPr/>
        </p:nvSpPr>
        <p:spPr>
          <a:xfrm>
            <a:off x="903642" y="1667435"/>
            <a:ext cx="3304391"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L'obélisque et la vasque de granite.</a:t>
            </a:r>
          </a:p>
        </p:txBody>
      </p:sp>
    </p:spTree>
    <p:extLst>
      <p:ext uri="{BB962C8B-B14F-4D97-AF65-F5344CB8AC3E}">
        <p14:creationId xmlns:p14="http://schemas.microsoft.com/office/powerpoint/2010/main" val="290352391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ciel, pot de fleurs&#10;&#10;Description générée automatiquement">
            <a:extLst>
              <a:ext uri="{FF2B5EF4-FFF2-40B4-BE49-F238E27FC236}">
                <a16:creationId xmlns:a16="http://schemas.microsoft.com/office/drawing/2014/main" id="{2AF9C25B-3519-F82E-3C77-042C369A1C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3819" y="189000"/>
            <a:ext cx="6480000" cy="6480000"/>
          </a:xfrm>
          <a:prstGeom prst="rect">
            <a:avLst/>
          </a:prstGeom>
        </p:spPr>
      </p:pic>
      <p:sp>
        <p:nvSpPr>
          <p:cNvPr id="6" name="ZoneTexte 5">
            <a:extLst>
              <a:ext uri="{FF2B5EF4-FFF2-40B4-BE49-F238E27FC236}">
                <a16:creationId xmlns:a16="http://schemas.microsoft.com/office/drawing/2014/main" id="{F6506947-F981-0438-103B-36DF26600A65}"/>
              </a:ext>
            </a:extLst>
          </p:cNvPr>
          <p:cNvSpPr txBox="1"/>
          <p:nvPr/>
        </p:nvSpPr>
        <p:spPr>
          <a:xfrm>
            <a:off x="9243819" y="1194099"/>
            <a:ext cx="2592593"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fontaine de l'Océan.</a:t>
            </a:r>
          </a:p>
        </p:txBody>
      </p:sp>
    </p:spTree>
    <p:extLst>
      <p:ext uri="{BB962C8B-B14F-4D97-AF65-F5344CB8AC3E}">
        <p14:creationId xmlns:p14="http://schemas.microsoft.com/office/powerpoint/2010/main" val="101801172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8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7D797D6E-C9C4-FA02-FAD8-B1042EDA41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p:spPr>
      </p:pic>
      <p:sp>
        <p:nvSpPr>
          <p:cNvPr id="4" name="ZoneTexte 3">
            <a:extLst>
              <a:ext uri="{FF2B5EF4-FFF2-40B4-BE49-F238E27FC236}">
                <a16:creationId xmlns:a16="http://schemas.microsoft.com/office/drawing/2014/main" id="{DB821EDD-68AC-26B5-52A1-ACFF3724B076}"/>
              </a:ext>
            </a:extLst>
          </p:cNvPr>
          <p:cNvSpPr txBox="1"/>
          <p:nvPr/>
        </p:nvSpPr>
        <p:spPr>
          <a:xfrm>
            <a:off x="4378364" y="-1968650"/>
            <a:ext cx="510988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fontaine de Neptune.</a:t>
            </a:r>
          </a:p>
        </p:txBody>
      </p:sp>
    </p:spTree>
    <p:extLst>
      <p:ext uri="{BB962C8B-B14F-4D97-AF65-F5344CB8AC3E}">
        <p14:creationId xmlns:p14="http://schemas.microsoft.com/office/powerpoint/2010/main" val="243672335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nuage&#10;&#10;Description générée automatiquement">
            <a:extLst>
              <a:ext uri="{FF2B5EF4-FFF2-40B4-BE49-F238E27FC236}">
                <a16:creationId xmlns:a16="http://schemas.microsoft.com/office/drawing/2014/main" id="{61271FE0-2214-EE5C-2D7B-FB9B689D0E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615" y="279000"/>
            <a:ext cx="11630769" cy="6300000"/>
          </a:xfrm>
          <a:prstGeom prst="rect">
            <a:avLst/>
          </a:prstGeom>
        </p:spPr>
      </p:pic>
      <p:sp>
        <p:nvSpPr>
          <p:cNvPr id="4" name="ZoneTexte 3">
            <a:extLst>
              <a:ext uri="{FF2B5EF4-FFF2-40B4-BE49-F238E27FC236}">
                <a16:creationId xmlns:a16="http://schemas.microsoft.com/office/drawing/2014/main" id="{8FDFD390-C3AD-3ACB-0418-ACB04C018A0A}"/>
              </a:ext>
            </a:extLst>
          </p:cNvPr>
          <p:cNvSpPr txBox="1"/>
          <p:nvPr/>
        </p:nvSpPr>
        <p:spPr>
          <a:xfrm>
            <a:off x="4152451" y="-1928307"/>
            <a:ext cx="5680038"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fontaine de Ganymède.</a:t>
            </a:r>
          </a:p>
        </p:txBody>
      </p:sp>
    </p:spTree>
    <p:extLst>
      <p:ext uri="{BB962C8B-B14F-4D97-AF65-F5344CB8AC3E}">
        <p14:creationId xmlns:p14="http://schemas.microsoft.com/office/powerpoint/2010/main" val="107341591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35B91753-2419-B98A-553B-6673DBB3BE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7406" y="279000"/>
            <a:ext cx="9577188" cy="6300000"/>
          </a:xfrm>
          <a:prstGeom prst="rect">
            <a:avLst/>
          </a:prstGeom>
        </p:spPr>
      </p:pic>
      <p:sp>
        <p:nvSpPr>
          <p:cNvPr id="4" name="ZoneTexte 3">
            <a:extLst>
              <a:ext uri="{FF2B5EF4-FFF2-40B4-BE49-F238E27FC236}">
                <a16:creationId xmlns:a16="http://schemas.microsoft.com/office/drawing/2014/main" id="{000C87F2-0DE1-B092-DCE7-39811707118F}"/>
              </a:ext>
            </a:extLst>
          </p:cNvPr>
          <p:cNvSpPr txBox="1"/>
          <p:nvPr/>
        </p:nvSpPr>
        <p:spPr>
          <a:xfrm>
            <a:off x="2966967" y="279000"/>
            <a:ext cx="8089750" cy="461665"/>
          </a:xfrm>
          <a:prstGeom prst="rect">
            <a:avLst/>
          </a:prstGeom>
          <a:noFill/>
        </p:spPr>
        <p:txBody>
          <a:bodyPr wrap="square" rtlCol="0">
            <a:spAutoFit/>
          </a:bodyPr>
          <a:lstStyle/>
          <a:p>
            <a:r>
              <a:rPr lang="fr-FR" sz="2400" b="1" dirty="0" err="1"/>
              <a:t>Kaffeehaus</a:t>
            </a:r>
            <a:r>
              <a:rPr lang="fr-FR" sz="2400" b="1" dirty="0"/>
              <a:t> dans le Boboli-Garten, Florence</a:t>
            </a:r>
          </a:p>
        </p:txBody>
      </p:sp>
    </p:spTree>
    <p:extLst>
      <p:ext uri="{BB962C8B-B14F-4D97-AF65-F5344CB8AC3E}">
        <p14:creationId xmlns:p14="http://schemas.microsoft.com/office/powerpoint/2010/main" val="255570597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E8901F74-9D52-F2AC-7DA1-797FC20E7C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7586" y="279000"/>
            <a:ext cx="10096828" cy="6300000"/>
          </a:xfrm>
          <a:prstGeom prst="rect">
            <a:avLst/>
          </a:prstGeom>
        </p:spPr>
      </p:pic>
      <p:sp>
        <p:nvSpPr>
          <p:cNvPr id="4" name="ZoneTexte 3">
            <a:extLst>
              <a:ext uri="{FF2B5EF4-FFF2-40B4-BE49-F238E27FC236}">
                <a16:creationId xmlns:a16="http://schemas.microsoft.com/office/drawing/2014/main" id="{CABC13DC-3C1F-F661-7BE4-D9A7476E9EB7}"/>
              </a:ext>
            </a:extLst>
          </p:cNvPr>
          <p:cNvSpPr txBox="1"/>
          <p:nvPr/>
        </p:nvSpPr>
        <p:spPr>
          <a:xfrm>
            <a:off x="7078532" y="279000"/>
            <a:ext cx="4528970" cy="830997"/>
          </a:xfrm>
          <a:prstGeom prst="rect">
            <a:avLst/>
          </a:prstGeom>
          <a:noFill/>
        </p:spPr>
        <p:txBody>
          <a:bodyPr wrap="square" rtlCol="0">
            <a:spAutoFit/>
          </a:bodyPr>
          <a:lstStyle/>
          <a:p>
            <a:r>
              <a:rPr lang="fr-FR" sz="2400" b="1"/>
              <a:t>Vue de Florence depuis le Jardin de Boboli.</a:t>
            </a:r>
            <a:endParaRPr lang="fr-FR" sz="2400" b="1" dirty="0"/>
          </a:p>
        </p:txBody>
      </p:sp>
    </p:spTree>
    <p:extLst>
      <p:ext uri="{BB962C8B-B14F-4D97-AF65-F5344CB8AC3E}">
        <p14:creationId xmlns:p14="http://schemas.microsoft.com/office/powerpoint/2010/main" val="386338844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nte, Aménagement paysager&#10;&#10;Description générée automatiquement">
            <a:extLst>
              <a:ext uri="{FF2B5EF4-FFF2-40B4-BE49-F238E27FC236}">
                <a16:creationId xmlns:a16="http://schemas.microsoft.com/office/drawing/2014/main" id="{09799C9C-5185-83F0-FEBB-A8C9EF3E25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6934" y="423000"/>
            <a:ext cx="10678131" cy="6012000"/>
          </a:xfrm>
          <a:prstGeom prst="rect">
            <a:avLst/>
          </a:prstGeom>
        </p:spPr>
      </p:pic>
      <p:sp>
        <p:nvSpPr>
          <p:cNvPr id="4" name="ZoneTexte 3">
            <a:extLst>
              <a:ext uri="{FF2B5EF4-FFF2-40B4-BE49-F238E27FC236}">
                <a16:creationId xmlns:a16="http://schemas.microsoft.com/office/drawing/2014/main" id="{580D654F-F7B1-C297-D56F-B0021B1E7ACC}"/>
              </a:ext>
            </a:extLst>
          </p:cNvPr>
          <p:cNvSpPr txBox="1"/>
          <p:nvPr/>
        </p:nvSpPr>
        <p:spPr>
          <a:xfrm>
            <a:off x="3259567" y="-2130014"/>
            <a:ext cx="623943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L'allée des Cyprès du Jardin de </a:t>
            </a:r>
            <a:r>
              <a:rPr lang="fr-FR" sz="2400" b="1" dirty="0" err="1">
                <a:solidFill>
                  <a:srgbClr val="FFFF00"/>
                </a:solidFill>
              </a:rPr>
              <a:t>Boboli</a:t>
            </a:r>
            <a:r>
              <a:rPr lang="fr-FR" sz="2400" b="1" dirty="0">
                <a:solidFill>
                  <a:srgbClr val="FFFF00"/>
                </a:solidFill>
              </a:rPr>
              <a:t>.</a:t>
            </a:r>
          </a:p>
        </p:txBody>
      </p:sp>
    </p:spTree>
    <p:extLst>
      <p:ext uri="{BB962C8B-B14F-4D97-AF65-F5344CB8AC3E}">
        <p14:creationId xmlns:p14="http://schemas.microsoft.com/office/powerpoint/2010/main" val="57503614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statue, bâtiment&#10;&#10;Description générée automatiquement">
            <a:extLst>
              <a:ext uri="{FF2B5EF4-FFF2-40B4-BE49-F238E27FC236}">
                <a16:creationId xmlns:a16="http://schemas.microsoft.com/office/drawing/2014/main" id="{75AE30D7-D7D2-D29F-ECA5-12439D39F5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6428" y="369000"/>
            <a:ext cx="8160000" cy="6120000"/>
          </a:xfrm>
          <a:prstGeom prst="rect">
            <a:avLst/>
          </a:prstGeom>
        </p:spPr>
      </p:pic>
      <p:sp>
        <p:nvSpPr>
          <p:cNvPr id="4" name="ZoneTexte 3">
            <a:extLst>
              <a:ext uri="{FF2B5EF4-FFF2-40B4-BE49-F238E27FC236}">
                <a16:creationId xmlns:a16="http://schemas.microsoft.com/office/drawing/2014/main" id="{658E5AE9-FD9B-6066-ED0C-4449994CBA0A}"/>
              </a:ext>
            </a:extLst>
          </p:cNvPr>
          <p:cNvSpPr txBox="1"/>
          <p:nvPr/>
        </p:nvSpPr>
        <p:spPr>
          <a:xfrm>
            <a:off x="4518212" y="-2173045"/>
            <a:ext cx="534655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singes de bronze.</a:t>
            </a:r>
          </a:p>
        </p:txBody>
      </p:sp>
    </p:spTree>
    <p:extLst>
      <p:ext uri="{BB962C8B-B14F-4D97-AF65-F5344CB8AC3E}">
        <p14:creationId xmlns:p14="http://schemas.microsoft.com/office/powerpoint/2010/main" val="191569691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plante&#10;&#10;Description générée automatiquement">
            <a:extLst>
              <a:ext uri="{FF2B5EF4-FFF2-40B4-BE49-F238E27FC236}">
                <a16:creationId xmlns:a16="http://schemas.microsoft.com/office/drawing/2014/main" id="{1ABF2EB3-0C04-F8A6-0618-2454B67B65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p:spPr>
      </p:pic>
      <p:sp>
        <p:nvSpPr>
          <p:cNvPr id="4" name="ZoneTexte 3">
            <a:extLst>
              <a:ext uri="{FF2B5EF4-FFF2-40B4-BE49-F238E27FC236}">
                <a16:creationId xmlns:a16="http://schemas.microsoft.com/office/drawing/2014/main" id="{F10A33C2-AD0F-3693-FB23-CE645319FAB4}"/>
              </a:ext>
            </a:extLst>
          </p:cNvPr>
          <p:cNvSpPr txBox="1"/>
          <p:nvPr/>
        </p:nvSpPr>
        <p:spPr>
          <a:xfrm>
            <a:off x="2272789" y="-1441525"/>
            <a:ext cx="87029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Il Casino </a:t>
            </a:r>
            <a:r>
              <a:rPr lang="fr-FR" sz="2400" b="1" dirty="0" err="1"/>
              <a:t>del</a:t>
            </a:r>
            <a:r>
              <a:rPr lang="fr-FR" sz="2400" b="1" dirty="0"/>
              <a:t> </a:t>
            </a:r>
            <a:r>
              <a:rPr lang="fr-FR" sz="2400" b="1" dirty="0" err="1"/>
              <a:t>Cavaliere</a:t>
            </a:r>
            <a:r>
              <a:rPr lang="fr-FR" sz="2400" b="1" dirty="0"/>
              <a:t>, actuel Musée des porcelaines</a:t>
            </a:r>
          </a:p>
        </p:txBody>
      </p:sp>
    </p:spTree>
    <p:extLst>
      <p:ext uri="{BB962C8B-B14F-4D97-AF65-F5344CB8AC3E}">
        <p14:creationId xmlns:p14="http://schemas.microsoft.com/office/powerpoint/2010/main" val="205362856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662D3F87-4A6B-C6B0-4FE0-6814BD9794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586" y="639184"/>
            <a:ext cx="4320000" cy="28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7A2637A-4FBE-8D09-B635-0C2A84A8A476}"/>
              </a:ext>
            </a:extLst>
          </p:cNvPr>
          <p:cNvSpPr txBox="1"/>
          <p:nvPr/>
        </p:nvSpPr>
        <p:spPr>
          <a:xfrm>
            <a:off x="1506070" y="3594488"/>
            <a:ext cx="4346089" cy="461665"/>
          </a:xfrm>
          <a:prstGeom prst="rect">
            <a:avLst/>
          </a:prstGeom>
          <a:noFill/>
        </p:spPr>
        <p:txBody>
          <a:bodyPr wrap="square" rtlCol="0">
            <a:spAutoFit/>
          </a:bodyPr>
          <a:lstStyle/>
          <a:p>
            <a:r>
              <a:rPr lang="fr-FR" sz="2400" b="1" dirty="0">
                <a:solidFill>
                  <a:srgbClr val="FFFF00"/>
                </a:solidFill>
              </a:rPr>
              <a:t>Entré Du Jardin </a:t>
            </a:r>
            <a:r>
              <a:rPr lang="fr-FR" sz="2400" b="1" dirty="0" err="1">
                <a:solidFill>
                  <a:srgbClr val="FFFF00"/>
                </a:solidFill>
              </a:rPr>
              <a:t>Boboli</a:t>
            </a:r>
            <a:endParaRPr lang="fr-FR" sz="2400" b="1" dirty="0">
              <a:solidFill>
                <a:srgbClr val="FFFF00"/>
              </a:solidFill>
            </a:endParaRPr>
          </a:p>
        </p:txBody>
      </p:sp>
      <p:pic>
        <p:nvPicPr>
          <p:cNvPr id="6" name="Image 5" descr="Une image contenant peinture, art, mur, intérieur&#10;&#10;Description générée automatiquement">
            <a:extLst>
              <a:ext uri="{FF2B5EF4-FFF2-40B4-BE49-F238E27FC236}">
                <a16:creationId xmlns:a16="http://schemas.microsoft.com/office/drawing/2014/main" id="{8A3137B5-31C3-1686-B63F-994612E70E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88061" y="2725974"/>
            <a:ext cx="5343328" cy="35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02448BE-5345-494D-6139-A4311A154F67}"/>
              </a:ext>
            </a:extLst>
          </p:cNvPr>
          <p:cNvSpPr txBox="1"/>
          <p:nvPr/>
        </p:nvSpPr>
        <p:spPr>
          <a:xfrm>
            <a:off x="4912297" y="6289974"/>
            <a:ext cx="7168541" cy="461665"/>
          </a:xfrm>
          <a:prstGeom prst="rect">
            <a:avLst/>
          </a:prstGeom>
          <a:noFill/>
        </p:spPr>
        <p:txBody>
          <a:bodyPr wrap="square" rtlCol="0">
            <a:spAutoFit/>
          </a:bodyPr>
          <a:lstStyle/>
          <a:p>
            <a:r>
              <a:rPr lang="fr-FR" sz="2400" b="1">
                <a:solidFill>
                  <a:srgbClr val="FFFF00"/>
                </a:solidFill>
              </a:rPr>
              <a:t>La Grotticina della Madama ou grotte de Madame.</a:t>
            </a:r>
            <a:endParaRPr lang="fr-FR" sz="2400" b="1" dirty="0">
              <a:solidFill>
                <a:srgbClr val="FFFF00"/>
              </a:solidFill>
            </a:endParaRPr>
          </a:p>
        </p:txBody>
      </p:sp>
    </p:spTree>
    <p:extLst>
      <p:ext uri="{BB962C8B-B14F-4D97-AF65-F5344CB8AC3E}">
        <p14:creationId xmlns:p14="http://schemas.microsoft.com/office/powerpoint/2010/main" val="160395619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ciel, arbuste&#10;&#10;Description générée automatiquement">
            <a:extLst>
              <a:ext uri="{FF2B5EF4-FFF2-40B4-BE49-F238E27FC236}">
                <a16:creationId xmlns:a16="http://schemas.microsoft.com/office/drawing/2014/main" id="{2D5145D1-FE7B-A721-E53B-1B555DE253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6584" y="244592"/>
            <a:ext cx="4248000" cy="6368816"/>
          </a:xfrm>
          <a:prstGeom prst="rect">
            <a:avLst/>
          </a:prstGeom>
        </p:spPr>
      </p:pic>
    </p:spTree>
    <p:extLst>
      <p:ext uri="{BB962C8B-B14F-4D97-AF65-F5344CB8AC3E}">
        <p14:creationId xmlns:p14="http://schemas.microsoft.com/office/powerpoint/2010/main" val="389946036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plein air, plante&#10;&#10;Description générée automatiquement">
            <a:extLst>
              <a:ext uri="{FF2B5EF4-FFF2-40B4-BE49-F238E27FC236}">
                <a16:creationId xmlns:a16="http://schemas.microsoft.com/office/drawing/2014/main" id="{2EB0A997-0809-E877-5A2D-571F537FD6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4006" y="2958352"/>
            <a:ext cx="4248000" cy="319024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CA891E6-FF1F-52CD-B900-A578F5C678B5}"/>
              </a:ext>
            </a:extLst>
          </p:cNvPr>
          <p:cNvSpPr txBox="1"/>
          <p:nvPr/>
        </p:nvSpPr>
        <p:spPr>
          <a:xfrm>
            <a:off x="7074006" y="2496687"/>
            <a:ext cx="4485938" cy="461665"/>
          </a:xfrm>
          <a:prstGeom prst="rect">
            <a:avLst/>
          </a:prstGeom>
          <a:noFill/>
        </p:spPr>
        <p:txBody>
          <a:bodyPr wrap="square" rtlCol="0">
            <a:spAutoFit/>
          </a:bodyPr>
          <a:lstStyle/>
          <a:p>
            <a:r>
              <a:rPr lang="fr-FR" sz="2400" b="1">
                <a:solidFill>
                  <a:srgbClr val="FFFF00"/>
                </a:solidFill>
              </a:rPr>
              <a:t> Le musée de la Porcelaine</a:t>
            </a:r>
            <a:endParaRPr lang="fr-FR" sz="2400" b="1" dirty="0">
              <a:solidFill>
                <a:srgbClr val="FFFF00"/>
              </a:solidFill>
            </a:endParaRPr>
          </a:p>
        </p:txBody>
      </p:sp>
      <p:pic>
        <p:nvPicPr>
          <p:cNvPr id="6" name="Image 5" descr="Une image contenant nuage, plein air, ciel, arbre&#10;&#10;Description générée automatiquement">
            <a:extLst>
              <a:ext uri="{FF2B5EF4-FFF2-40B4-BE49-F238E27FC236}">
                <a16:creationId xmlns:a16="http://schemas.microsoft.com/office/drawing/2014/main" id="{1DBF59D0-86D5-4D90-5555-B2250F32D9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5996" y="727745"/>
            <a:ext cx="4212000" cy="281016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D0682E9-AF10-19EA-42D3-4D175D29BB82}"/>
              </a:ext>
            </a:extLst>
          </p:cNvPr>
          <p:cNvSpPr txBox="1"/>
          <p:nvPr/>
        </p:nvSpPr>
        <p:spPr>
          <a:xfrm>
            <a:off x="1159473" y="3609647"/>
            <a:ext cx="4085261" cy="461665"/>
          </a:xfrm>
          <a:prstGeom prst="rect">
            <a:avLst/>
          </a:prstGeom>
          <a:noFill/>
        </p:spPr>
        <p:txBody>
          <a:bodyPr wrap="square" rtlCol="0">
            <a:spAutoFit/>
          </a:bodyPr>
          <a:lstStyle/>
          <a:p>
            <a:r>
              <a:rPr lang="fr-FR" sz="2400" b="1">
                <a:solidFill>
                  <a:srgbClr val="FFFF00"/>
                </a:solidFill>
              </a:rPr>
              <a:t>Fontaine du Jardin Boboli </a:t>
            </a:r>
            <a:endParaRPr lang="fr-FR" sz="2400" b="1" dirty="0">
              <a:solidFill>
                <a:srgbClr val="FFFF00"/>
              </a:solidFill>
            </a:endParaRPr>
          </a:p>
        </p:txBody>
      </p:sp>
    </p:spTree>
    <p:extLst>
      <p:ext uri="{BB962C8B-B14F-4D97-AF65-F5344CB8AC3E}">
        <p14:creationId xmlns:p14="http://schemas.microsoft.com/office/powerpoint/2010/main" val="369138253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arche&#10;&#10;Description générée automatiquement">
            <a:extLst>
              <a:ext uri="{FF2B5EF4-FFF2-40B4-BE49-F238E27FC236}">
                <a16:creationId xmlns:a16="http://schemas.microsoft.com/office/drawing/2014/main" id="{9169D4B3-4455-7995-F865-3A6DDE8B26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4656" y="1795500"/>
            <a:ext cx="4356000" cy="326699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6" name="Image 5" descr="Une image contenant statue, sculpture, Sculpture sur pierre, Sculpture&#10;&#10;Description générée automatiquement">
            <a:extLst>
              <a:ext uri="{FF2B5EF4-FFF2-40B4-BE49-F238E27FC236}">
                <a16:creationId xmlns:a16="http://schemas.microsoft.com/office/drawing/2014/main" id="{6B1D26B5-EC6C-C48B-E826-06711CC312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19344" y="1196999"/>
            <a:ext cx="3348000" cy="44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05A1E5F-5751-6267-FB00-A4C4D61C99F0}"/>
              </a:ext>
            </a:extLst>
          </p:cNvPr>
          <p:cNvSpPr txBox="1"/>
          <p:nvPr/>
        </p:nvSpPr>
        <p:spPr>
          <a:xfrm>
            <a:off x="2288815" y="5399389"/>
            <a:ext cx="5572461" cy="523220"/>
          </a:xfrm>
          <a:prstGeom prst="rect">
            <a:avLst/>
          </a:prstGeom>
          <a:noFill/>
        </p:spPr>
        <p:txBody>
          <a:bodyPr wrap="square" rtlCol="0">
            <a:spAutoFit/>
          </a:bodyPr>
          <a:lstStyle/>
          <a:p>
            <a:r>
              <a:rPr lang="fr-FR" sz="2800" b="1" dirty="0">
                <a:solidFill>
                  <a:srgbClr val="FFFF00"/>
                </a:solidFill>
              </a:rPr>
              <a:t>Grottes dans le jardin </a:t>
            </a:r>
            <a:r>
              <a:rPr lang="fr-FR" sz="2800" b="1" dirty="0" err="1">
                <a:solidFill>
                  <a:srgbClr val="FFFF00"/>
                </a:solidFill>
              </a:rPr>
              <a:t>Boboli</a:t>
            </a:r>
            <a:endParaRPr lang="fr-FR" sz="2800" b="1" dirty="0">
              <a:solidFill>
                <a:srgbClr val="FFFF00"/>
              </a:solidFill>
            </a:endParaRPr>
          </a:p>
        </p:txBody>
      </p:sp>
    </p:spTree>
    <p:extLst>
      <p:ext uri="{BB962C8B-B14F-4D97-AF65-F5344CB8AC3E}">
        <p14:creationId xmlns:p14="http://schemas.microsoft.com/office/powerpoint/2010/main" val="115782643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arbre, plein air, statue, Sculpture sur pierre&#10;&#10;Description générée automatiquement">
            <a:extLst>
              <a:ext uri="{FF2B5EF4-FFF2-40B4-BE49-F238E27FC236}">
                <a16:creationId xmlns:a16="http://schemas.microsoft.com/office/drawing/2014/main" id="{4B905947-0DE1-E51D-EE98-D4A9708AC0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285" y="451856"/>
            <a:ext cx="5184000" cy="345708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arbre, plein air, sculpture, plante&#10;&#10;Description générée automatiquement">
            <a:extLst>
              <a:ext uri="{FF2B5EF4-FFF2-40B4-BE49-F238E27FC236}">
                <a16:creationId xmlns:a16="http://schemas.microsoft.com/office/drawing/2014/main" id="{0D3F5A09-DD95-1238-9C45-4E6C87219D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5660" y="3087480"/>
            <a:ext cx="5292000" cy="352910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9434658B-EB5B-DB74-FA3A-1F281F795049}"/>
              </a:ext>
            </a:extLst>
          </p:cNvPr>
          <p:cNvSpPr txBox="1"/>
          <p:nvPr/>
        </p:nvSpPr>
        <p:spPr>
          <a:xfrm>
            <a:off x="1771689" y="4796997"/>
            <a:ext cx="4883971" cy="461665"/>
          </a:xfrm>
          <a:prstGeom prst="rect">
            <a:avLst/>
          </a:prstGeom>
          <a:noFill/>
        </p:spPr>
        <p:txBody>
          <a:bodyPr wrap="square" rtlCol="0">
            <a:spAutoFit/>
          </a:bodyPr>
          <a:lstStyle/>
          <a:p>
            <a:r>
              <a:rPr lang="fr-FR" sz="2400" b="1">
                <a:solidFill>
                  <a:srgbClr val="FFFF00"/>
                </a:solidFill>
              </a:rPr>
              <a:t>Jardin de Boboli (2) Florence.</a:t>
            </a:r>
            <a:endParaRPr lang="fr-FR" sz="2400" b="1" dirty="0">
              <a:solidFill>
                <a:srgbClr val="FFFF00"/>
              </a:solidFill>
            </a:endParaRPr>
          </a:p>
        </p:txBody>
      </p:sp>
    </p:spTree>
    <p:extLst>
      <p:ext uri="{BB962C8B-B14F-4D97-AF65-F5344CB8AC3E}">
        <p14:creationId xmlns:p14="http://schemas.microsoft.com/office/powerpoint/2010/main" val="402918776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grotte, nature, plein air&#10;&#10;Description générée automatiquement">
            <a:extLst>
              <a:ext uri="{FF2B5EF4-FFF2-40B4-BE49-F238E27FC236}">
                <a16:creationId xmlns:a16="http://schemas.microsoft.com/office/drawing/2014/main" id="{C790C66C-9BDD-315C-FF28-D4614AE31B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2479" y="451858"/>
            <a:ext cx="4968000" cy="331303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t&#10;&#10;Description générée automatiquement avec une confiance moyenne">
            <a:extLst>
              <a:ext uri="{FF2B5EF4-FFF2-40B4-BE49-F238E27FC236}">
                <a16:creationId xmlns:a16="http://schemas.microsoft.com/office/drawing/2014/main" id="{9EF23076-E074-DFC2-6294-42B43C0979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1521" y="3238090"/>
            <a:ext cx="4752000" cy="316899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964359C-0BA4-C992-D708-3E3C4B5E9333}"/>
              </a:ext>
            </a:extLst>
          </p:cNvPr>
          <p:cNvSpPr txBox="1"/>
          <p:nvPr/>
        </p:nvSpPr>
        <p:spPr>
          <a:xfrm>
            <a:off x="892885" y="1646710"/>
            <a:ext cx="4675991" cy="461665"/>
          </a:xfrm>
          <a:prstGeom prst="rect">
            <a:avLst/>
          </a:prstGeom>
          <a:noFill/>
        </p:spPr>
        <p:txBody>
          <a:bodyPr wrap="square" rtlCol="0">
            <a:spAutoFit/>
          </a:bodyPr>
          <a:lstStyle/>
          <a:p>
            <a:r>
              <a:rPr lang="fr-FR" sz="2400" b="1">
                <a:solidFill>
                  <a:srgbClr val="FFFF00"/>
                </a:solidFill>
              </a:rPr>
              <a:t>Jardin de Boboli (2) Florence.</a:t>
            </a:r>
            <a:endParaRPr lang="fr-FR" sz="2400" b="1" dirty="0">
              <a:solidFill>
                <a:srgbClr val="FFFF00"/>
              </a:solidFill>
            </a:endParaRPr>
          </a:p>
        </p:txBody>
      </p:sp>
    </p:spTree>
    <p:extLst>
      <p:ext uri="{BB962C8B-B14F-4D97-AF65-F5344CB8AC3E}">
        <p14:creationId xmlns:p14="http://schemas.microsoft.com/office/powerpoint/2010/main" val="319267663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89907845-656F-2429-1B0C-796FB685C2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714" y="424919"/>
            <a:ext cx="5112000" cy="300408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545FC63C-AD62-90C8-993D-9EF8BB3AE859}"/>
              </a:ext>
            </a:extLst>
          </p:cNvPr>
          <p:cNvSpPr txBox="1"/>
          <p:nvPr/>
        </p:nvSpPr>
        <p:spPr>
          <a:xfrm>
            <a:off x="6222403" y="277914"/>
            <a:ext cx="6094206" cy="461665"/>
          </a:xfrm>
          <a:prstGeom prst="rect">
            <a:avLst/>
          </a:prstGeom>
          <a:noFill/>
        </p:spPr>
        <p:txBody>
          <a:bodyPr wrap="square">
            <a:spAutoFit/>
          </a:bodyPr>
          <a:lstStyle/>
          <a:p>
            <a:r>
              <a:rPr lang="fr-FR" sz="2400" b="1" dirty="0">
                <a:solidFill>
                  <a:srgbClr val="FFFF00"/>
                </a:solidFill>
              </a:rPr>
              <a:t>Jardin de </a:t>
            </a:r>
            <a:r>
              <a:rPr lang="fr-FR" sz="2400" b="1" dirty="0" err="1">
                <a:solidFill>
                  <a:srgbClr val="FFFF00"/>
                </a:solidFill>
              </a:rPr>
              <a:t>Boboli</a:t>
            </a:r>
            <a:r>
              <a:rPr lang="fr-FR" sz="2400" b="1" dirty="0">
                <a:solidFill>
                  <a:srgbClr val="FFFF00"/>
                </a:solidFill>
              </a:rPr>
              <a:t> (2) Florence.</a:t>
            </a:r>
          </a:p>
        </p:txBody>
      </p:sp>
      <p:pic>
        <p:nvPicPr>
          <p:cNvPr id="7" name="Image 6" descr="Une image contenant plein air, nuage, ciel, arbre&#10;&#10;Description générée automatiquement">
            <a:extLst>
              <a:ext uri="{FF2B5EF4-FFF2-40B4-BE49-F238E27FC236}">
                <a16:creationId xmlns:a16="http://schemas.microsoft.com/office/drawing/2014/main" id="{865D9950-7F18-33A7-5F4B-C4730C0FF8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9225" y="2977179"/>
            <a:ext cx="4656000"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7613463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plante&#10;&#10;Description générée automatiquement">
            <a:extLst>
              <a:ext uri="{FF2B5EF4-FFF2-40B4-BE49-F238E27FC236}">
                <a16:creationId xmlns:a16="http://schemas.microsoft.com/office/drawing/2014/main" id="{A0A91995-1DB9-5CAB-4242-215DF123EE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0217" y="3195046"/>
            <a:ext cx="5544000" cy="3316621"/>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plein air, ciel, bâtiment, plante&#10;&#10;Description générée automatiquement">
            <a:extLst>
              <a:ext uri="{FF2B5EF4-FFF2-40B4-BE49-F238E27FC236}">
                <a16:creationId xmlns:a16="http://schemas.microsoft.com/office/drawing/2014/main" id="{C39CA4CD-300D-885A-AFDA-A4652EBA3E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13892" y="462595"/>
            <a:ext cx="4860000" cy="3299063"/>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6C27FA11-07F2-A7F6-E25A-67627D38BE56}"/>
              </a:ext>
            </a:extLst>
          </p:cNvPr>
          <p:cNvSpPr txBox="1"/>
          <p:nvPr/>
        </p:nvSpPr>
        <p:spPr>
          <a:xfrm>
            <a:off x="2355926" y="1786238"/>
            <a:ext cx="4916244" cy="461665"/>
          </a:xfrm>
          <a:prstGeom prst="rect">
            <a:avLst/>
          </a:prstGeom>
          <a:noFill/>
        </p:spPr>
        <p:txBody>
          <a:bodyPr wrap="square" rtlCol="0">
            <a:spAutoFit/>
          </a:bodyPr>
          <a:lstStyle/>
          <a:p>
            <a:r>
              <a:rPr lang="fr-FR" sz="2400" b="1">
                <a:solidFill>
                  <a:srgbClr val="FFFF00"/>
                </a:solidFill>
              </a:rPr>
              <a:t>Jardin de Boboli (2) Florence.</a:t>
            </a:r>
            <a:endParaRPr lang="fr-FR" sz="2400" b="1" dirty="0">
              <a:solidFill>
                <a:srgbClr val="FFFF00"/>
              </a:solidFill>
            </a:endParaRPr>
          </a:p>
        </p:txBody>
      </p:sp>
    </p:spTree>
    <p:extLst>
      <p:ext uri="{BB962C8B-B14F-4D97-AF65-F5344CB8AC3E}">
        <p14:creationId xmlns:p14="http://schemas.microsoft.com/office/powerpoint/2010/main" val="295467922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F3775683-29C8-56B7-65A8-5A0AB23CDB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2066" y="2915322"/>
            <a:ext cx="4680000" cy="351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descr="Une image contenant plein air, bâtiment, arbre, ciel&#10;&#10;Description générée automatiquement">
            <a:extLst>
              <a:ext uri="{FF2B5EF4-FFF2-40B4-BE49-F238E27FC236}">
                <a16:creationId xmlns:a16="http://schemas.microsoft.com/office/drawing/2014/main" id="{31928F29-9C9B-8AE9-4C07-842EBA40FD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3693" y="785308"/>
            <a:ext cx="4284000" cy="3213000"/>
          </a:xfrm>
          <a:prstGeom prst="rect">
            <a:avLst/>
          </a:prstGeom>
          <a:solidFill>
            <a:srgbClr val="FFFFFF">
              <a:shade val="85000"/>
            </a:srgbClr>
          </a:solidFill>
          <a:ln w="190500" cap="sq">
            <a:solidFill>
              <a:srgbClr val="FFFF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31198725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3F833411-E7F3-13CC-A5E8-924E425D9B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508" y="3224604"/>
            <a:ext cx="4392000" cy="3294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pic>
        <p:nvPicPr>
          <p:cNvPr id="5" name="Image 4" descr="Une image contenant plein air, bâtiment, ciel, fenêtre&#10;&#10;Description générée automatiquement">
            <a:extLst>
              <a:ext uri="{FF2B5EF4-FFF2-40B4-BE49-F238E27FC236}">
                <a16:creationId xmlns:a16="http://schemas.microsoft.com/office/drawing/2014/main" id="{88B95CA2-7984-8A78-1AE7-61B4547B2A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97676" y="279699"/>
            <a:ext cx="4428000" cy="3321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539482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herbe&#10;&#10;Description générée automatiquement">
            <a:extLst>
              <a:ext uri="{FF2B5EF4-FFF2-40B4-BE49-F238E27FC236}">
                <a16:creationId xmlns:a16="http://schemas.microsoft.com/office/drawing/2014/main" id="{CF15C476-B683-6C0D-8BB2-0737DE0BD4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8021" y="451821"/>
            <a:ext cx="4536000" cy="3402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nuage, ciel, herbe&#10;&#10;Description générée automatiquement">
            <a:extLst>
              <a:ext uri="{FF2B5EF4-FFF2-40B4-BE49-F238E27FC236}">
                <a16:creationId xmlns:a16="http://schemas.microsoft.com/office/drawing/2014/main" id="{28FA6964-BB8C-E0A2-8006-5813A706D9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3979" y="3076688"/>
            <a:ext cx="4500000" cy="3375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7351069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33A69D37-EFB9-21F6-E790-BE3A307F9F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18698" y="617701"/>
            <a:ext cx="4248000" cy="318723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eau, arbre, ciel&#10;&#10;Description générée automatiquement">
            <a:extLst>
              <a:ext uri="{FF2B5EF4-FFF2-40B4-BE49-F238E27FC236}">
                <a16:creationId xmlns:a16="http://schemas.microsoft.com/office/drawing/2014/main" id="{29FA8887-49C7-96E3-5420-0092907FDA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302" y="3059685"/>
            <a:ext cx="4392000" cy="329528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4662544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D2983D2-366E-929F-6B8A-94FF0A4C57E5}"/>
              </a:ext>
            </a:extLst>
          </p:cNvPr>
          <p:cNvSpPr txBox="1"/>
          <p:nvPr/>
        </p:nvSpPr>
        <p:spPr>
          <a:xfrm>
            <a:off x="326316" y="454377"/>
            <a:ext cx="11865684" cy="584775"/>
          </a:xfrm>
          <a:prstGeom prst="rect">
            <a:avLst/>
          </a:prstGeom>
          <a:noFill/>
        </p:spPr>
        <p:txBody>
          <a:bodyPr wrap="square" rtlCol="0">
            <a:spAutoFit/>
          </a:bodyPr>
          <a:lstStyle/>
          <a:p>
            <a:r>
              <a:rPr lang="fr-FR" sz="3200" b="1" dirty="0">
                <a:solidFill>
                  <a:srgbClr val="FFFF00"/>
                </a:solidFill>
              </a:rPr>
              <a:t>Lorient Vous A Présenté Le  Jardin De </a:t>
            </a:r>
            <a:r>
              <a:rPr lang="fr-FR" sz="3200" b="1" dirty="0" err="1">
                <a:solidFill>
                  <a:srgbClr val="FFFF00"/>
                </a:solidFill>
              </a:rPr>
              <a:t>Boboli</a:t>
            </a:r>
            <a:r>
              <a:rPr lang="fr-FR" sz="3200" b="1" dirty="0">
                <a:solidFill>
                  <a:srgbClr val="FFFF00"/>
                </a:solidFill>
              </a:rPr>
              <a:t> –Florence – Italie -</a:t>
            </a:r>
          </a:p>
        </p:txBody>
      </p:sp>
      <p:sp>
        <p:nvSpPr>
          <p:cNvPr id="4" name="ZoneTexte 3">
            <a:extLst>
              <a:ext uri="{FF2B5EF4-FFF2-40B4-BE49-F238E27FC236}">
                <a16:creationId xmlns:a16="http://schemas.microsoft.com/office/drawing/2014/main" id="{E025AFF2-89C4-A02F-F8C9-C2F4D448E2AA}"/>
              </a:ext>
            </a:extLst>
          </p:cNvPr>
          <p:cNvSpPr txBox="1"/>
          <p:nvPr/>
        </p:nvSpPr>
        <p:spPr>
          <a:xfrm>
            <a:off x="3324113" y="1473798"/>
            <a:ext cx="858460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95FBF0C7-E261-8084-BECA-246AA223AD23}"/>
              </a:ext>
            </a:extLst>
          </p:cNvPr>
          <p:cNvSpPr txBox="1"/>
          <p:nvPr/>
        </p:nvSpPr>
        <p:spPr>
          <a:xfrm>
            <a:off x="4152452" y="2476189"/>
            <a:ext cx="8713694" cy="584775"/>
          </a:xfrm>
          <a:prstGeom prst="rect">
            <a:avLst/>
          </a:prstGeom>
          <a:noFill/>
        </p:spPr>
        <p:txBody>
          <a:bodyPr wrap="square" rtlCol="0">
            <a:spAutoFit/>
          </a:bodyPr>
          <a:lstStyle/>
          <a:p>
            <a:r>
              <a:rPr lang="fr-FR" sz="3200" b="1" dirty="0">
                <a:solidFill>
                  <a:srgbClr val="FFFF00"/>
                </a:solidFill>
              </a:rPr>
              <a:t>Merci De Votre Visite </a:t>
            </a:r>
          </a:p>
        </p:txBody>
      </p:sp>
      <p:sp>
        <p:nvSpPr>
          <p:cNvPr id="6" name="ZoneTexte 5">
            <a:extLst>
              <a:ext uri="{FF2B5EF4-FFF2-40B4-BE49-F238E27FC236}">
                <a16:creationId xmlns:a16="http://schemas.microsoft.com/office/drawing/2014/main" id="{0FC09C2A-9A52-D57B-E4BF-6E0126C161C0}"/>
              </a:ext>
            </a:extLst>
          </p:cNvPr>
          <p:cNvSpPr txBox="1"/>
          <p:nvPr/>
        </p:nvSpPr>
        <p:spPr>
          <a:xfrm>
            <a:off x="5497551" y="3478580"/>
            <a:ext cx="7047571"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17094891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TotalTime>
  <Words>343</Words>
  <Application>Microsoft Office PowerPoint</Application>
  <PresentationFormat>Grand écran</PresentationFormat>
  <Paragraphs>100</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2024-10-10T06:58:34Z</dcterms:created>
  <dcterms:modified xsi:type="dcterms:W3CDTF">2024-10-10T09:04:14Z</dcterms:modified>
</cp:coreProperties>
</file>