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6" r:id="rId1"/>
    <p:sldMasterId id="2147484260" r:id="rId2"/>
  </p:sldMasterIdLst>
  <p:notesMasterIdLst>
    <p:notesMasterId r:id="rId62"/>
  </p:notesMasterIdLst>
  <p:sldIdLst>
    <p:sldId id="528" r:id="rId3"/>
    <p:sldId id="529" r:id="rId4"/>
    <p:sldId id="530" r:id="rId5"/>
    <p:sldId id="531" r:id="rId6"/>
    <p:sldId id="532" r:id="rId7"/>
    <p:sldId id="533" r:id="rId8"/>
    <p:sldId id="534" r:id="rId9"/>
    <p:sldId id="535" r:id="rId10"/>
    <p:sldId id="536" r:id="rId11"/>
    <p:sldId id="538" r:id="rId12"/>
    <p:sldId id="537" r:id="rId13"/>
    <p:sldId id="539" r:id="rId14"/>
    <p:sldId id="540" r:id="rId15"/>
    <p:sldId id="541" r:id="rId16"/>
    <p:sldId id="542" r:id="rId17"/>
    <p:sldId id="546" r:id="rId18"/>
    <p:sldId id="545" r:id="rId19"/>
    <p:sldId id="547" r:id="rId20"/>
    <p:sldId id="548" r:id="rId21"/>
    <p:sldId id="549" r:id="rId22"/>
    <p:sldId id="550" r:id="rId23"/>
    <p:sldId id="551" r:id="rId24"/>
    <p:sldId id="552" r:id="rId25"/>
    <p:sldId id="553" r:id="rId26"/>
    <p:sldId id="554" r:id="rId27"/>
    <p:sldId id="555" r:id="rId28"/>
    <p:sldId id="556" r:id="rId29"/>
    <p:sldId id="557" r:id="rId30"/>
    <p:sldId id="558" r:id="rId31"/>
    <p:sldId id="559" r:id="rId32"/>
    <p:sldId id="560" r:id="rId33"/>
    <p:sldId id="561" r:id="rId34"/>
    <p:sldId id="562" r:id="rId35"/>
    <p:sldId id="563" r:id="rId36"/>
    <p:sldId id="564" r:id="rId37"/>
    <p:sldId id="565" r:id="rId38"/>
    <p:sldId id="566" r:id="rId39"/>
    <p:sldId id="567" r:id="rId40"/>
    <p:sldId id="569" r:id="rId41"/>
    <p:sldId id="570" r:id="rId42"/>
    <p:sldId id="571" r:id="rId43"/>
    <p:sldId id="572" r:id="rId44"/>
    <p:sldId id="573" r:id="rId45"/>
    <p:sldId id="574" r:id="rId46"/>
    <p:sldId id="575" r:id="rId47"/>
    <p:sldId id="576" r:id="rId48"/>
    <p:sldId id="577" r:id="rId49"/>
    <p:sldId id="578" r:id="rId50"/>
    <p:sldId id="579" r:id="rId51"/>
    <p:sldId id="580" r:id="rId52"/>
    <p:sldId id="581" r:id="rId53"/>
    <p:sldId id="582" r:id="rId54"/>
    <p:sldId id="583" r:id="rId55"/>
    <p:sldId id="584" r:id="rId56"/>
    <p:sldId id="585" r:id="rId57"/>
    <p:sldId id="586" r:id="rId58"/>
    <p:sldId id="587" r:id="rId59"/>
    <p:sldId id="588" r:id="rId60"/>
    <p:sldId id="429" r:id="rId61"/>
  </p:sldIdLst>
  <p:sldSz cx="10261600" cy="68405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HNAyuICAxz7V5W8LpZglA==" hashData="zoZeJQttSdQS75/H1n+9/NDHOG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985" autoAdjust="0"/>
    <p:restoredTop sz="94660"/>
  </p:normalViewPr>
  <p:slideViewPr>
    <p:cSldViewPr>
      <p:cViewPr varScale="1">
        <p:scale>
          <a:sx n="65" d="100"/>
          <a:sy n="65" d="100"/>
        </p:scale>
        <p:origin x="-306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11/09/2024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30" y="2125369"/>
            <a:ext cx="8722361" cy="146628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5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1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27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40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5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67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80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94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307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98" y="4400022"/>
            <a:ext cx="8722361" cy="1358605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98" y="2899325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136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272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40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54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674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80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943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3077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85" y="1531296"/>
            <a:ext cx="45339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85" y="2169344"/>
            <a:ext cx="45339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814" y="1531296"/>
            <a:ext cx="453577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814" y="2169344"/>
            <a:ext cx="453577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804" y="27606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1" y="276361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80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415" y="4792391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415" y="616177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1368" indent="0">
              <a:buNone/>
              <a:defRPr sz="3300"/>
            </a:lvl2pPr>
            <a:lvl3pPr marL="1082726" indent="0">
              <a:buNone/>
              <a:defRPr sz="2900"/>
            </a:lvl3pPr>
            <a:lvl4pPr marL="1624039" indent="0">
              <a:buNone/>
              <a:defRPr sz="2400"/>
            </a:lvl4pPr>
            <a:lvl5pPr marL="2165404" indent="0">
              <a:buNone/>
              <a:defRPr sz="2400"/>
            </a:lvl5pPr>
            <a:lvl6pPr marL="2706742" indent="0">
              <a:buNone/>
              <a:defRPr sz="2400"/>
            </a:lvl6pPr>
            <a:lvl7pPr marL="3248096" indent="0">
              <a:buNone/>
              <a:defRPr sz="2400"/>
            </a:lvl7pPr>
            <a:lvl8pPr marL="3789430" indent="0">
              <a:buNone/>
              <a:defRPr sz="2400"/>
            </a:lvl8pPr>
            <a:lvl9pPr marL="433077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415" y="5353689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77953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86" y="277953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30" y="2129575"/>
            <a:ext cx="8722361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37" y="3876306"/>
            <a:ext cx="7183122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32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63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95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27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5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91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22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54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98" y="4399496"/>
            <a:ext cx="8722361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98" y="2899325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320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639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955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275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1590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5911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229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4547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596981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596981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16" y="1531261"/>
            <a:ext cx="45339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208" indent="0">
              <a:buNone/>
              <a:defRPr sz="2400" b="1"/>
            </a:lvl2pPr>
            <a:lvl3pPr marL="1086399" indent="0">
              <a:buNone/>
              <a:defRPr sz="2100" b="1"/>
            </a:lvl3pPr>
            <a:lvl4pPr marL="1629550" indent="0">
              <a:buNone/>
              <a:defRPr sz="1900" b="1"/>
            </a:lvl4pPr>
            <a:lvl5pPr marL="2172756" indent="0">
              <a:buNone/>
              <a:defRPr sz="1900" b="1"/>
            </a:lvl5pPr>
            <a:lvl6pPr marL="2715900" indent="0">
              <a:buNone/>
              <a:defRPr sz="1900" b="1"/>
            </a:lvl6pPr>
            <a:lvl7pPr marL="3259118" indent="0">
              <a:buNone/>
              <a:defRPr sz="1900" b="1"/>
            </a:lvl7pPr>
            <a:lvl8pPr marL="3802291" indent="0">
              <a:buNone/>
              <a:defRPr sz="1900" b="1"/>
            </a:lvl8pPr>
            <a:lvl9pPr marL="4345470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16" y="2169342"/>
            <a:ext cx="45339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195" y="1531261"/>
            <a:ext cx="453576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208" indent="0">
              <a:buNone/>
              <a:defRPr sz="2400" b="1"/>
            </a:lvl2pPr>
            <a:lvl3pPr marL="1086399" indent="0">
              <a:buNone/>
              <a:defRPr sz="2100" b="1"/>
            </a:lvl3pPr>
            <a:lvl4pPr marL="1629550" indent="0">
              <a:buNone/>
              <a:defRPr sz="1900" b="1"/>
            </a:lvl4pPr>
            <a:lvl5pPr marL="2172756" indent="0">
              <a:buNone/>
              <a:defRPr sz="1900" b="1"/>
            </a:lvl5pPr>
            <a:lvl6pPr marL="2715900" indent="0">
              <a:buNone/>
              <a:defRPr sz="1900" b="1"/>
            </a:lvl6pPr>
            <a:lvl7pPr marL="3259118" indent="0">
              <a:buNone/>
              <a:defRPr sz="1900" b="1"/>
            </a:lvl7pPr>
            <a:lvl8pPr marL="3802291" indent="0">
              <a:buNone/>
              <a:defRPr sz="1900" b="1"/>
            </a:lvl8pPr>
            <a:lvl9pPr marL="4345470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195" y="2169342"/>
            <a:ext cx="453576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731" y="27606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0" y="276164"/>
            <a:ext cx="5736521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731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3208" indent="0">
              <a:buNone/>
              <a:defRPr sz="1500"/>
            </a:lvl2pPr>
            <a:lvl3pPr marL="1086399" indent="0">
              <a:buNone/>
              <a:defRPr sz="1200"/>
            </a:lvl3pPr>
            <a:lvl4pPr marL="1629550" indent="0">
              <a:buNone/>
              <a:defRPr sz="1100"/>
            </a:lvl4pPr>
            <a:lvl5pPr marL="2172756" indent="0">
              <a:buNone/>
              <a:defRPr sz="1100"/>
            </a:lvl5pPr>
            <a:lvl6pPr marL="2715900" indent="0">
              <a:buNone/>
              <a:defRPr sz="1100"/>
            </a:lvl6pPr>
            <a:lvl7pPr marL="3259118" indent="0">
              <a:buNone/>
              <a:defRPr sz="1100"/>
            </a:lvl7pPr>
            <a:lvl8pPr marL="3802291" indent="0">
              <a:buNone/>
              <a:defRPr sz="1100"/>
            </a:lvl8pPr>
            <a:lvl9pPr marL="4345470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8" y="4792192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8" y="615892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3208" indent="0">
              <a:buNone/>
              <a:defRPr sz="3300"/>
            </a:lvl2pPr>
            <a:lvl3pPr marL="1086399" indent="0">
              <a:buNone/>
              <a:defRPr sz="2900"/>
            </a:lvl3pPr>
            <a:lvl4pPr marL="1629550" indent="0">
              <a:buNone/>
              <a:defRPr sz="2400"/>
            </a:lvl4pPr>
            <a:lvl5pPr marL="2172756" indent="0">
              <a:buNone/>
              <a:defRPr sz="2400"/>
            </a:lvl5pPr>
            <a:lvl6pPr marL="2715900" indent="0">
              <a:buNone/>
              <a:defRPr sz="2400"/>
            </a:lvl6pPr>
            <a:lvl7pPr marL="3259118" indent="0">
              <a:buNone/>
              <a:defRPr sz="2400"/>
            </a:lvl7pPr>
            <a:lvl8pPr marL="3802291" indent="0">
              <a:buNone/>
              <a:defRPr sz="2400"/>
            </a:lvl8pPr>
            <a:lvl9pPr marL="4345470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8" y="5353689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3208" indent="0">
              <a:buNone/>
              <a:defRPr sz="1500"/>
            </a:lvl2pPr>
            <a:lvl3pPr marL="1086399" indent="0">
              <a:buNone/>
              <a:defRPr sz="1200"/>
            </a:lvl3pPr>
            <a:lvl4pPr marL="1629550" indent="0">
              <a:buNone/>
              <a:defRPr sz="1100"/>
            </a:lvl4pPr>
            <a:lvl5pPr marL="2172756" indent="0">
              <a:buNone/>
              <a:defRPr sz="1100"/>
            </a:lvl5pPr>
            <a:lvl6pPr marL="2715900" indent="0">
              <a:buNone/>
              <a:defRPr sz="1100"/>
            </a:lvl6pPr>
            <a:lvl7pPr marL="3259118" indent="0">
              <a:buNone/>
              <a:defRPr sz="1100"/>
            </a:lvl7pPr>
            <a:lvl8pPr marL="3802291" indent="0">
              <a:buNone/>
              <a:defRPr sz="1100"/>
            </a:lvl8pPr>
            <a:lvl9pPr marL="4345470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1616" y="277748"/>
            <a:ext cx="2308859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4091" y="277748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8" y="275127"/>
            <a:ext cx="9235440" cy="1140092"/>
          </a:xfrm>
          <a:prstGeom prst="rect">
            <a:avLst/>
          </a:prstGeom>
        </p:spPr>
        <p:txBody>
          <a:bodyPr vert="horz" lIns="107589" tIns="53787" rIns="107589" bIns="5378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8" y="1597090"/>
            <a:ext cx="9235440" cy="4514439"/>
          </a:xfrm>
          <a:prstGeom prst="rect">
            <a:avLst/>
          </a:prstGeom>
        </p:spPr>
        <p:txBody>
          <a:bodyPr vert="horz" lIns="107589" tIns="53787" rIns="107589" bIns="5378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5117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295" y="6344178"/>
            <a:ext cx="3249507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320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ransition spd="med">
    <p:random/>
  </p:transition>
  <p:txStyles>
    <p:titleStyle>
      <a:lvl1pPr algn="ctr" defTabSz="1082726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6037" indent="-406037" algn="l" defTabSz="1082726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9676" indent="-338341" algn="l" defTabSz="1082726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3378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4718" indent="-270698" algn="l" defTabSz="1082726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6065" indent="-270698" algn="l" defTabSz="1082726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738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876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60111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01475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136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272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4039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5404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6742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809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943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3077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223" y="274854"/>
            <a:ext cx="9235442" cy="1140092"/>
          </a:xfrm>
          <a:prstGeom prst="rect">
            <a:avLst/>
          </a:prstGeom>
        </p:spPr>
        <p:txBody>
          <a:bodyPr vert="horz" lIns="107957" tIns="53972" rIns="107957" bIns="53972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223" y="1596981"/>
            <a:ext cx="9235442" cy="4514439"/>
          </a:xfrm>
          <a:prstGeom prst="rect">
            <a:avLst/>
          </a:prstGeom>
        </p:spPr>
        <p:txBody>
          <a:bodyPr vert="horz" lIns="107957" tIns="53972" rIns="107957" bIns="53972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935" y="6343980"/>
            <a:ext cx="2394371" cy="364195"/>
          </a:xfrm>
          <a:prstGeom prst="rect">
            <a:avLst/>
          </a:prstGeom>
        </p:spPr>
        <p:txBody>
          <a:bodyPr vert="horz" lIns="107957" tIns="53972" rIns="107957" bIns="53972" rtlCol="0" anchor="ctr"/>
          <a:lstStyle>
            <a:lvl1pPr algn="l" defTabSz="108639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096" y="6343980"/>
            <a:ext cx="3249507" cy="364195"/>
          </a:xfrm>
          <a:prstGeom prst="rect">
            <a:avLst/>
          </a:prstGeom>
        </p:spPr>
        <p:txBody>
          <a:bodyPr vert="horz" lIns="107957" tIns="53972" rIns="107957" bIns="53972" rtlCol="0" anchor="ctr"/>
          <a:lstStyle>
            <a:lvl1pPr algn="ctr" defTabSz="108639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6011" y="6343980"/>
            <a:ext cx="2394371" cy="364195"/>
          </a:xfrm>
          <a:prstGeom prst="rect">
            <a:avLst/>
          </a:prstGeom>
        </p:spPr>
        <p:txBody>
          <a:bodyPr vert="horz" lIns="107957" tIns="53972" rIns="107957" bIns="53972" rtlCol="0" anchor="ctr"/>
          <a:lstStyle>
            <a:lvl1pPr algn="r" defTabSz="108639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61" r:id="rId1"/>
    <p:sldLayoutId id="2147484262" r:id="rId2"/>
    <p:sldLayoutId id="2147484263" r:id="rId3"/>
    <p:sldLayoutId id="2147484264" r:id="rId4"/>
    <p:sldLayoutId id="2147484265" r:id="rId5"/>
    <p:sldLayoutId id="2147484266" r:id="rId6"/>
    <p:sldLayoutId id="2147484267" r:id="rId7"/>
    <p:sldLayoutId id="2147484268" r:id="rId8"/>
    <p:sldLayoutId id="2147484269" r:id="rId9"/>
    <p:sldLayoutId id="2147484270" r:id="rId10"/>
    <p:sldLayoutId id="2147484271" r:id="rId11"/>
  </p:sldLayoutIdLst>
  <p:transition spd="med">
    <p:random/>
  </p:transition>
  <p:txStyles>
    <p:titleStyle>
      <a:lvl1pPr algn="ctr" defTabSz="1086399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410" indent="-407410" algn="l" defTabSz="108639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2660" indent="-339496" algn="l" defTabSz="108639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7964" indent="-271622" algn="l" defTabSz="108639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1148" indent="-271622" algn="l" defTabSz="108639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4330" indent="-271622" algn="l" defTabSz="108639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7498" indent="-271622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0702" indent="-271622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73879" indent="-271622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17095" indent="-271622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3208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6399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9550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2756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5900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9118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2291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5470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gif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6984072" y="252061"/>
            <a:ext cx="2880000" cy="812157"/>
          </a:xfrm>
          <a:prstGeom prst="rect">
            <a:avLst/>
          </a:prstGeom>
          <a:noFill/>
        </p:spPr>
        <p:txBody>
          <a:bodyPr wrap="none" lIns="90514" tIns="45251" rIns="90514" bIns="45251" rtlCol="0">
            <a:prstTxWarp prst="textPlain">
              <a:avLst/>
            </a:prstTxWarp>
            <a:spAutoFit/>
          </a:bodyPr>
          <a:lstStyle/>
          <a:p>
            <a:pPr defTabSz="1086399"/>
            <a:r>
              <a:rPr lang="fr-FR" sz="8800" dirty="0" smtClean="0">
                <a:ln w="508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508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673" y="5616144"/>
            <a:ext cx="10261599" cy="1260029"/>
          </a:xfrm>
          <a:prstGeom prst="rect">
            <a:avLst/>
          </a:prstGeom>
          <a:noFill/>
          <a:effectLst>
            <a:softEdge rad="127000"/>
          </a:effectLst>
        </p:spPr>
        <p:txBody>
          <a:bodyPr wrap="none" lIns="90514" tIns="45251" rIns="90514" bIns="45251" rtlCol="0">
            <a:prstTxWarp prst="textPlain">
              <a:avLst/>
            </a:prstTxWarp>
            <a:spAutoFit/>
          </a:bodyPr>
          <a:lstStyle/>
          <a:p>
            <a:pPr defTabSz="1086399"/>
            <a:r>
              <a:rPr lang="fr-FR" sz="5900" dirty="0" smtClean="0">
                <a:ln w="25400">
                  <a:solidFill>
                    <a:srgbClr val="F79646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r>
              <a:rPr lang="fr-FR" sz="5900" dirty="0" smtClean="0">
                <a:ln w="25400">
                  <a:solidFill>
                    <a:srgbClr val="C00000"/>
                  </a:solidFill>
                </a:ln>
                <a:latin typeface="Broadway" pitchFamily="82" charset="0"/>
              </a:rPr>
              <a:t>alsace </a:t>
            </a:r>
            <a:r>
              <a:rPr lang="fr-FR" sz="5900" dirty="0" smtClean="0">
                <a:ln w="25400">
                  <a:solidFill>
                    <a:srgbClr val="C00000"/>
                  </a:solidFill>
                </a:ln>
                <a:latin typeface="Broadway" pitchFamily="82" charset="0"/>
              </a:rPr>
              <a:t> et  patrimoine </a:t>
            </a:r>
            <a:endParaRPr lang="fr-FR" sz="5900" dirty="0">
              <a:ln w="25400">
                <a:solidFill>
                  <a:srgbClr val="C00000"/>
                </a:solidFill>
              </a:ln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81618" y="111700"/>
            <a:ext cx="4051681" cy="1922467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lIns="120827" tIns="60397" rIns="120827" bIns="60397">
            <a:spAutoFit/>
          </a:bodyPr>
          <a:lstStyle/>
          <a:p>
            <a:pPr algn="ctr" defTabSz="1086399"/>
            <a:r>
              <a:rPr lang="fr-FR" sz="3300" b="1" dirty="0" smtClean="0">
                <a:solidFill>
                  <a:prstClr val="black"/>
                </a:solidFill>
                <a:latin typeface="Chiller" pitchFamily="82" charset="0"/>
              </a:rPr>
              <a:t>La photographie est belle parce qu'elle est en relation avec un au-delà de la réalité.  </a:t>
            </a:r>
            <a:r>
              <a:rPr lang="fr-FR" sz="1800" b="1" dirty="0" smtClean="0">
                <a:solidFill>
                  <a:prstClr val="black"/>
                </a:solidFill>
                <a:latin typeface="Chiller" pitchFamily="82" charset="0"/>
              </a:rPr>
              <a:t>Pierre de </a:t>
            </a:r>
            <a:r>
              <a:rPr lang="fr-FR" sz="1800" b="1" dirty="0" err="1" smtClean="0">
                <a:solidFill>
                  <a:prstClr val="black"/>
                </a:solidFill>
                <a:latin typeface="Chiller" pitchFamily="82" charset="0"/>
              </a:rPr>
              <a:t>Fenoÿl</a:t>
            </a:r>
            <a:endParaRPr lang="fr-FR" sz="1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 rot="-120000">
            <a:off x="5418832" y="3708000"/>
            <a:ext cx="2081900" cy="1476380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lIns="90514" tIns="45251" rIns="90514" bIns="45251" rtlCol="0">
            <a:spAutoFit/>
          </a:bodyPr>
          <a:lstStyle/>
          <a:p>
            <a:pPr algn="ctr" defTabSz="1086399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</a:t>
            </a:r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différents</a:t>
            </a:r>
            <a:endParaRPr lang="fr-FR" sz="1800" b="1" dirty="0" smtClean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  <a:p>
            <a:pPr algn="ctr" defTabSz="1086399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randonneurs  </a:t>
            </a:r>
            <a:endParaRPr lang="fr-FR" sz="1800" b="1" dirty="0" smtClean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  <a:p>
            <a:pPr algn="ctr" defTabSz="1086399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3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3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2088000" y="3024000"/>
            <a:ext cx="51791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b="1" dirty="0" smtClean="0">
                <a:solidFill>
                  <a:srgbClr val="FFFF00"/>
                </a:solidFill>
              </a:rPr>
              <a:t>PPS </a:t>
            </a:r>
            <a:r>
              <a:rPr lang="fr-FR" sz="2800" b="1" dirty="0" smtClean="0">
                <a:solidFill>
                  <a:srgbClr val="FFFF00"/>
                </a:solidFill>
              </a:rPr>
              <a:t>   MANUEL  A  VOTRE  GUISE</a:t>
            </a:r>
            <a:endParaRPr lang="fr-FR" sz="2800" b="1" dirty="0">
              <a:solidFill>
                <a:srgbClr val="FFFF00"/>
              </a:solidFill>
            </a:endParaRPr>
          </a:p>
        </p:txBody>
      </p:sp>
      <p:pic>
        <p:nvPicPr>
          <p:cNvPr id="9" name="Michel Pépé  -  La Découverte.wav">
            <a:hlinkClick r:id="" action="ppaction://media"/>
          </p:cNvPr>
          <p:cNvPicPr>
            <a:picLocks noRot="1" noChangeAspect="1"/>
          </p:cNvPicPr>
          <p:nvPr>
            <a:wavAudioFile r:embed="rId1" name="Michel Pépé  -  La Découverte.wav"/>
          </p:nvPr>
        </p:nvPicPr>
        <p:blipFill>
          <a:blip r:embed="rId4" cstate="print"/>
          <a:stretch>
            <a:fillRect/>
          </a:stretch>
        </p:blipFill>
        <p:spPr>
          <a:xfrm>
            <a:off x="4050680" y="3708301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150"/>
                            </p:stCondLst>
                            <p:childTnLst>
                              <p:par>
                                <p:cTn id="2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15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150"/>
                            </p:stCondLst>
                            <p:childTnLst>
                              <p:par>
                                <p:cTn id="32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1070667_962344535485670_66887227832365599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75998"/>
            <a:ext cx="10260000" cy="577766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680000" y="1476053"/>
            <a:ext cx="1967270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Rocher du Dabo</a:t>
            </a:r>
            <a:endParaRPr lang="fr-FR" b="1" dirty="0"/>
          </a:p>
        </p:txBody>
      </p:sp>
    </p:spTree>
  </p:cSld>
  <p:clrMapOvr>
    <a:masterClrMapping/>
  </p:clrMapOvr>
  <p:transition spd="med">
    <p:randomBa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5761749_1064877271604870_57772480535312526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673299_951064203686447_86306482396639579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46624" y="1332037"/>
            <a:ext cx="3096344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</a:rPr>
              <a:t>le blockhaus </a:t>
            </a:r>
            <a:r>
              <a:rPr lang="fr-FR" b="1" dirty="0" smtClean="0">
                <a:solidFill>
                  <a:schemeClr val="bg1"/>
                </a:solidFill>
              </a:rPr>
              <a:t>430G</a:t>
            </a:r>
            <a:endParaRPr lang="fr-FR" dirty="0"/>
          </a:p>
        </p:txBody>
      </p:sp>
    </p:spTree>
  </p:cSld>
  <p:clrMapOvr>
    <a:masterClrMapping/>
  </p:clrMapOvr>
  <p:transition spd="med"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063531_122138593196229305_1150049564632199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5716" y="0"/>
            <a:ext cx="5430168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90640" y="755973"/>
            <a:ext cx="3299621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Le Château d’Eau </a:t>
            </a:r>
            <a:r>
              <a:rPr lang="fr-FR" b="1" dirty="0" smtClean="0"/>
              <a:t>de </a:t>
            </a:r>
            <a:r>
              <a:rPr lang="fr-FR" b="1" dirty="0" smtClean="0"/>
              <a:t>Colmar</a:t>
            </a:r>
            <a:endParaRPr lang="fr-FR" dirty="0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847742_951064110353123_61317263138337244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98552" y="2916213"/>
            <a:ext cx="364552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</a:rPr>
              <a:t>Construit en 1939-40, </a:t>
            </a:r>
            <a:endParaRPr lang="fr-FR" b="1" dirty="0" smtClean="0">
              <a:solidFill>
                <a:schemeClr val="bg1"/>
              </a:solidFill>
            </a:endParaRPr>
          </a:p>
          <a:p>
            <a:pPr algn="ctr"/>
            <a:r>
              <a:rPr lang="fr-FR" b="1" dirty="0" smtClean="0">
                <a:solidFill>
                  <a:schemeClr val="bg1"/>
                </a:solidFill>
              </a:rPr>
              <a:t>le </a:t>
            </a:r>
            <a:r>
              <a:rPr lang="fr-FR" b="1" dirty="0" smtClean="0">
                <a:solidFill>
                  <a:schemeClr val="bg1"/>
                </a:solidFill>
              </a:rPr>
              <a:t>blockhaus </a:t>
            </a:r>
            <a:r>
              <a:rPr lang="fr-FR" b="1" dirty="0" smtClean="0">
                <a:solidFill>
                  <a:schemeClr val="bg1"/>
                </a:solidFill>
              </a:rPr>
              <a:t>430G– 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</a:rPr>
              <a:t>Port </a:t>
            </a:r>
            <a:r>
              <a:rPr lang="fr-FR" b="1" dirty="0" smtClean="0">
                <a:solidFill>
                  <a:schemeClr val="bg1"/>
                </a:solidFill>
              </a:rPr>
              <a:t>du Rhin Centre </a:t>
            </a:r>
            <a:r>
              <a:rPr lang="fr-FR" b="1" dirty="0" smtClean="0">
                <a:solidFill>
                  <a:schemeClr val="bg1"/>
                </a:solidFill>
              </a:rPr>
              <a:t>11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</a:rPr>
              <a:t>Strasbourg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randomBa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26744" y="3060229"/>
            <a:ext cx="364552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</a:rPr>
              <a:t>Construit en 1939-40, </a:t>
            </a:r>
            <a:endParaRPr lang="fr-FR" b="1" dirty="0" smtClean="0">
              <a:solidFill>
                <a:schemeClr val="bg1"/>
              </a:solidFill>
            </a:endParaRPr>
          </a:p>
          <a:p>
            <a:pPr algn="ctr"/>
            <a:r>
              <a:rPr lang="fr-FR" b="1" dirty="0" smtClean="0">
                <a:solidFill>
                  <a:schemeClr val="bg1"/>
                </a:solidFill>
              </a:rPr>
              <a:t>le </a:t>
            </a:r>
            <a:r>
              <a:rPr lang="fr-FR" b="1" dirty="0" smtClean="0">
                <a:solidFill>
                  <a:schemeClr val="bg1"/>
                </a:solidFill>
              </a:rPr>
              <a:t>blockhaus </a:t>
            </a:r>
            <a:r>
              <a:rPr lang="fr-FR" b="1" dirty="0" smtClean="0">
                <a:solidFill>
                  <a:schemeClr val="bg1"/>
                </a:solidFill>
              </a:rPr>
              <a:t>430G– 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</a:rPr>
              <a:t>Port </a:t>
            </a:r>
            <a:r>
              <a:rPr lang="fr-FR" b="1" dirty="0" smtClean="0">
                <a:solidFill>
                  <a:schemeClr val="bg1"/>
                </a:solidFill>
              </a:rPr>
              <a:t>du Rhin Centre </a:t>
            </a:r>
            <a:r>
              <a:rPr lang="fr-FR" b="1" dirty="0" smtClean="0">
                <a:solidFill>
                  <a:schemeClr val="bg1"/>
                </a:solidFill>
              </a:rPr>
              <a:t>11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</a:rPr>
              <a:t>Strasbourg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30400" y="251917"/>
            <a:ext cx="446449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Illustration de Ernest </a:t>
            </a:r>
            <a:r>
              <a:rPr lang="fr-FR" dirty="0" err="1" smtClean="0"/>
              <a:t>Lehr</a:t>
            </a:r>
            <a:r>
              <a:rPr lang="fr-FR" dirty="0" smtClean="0"/>
              <a:t> (1835-1919) </a:t>
            </a:r>
            <a:endParaRPr lang="fr-FR" dirty="0" smtClean="0"/>
          </a:p>
          <a:p>
            <a:pPr algn="ctr"/>
            <a:r>
              <a:rPr lang="fr-FR" dirty="0" smtClean="0"/>
              <a:t> </a:t>
            </a:r>
            <a:r>
              <a:rPr lang="fr-FR" dirty="0" smtClean="0"/>
              <a:t>le </a:t>
            </a:r>
            <a:r>
              <a:rPr lang="fr-FR" dirty="0" smtClean="0"/>
              <a:t>château de Niedernai </a:t>
            </a:r>
            <a:r>
              <a:rPr lang="fr-FR" dirty="0" smtClean="0"/>
              <a:t>en 1869</a:t>
            </a:r>
            <a:endParaRPr lang="fr-FR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u Hohlandsbou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538"/>
            <a:ext cx="5130000" cy="6840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266704" y="1476053"/>
            <a:ext cx="327743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Château </a:t>
            </a:r>
            <a:r>
              <a:rPr lang="fr-FR" b="1" dirty="0" smtClean="0"/>
              <a:t>du Hohlandsbourg</a:t>
            </a:r>
            <a:endParaRPr lang="fr-FR" b="1" dirty="0"/>
          </a:p>
        </p:txBody>
      </p:sp>
    </p:spTree>
  </p:cSld>
  <p:clrMapOvr>
    <a:masterClrMapping/>
  </p:clrMapOvr>
  <p:transition spd="med">
    <p:blind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La Tour d‘Eau en 19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64629" y="0"/>
            <a:ext cx="4332341" cy="68405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330600" y="5940549"/>
            <a:ext cx="2951770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</a:rPr>
              <a:t>La Tour </a:t>
            </a:r>
            <a:r>
              <a:rPr lang="fr-FR" b="1" dirty="0" smtClean="0">
                <a:solidFill>
                  <a:schemeClr val="bg1"/>
                </a:solidFill>
              </a:rPr>
              <a:t>d‘Eau de Sélestat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</a:rPr>
              <a:t> </a:t>
            </a:r>
            <a:r>
              <a:rPr lang="fr-FR" b="1" dirty="0" smtClean="0">
                <a:solidFill>
                  <a:schemeClr val="bg1"/>
                </a:solidFill>
              </a:rPr>
              <a:t>en 1923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Le château-donjon en septembre 20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402608" y="611957"/>
            <a:ext cx="3760004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Le </a:t>
            </a:r>
            <a:r>
              <a:rPr lang="fr-FR" b="1" dirty="0" smtClean="0"/>
              <a:t>château-donjon de Niedernai</a:t>
            </a:r>
            <a:endParaRPr lang="fr-FR" b="1" dirty="0"/>
          </a:p>
        </p:txBody>
      </p:sp>
    </p:spTree>
  </p:cSld>
  <p:clrMapOvr>
    <a:masterClrMapping/>
  </p:clrMapOvr>
  <p:transition spd="med">
    <p:check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842768" y="0"/>
            <a:ext cx="51308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b="1" dirty="0" smtClean="0"/>
              <a:t>Le bâtiment principal</a:t>
            </a:r>
            <a:r>
              <a:rPr lang="fr-FR" b="1" dirty="0" smtClean="0"/>
              <a:t>, château de Niedernai </a:t>
            </a:r>
            <a:r>
              <a:rPr lang="fr-FR" b="1" dirty="0" smtClean="0"/>
              <a:t>construit entre 1830 et </a:t>
            </a:r>
            <a:r>
              <a:rPr lang="fr-FR" dirty="0" smtClean="0"/>
              <a:t>1880</a:t>
            </a:r>
            <a:endParaRPr lang="fr-FR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Le donjon et les remparts, photos septembre 20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042568" y="5220469"/>
            <a:ext cx="3089244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</a:rPr>
              <a:t>Le donjon et les remparts </a:t>
            </a:r>
            <a:endParaRPr lang="fr-FR" b="1" dirty="0" smtClean="0">
              <a:solidFill>
                <a:schemeClr val="bg1"/>
              </a:solidFill>
            </a:endParaRPr>
          </a:p>
          <a:p>
            <a:pPr algn="ctr"/>
            <a:r>
              <a:rPr lang="fr-FR" b="1" dirty="0" smtClean="0">
                <a:solidFill>
                  <a:schemeClr val="bg1"/>
                </a:solidFill>
              </a:rPr>
              <a:t>du château de Niedernai </a:t>
            </a: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logis principal a été très malmené ces deux dernières décennies, suite à sa vente à un groupe immobilier qui a fait des travaux inachevés et inapproprié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38512" y="0"/>
            <a:ext cx="5130800" cy="17081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b="1" dirty="0" smtClean="0"/>
              <a:t>Le logis </a:t>
            </a:r>
            <a:r>
              <a:rPr lang="fr-FR" b="1" dirty="0" smtClean="0"/>
              <a:t>principal du château de Niedernai</a:t>
            </a:r>
          </a:p>
          <a:p>
            <a:pPr algn="ctr"/>
            <a:r>
              <a:rPr lang="fr-FR" b="1" dirty="0" smtClean="0"/>
              <a:t> </a:t>
            </a:r>
            <a:r>
              <a:rPr lang="fr-FR" b="1" dirty="0" smtClean="0"/>
              <a:t>a été très malmené ces deux dernières décennies, suite à sa vente à un groupe immobilier qui a fait des travaux </a:t>
            </a:r>
            <a:r>
              <a:rPr lang="fr-FR" b="1" dirty="0" smtClean="0"/>
              <a:t>inachevés</a:t>
            </a:r>
          </a:p>
          <a:p>
            <a:pPr algn="ctr"/>
            <a:r>
              <a:rPr lang="fr-FR" b="1" dirty="0" smtClean="0"/>
              <a:t> </a:t>
            </a:r>
            <a:r>
              <a:rPr lang="fr-FR" b="1" dirty="0" smtClean="0"/>
              <a:t>et inappropriés</a:t>
            </a:r>
            <a:endParaRPr lang="fr-FR" b="1" dirty="0"/>
          </a:p>
        </p:txBody>
      </p:sp>
    </p:spTree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même bâtiment aujourd’hu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22488" y="0"/>
            <a:ext cx="5662445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22488" y="216000"/>
            <a:ext cx="364849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Le même bâtiment aujourd’hui</a:t>
            </a:r>
            <a:endParaRPr lang="fr-FR" b="1" dirty="0"/>
          </a:p>
        </p:txBody>
      </p:sp>
      <p:sp>
        <p:nvSpPr>
          <p:cNvPr id="4" name="Rectangle 3"/>
          <p:cNvSpPr/>
          <p:nvPr/>
        </p:nvSpPr>
        <p:spPr>
          <a:xfrm>
            <a:off x="2898552" y="611957"/>
            <a:ext cx="2709416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 smtClean="0"/>
              <a:t>LE CHÂTEAU DE NIEDERNAI </a:t>
            </a:r>
          </a:p>
          <a:p>
            <a:pPr algn="ctr"/>
            <a:r>
              <a:rPr lang="fr-FR" b="1" dirty="0" smtClean="0"/>
              <a:t>( depuis 1277 )</a:t>
            </a: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Les armoiries de la famille ont été récupérées des anciens bâtiments endommagés pour être placés sur les nouvelles construction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538512" y="4392000"/>
            <a:ext cx="51308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b="1" dirty="0" smtClean="0"/>
              <a:t>Les armoiries de la famille ont été récupérées des anciens bâtiments endommagés pour être placés sur les nouvelles constructions</a:t>
            </a:r>
            <a:endParaRPr lang="fr-FR" b="1" dirty="0"/>
          </a:p>
        </p:txBody>
      </p:sp>
    </p:spTree>
  </p:cSld>
  <p:clrMapOvr>
    <a:masterClrMapping/>
  </p:clrMapOvr>
  <p:transition spd="med">
    <p:comb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erspective du logis principal avec une vue vers le donjon en 20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4296" y="0"/>
            <a:ext cx="9120717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10520" y="251917"/>
            <a:ext cx="388843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 smtClean="0"/>
              <a:t>Perspective du logis principal </a:t>
            </a:r>
            <a:endParaRPr lang="fr-FR" b="1" dirty="0" smtClean="0"/>
          </a:p>
          <a:p>
            <a:pPr algn="ctr"/>
            <a:r>
              <a:rPr lang="fr-FR" b="1" dirty="0" smtClean="0"/>
              <a:t>avec </a:t>
            </a:r>
            <a:r>
              <a:rPr lang="fr-FR" b="1" dirty="0" smtClean="0"/>
              <a:t>une vue vers le donjon</a:t>
            </a:r>
            <a:endParaRPr lang="fr-FR" b="1" dirty="0"/>
          </a:p>
        </p:txBody>
      </p:sp>
    </p:spTree>
  </p:cSld>
  <p:clrMapOvr>
    <a:masterClrMapping/>
  </p:clrMapOvr>
  <p:transition spd="med">
    <p:randomBa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94343214_5811293088888461_9777603134141477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1200" y="0"/>
            <a:ext cx="4560359" cy="6840538"/>
          </a:xfrm>
          <a:prstGeom prst="rect">
            <a:avLst/>
          </a:prstGeom>
        </p:spPr>
      </p:pic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95163236_5811290015555435_3752564296414722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0620" y="0"/>
            <a:ext cx="4560359" cy="6840538"/>
          </a:xfrm>
          <a:prstGeom prst="rect">
            <a:avLst/>
          </a:prstGeom>
        </p:spPr>
      </p:pic>
    </p:spTree>
  </p:cSld>
  <p:clrMapOvr>
    <a:masterClrMapping/>
  </p:clrMapOvr>
  <p:transition spd="med">
    <p:split dir="in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21942797_122136000806229305_47230400290015878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91437"/>
            <a:ext cx="10261600" cy="5857663"/>
          </a:xfrm>
          <a:prstGeom prst="rect">
            <a:avLst/>
          </a:prstGeom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1947026_122136000932229305_3542681005630722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40000" y="0"/>
            <a:ext cx="3781297" cy="6840538"/>
          </a:xfrm>
          <a:prstGeom prst="rect">
            <a:avLst/>
          </a:prstGeom>
        </p:spPr>
      </p:pic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1988178_122138593202229305_67272879608623373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99577" y="0"/>
            <a:ext cx="5662445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94496" y="251917"/>
            <a:ext cx="5314275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Château d'eau de la gare de </a:t>
            </a:r>
            <a:r>
              <a:rPr lang="fr-FR" b="1" dirty="0" smtClean="0"/>
              <a:t>Strasbourg (1878)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845036_836959068472063_34247523269984424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0620" y="0"/>
            <a:ext cx="4560359" cy="68405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114576" y="179909"/>
            <a:ext cx="3640292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Château du Haut Koenigsbourg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comb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964221_951063563686511_60570977601579129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98552" y="3348261"/>
            <a:ext cx="221406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le blockhaus 430G</a:t>
            </a:r>
            <a:endParaRPr lang="fr-FR" dirty="0"/>
          </a:p>
        </p:txBody>
      </p:sp>
    </p:spTree>
  </p:cSld>
  <p:clrMapOvr>
    <a:masterClrMapping/>
  </p:clrMapOvr>
  <p:transition spd="med">
    <p:randomBa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078475_951063643686503_45586403633604669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78672" y="2124125"/>
            <a:ext cx="221406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le blockhaus 430G</a:t>
            </a:r>
            <a:endParaRPr lang="fr-FR" dirty="0"/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550079_951063727019828_28587765576061234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266704" y="2628181"/>
            <a:ext cx="221406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le blockhaus 430G</a:t>
            </a:r>
            <a:endParaRPr lang="fr-FR" dirty="0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8078200_122136000854229305_85529752758238356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62698"/>
            <a:ext cx="10261600" cy="5715141"/>
          </a:xfrm>
          <a:prstGeom prst="rect">
            <a:avLst/>
          </a:prstGeom>
        </p:spPr>
      </p:pic>
    </p:spTree>
  </p:cSld>
  <p:clrMapOvr>
    <a:masterClrMapping/>
  </p:clrMapOvr>
  <p:transition spd="med">
    <p:wheel spokes="3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79508_122136000902229305_85635475127507705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54400"/>
            <a:ext cx="10261600" cy="4731738"/>
          </a:xfrm>
          <a:prstGeom prst="rect">
            <a:avLst/>
          </a:prstGeom>
        </p:spPr>
      </p:pic>
    </p:spTree>
  </p:cSld>
  <p:clrMapOvr>
    <a:masterClrMapping/>
  </p:clrMapOvr>
  <p:transition spd="med">
    <p:split dir="in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81612_122136000692229305_75070316577256413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67714"/>
            <a:ext cx="10261600" cy="390510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36000" y="612000"/>
            <a:ext cx="51308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</a:rPr>
              <a:t>LE CHÂTEAU DE NIEDERNAI 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</a:rPr>
              <a:t>( depuis 1277 )</a:t>
            </a:r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81811_122136000920229305_69033576759940357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84780"/>
            <a:ext cx="10261600" cy="627097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65400" y="576000"/>
            <a:ext cx="51308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b="1" dirty="0" smtClean="0"/>
              <a:t>LE CHÂTEAU DE NIEDERNAI </a:t>
            </a:r>
          </a:p>
          <a:p>
            <a:pPr algn="ctr"/>
            <a:r>
              <a:rPr lang="fr-FR" b="1" dirty="0" smtClean="0"/>
              <a:t>( depuis 1277 )</a:t>
            </a:r>
          </a:p>
        </p:txBody>
      </p:sp>
    </p:spTree>
  </p:cSld>
  <p:clrMapOvr>
    <a:masterClrMapping/>
  </p:clrMapOvr>
  <p:transition spd="med">
    <p:randomBa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81871_122136000848229305_42505829737905761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62698"/>
            <a:ext cx="10261600" cy="5715141"/>
          </a:xfrm>
          <a:prstGeom prst="rect">
            <a:avLst/>
          </a:prstGeom>
        </p:spPr>
      </p:pic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81938_122136000896229305_89117748660919343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5557" y="0"/>
            <a:ext cx="8870485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65400" y="5544000"/>
            <a:ext cx="51308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</a:rPr>
              <a:t>LE CHÂTEAU DE NIEDERNAI 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</a:rPr>
              <a:t>( depuis 1277 )</a:t>
            </a:r>
          </a:p>
        </p:txBody>
      </p:sp>
    </p:spTree>
  </p:cSld>
  <p:clrMapOvr>
    <a:masterClrMapping/>
  </p:clrMapOvr>
  <p:transition spd="med">
    <p:comb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00741_122138593178229305_68126299802029972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24000" y="0"/>
            <a:ext cx="4241926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90640" y="251917"/>
            <a:ext cx="3152145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Le Château d’Eau à Colmar</a:t>
            </a:r>
            <a:endParaRPr lang="fr-FR" dirty="0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01280_122136000938229305_36872388031685429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>
    <p:split orient="vert" dir="in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19717_122136000836229305_1085345187300176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1409"/>
            <a:ext cx="10261600" cy="461772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52000" y="1332000"/>
            <a:ext cx="51308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b="1" dirty="0" smtClean="0"/>
              <a:t>LE CHÂTEAU DE NIEDERNAI </a:t>
            </a:r>
          </a:p>
          <a:p>
            <a:pPr algn="ctr"/>
            <a:r>
              <a:rPr lang="fr-FR" b="1" dirty="0" smtClean="0"/>
              <a:t>( depuis 1277 )</a:t>
            </a:r>
          </a:p>
        </p:txBody>
      </p:sp>
    </p:spTree>
  </p:cSld>
  <p:clrMapOvr>
    <a:masterClrMapping/>
  </p:clrMapOvr>
  <p:transition spd="med">
    <p:randomBa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45096_122136000914229305_1625297595786802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84077"/>
            <a:ext cx="10261600" cy="56723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65400" y="864000"/>
            <a:ext cx="51308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b="1" dirty="0" smtClean="0"/>
              <a:t>LE CHÂTEAU DE NIEDERNAI </a:t>
            </a:r>
          </a:p>
          <a:p>
            <a:pPr algn="ctr"/>
            <a:r>
              <a:rPr lang="fr-FR" b="1" dirty="0" smtClean="0"/>
              <a:t>( depuis 1277 )</a:t>
            </a:r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45191_122138593052229305_65135715044624710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2752" y="0"/>
            <a:ext cx="9076095" cy="6840538"/>
          </a:xfrm>
          <a:prstGeom prst="rect">
            <a:avLst/>
          </a:prstGeom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70574_122138593172229305_19512540741940615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8000" y="0"/>
            <a:ext cx="5025895" cy="68405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754536" y="179909"/>
            <a:ext cx="4602542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/>
              <a:t>Château d'eau de la gare de </a:t>
            </a:r>
            <a:r>
              <a:rPr lang="fr-FR" b="1" dirty="0" smtClean="0"/>
              <a:t>Strasbourg </a:t>
            </a:r>
          </a:p>
          <a:p>
            <a:pPr algn="ctr"/>
            <a:r>
              <a:rPr lang="fr-FR" b="1" dirty="0" smtClean="0"/>
              <a:t>(1878)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checke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774081_2170358676644810_81382274731457599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14576" y="179909"/>
            <a:ext cx="3640292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Château du Haut Koenigsbourg</a:t>
            </a:r>
            <a:endParaRPr lang="fr-FR" b="1" dirty="0"/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833431_2170358609978150_74421692468111855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114576" y="179909"/>
            <a:ext cx="3640292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Château du Haut Koenigsbourg</a:t>
            </a:r>
            <a:endParaRPr lang="fr-FR" b="1" dirty="0"/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075310_7703402726378288_24256754463600616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062732_122138593166229305_19743006584189817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9600" y="0"/>
            <a:ext cx="5681415" cy="6840538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149848_122138593118229305_77211398141108110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84" y="0"/>
            <a:ext cx="10218231" cy="6840538"/>
          </a:xfrm>
          <a:prstGeom prst="rect">
            <a:avLst/>
          </a:prstGeom>
        </p:spPr>
      </p:pic>
    </p:spTree>
  </p:cSld>
  <p:clrMapOvr>
    <a:masterClrMapping/>
  </p:clrMapOvr>
  <p:transition spd="med">
    <p:cover dir="r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, intérieur du logis principal en 19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7474" y="0"/>
            <a:ext cx="5286652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10520" y="251917"/>
            <a:ext cx="5108771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Château, intérieur du logis principal en 1935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nstruction du Château d’Eau à Colmar en 188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40193" y="0"/>
            <a:ext cx="5781213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04000" y="144000"/>
            <a:ext cx="5688632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 smtClean="0"/>
              <a:t>Construction du Château d’Eau à Colmar en 1885</a:t>
            </a:r>
            <a:endParaRPr lang="fr-FR" b="1" dirty="0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ntérieur du logis principal en 19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50946" y="0"/>
            <a:ext cx="5559708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14576" y="179909"/>
            <a:ext cx="4064574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Intérieur du logis principal en 1935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’intérieur de l’ancienne ferme, en cours de rénovati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3488" y="0"/>
            <a:ext cx="9154623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10320" y="5796533"/>
            <a:ext cx="51308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b="1" dirty="0" smtClean="0"/>
              <a:t>L’intérieur </a:t>
            </a:r>
            <a:r>
              <a:rPr lang="fr-FR" b="1" dirty="0" smtClean="0"/>
              <a:t>de l’ancienne </a:t>
            </a:r>
            <a:r>
              <a:rPr lang="fr-FR" b="1" dirty="0" smtClean="0"/>
              <a:t>ferme</a:t>
            </a:r>
            <a:r>
              <a:rPr lang="fr-FR" b="1" dirty="0" smtClean="0"/>
              <a:t>,</a:t>
            </a:r>
          </a:p>
          <a:p>
            <a:pPr algn="ctr"/>
            <a:r>
              <a:rPr lang="fr-FR" b="1" dirty="0" smtClean="0"/>
              <a:t> </a:t>
            </a:r>
            <a:r>
              <a:rPr lang="fr-FR" b="1" dirty="0" smtClean="0"/>
              <a:t>en cours de rénovation</a:t>
            </a:r>
            <a:endParaRPr lang="fr-FR" b="1" dirty="0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ferme en 2023 , cette ancienne ferme est vouée à être transformée en espace d’accueil et salles d’expositi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4527" y="0"/>
            <a:ext cx="8472545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850880" y="323925"/>
            <a:ext cx="3330600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 smtClean="0"/>
              <a:t>La ferme en 2023 , cette ancienne ferme est vouée à être transformée en espace d’accueil et salles d’exposition</a:t>
            </a:r>
            <a:endParaRPr lang="fr-FR" b="1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Château d’Eau à Colmar, aujourd’hu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3359" y="0"/>
            <a:ext cx="4854882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54536" y="251917"/>
            <a:ext cx="2088423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 smtClean="0"/>
              <a:t>Le Château d’Eau à Colmar, aujourd’hui</a:t>
            </a:r>
            <a:endParaRPr lang="fr-FR" b="1" dirty="0"/>
          </a:p>
        </p:txBody>
      </p:sp>
    </p:spTree>
  </p:cSld>
  <p:clrMapOvr>
    <a:masterClrMapping/>
  </p:clrMapOvr>
  <p:transition spd="med">
    <p:randomBar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Château d’Eau de Haguenau en 19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77654"/>
            <a:ext cx="10261600" cy="628523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90640" y="467941"/>
            <a:ext cx="457881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Le Château d’Eau de Haguenau en 1924</a:t>
            </a:r>
            <a:endParaRPr lang="fr-FR" b="1" dirty="0"/>
          </a:p>
        </p:txBody>
      </p:sp>
    </p:spTree>
  </p:cSld>
  <p:clrMapOvr>
    <a:masterClrMapping/>
  </p:clrMapOvr>
  <p:transition spd="med">
    <p:comb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CHÂTEAU DE NIEDERNAI ( depuis 1277 ) Le bâtiment principal en 19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84158" y="0"/>
            <a:ext cx="8293284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842768" y="323925"/>
            <a:ext cx="3762648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 smtClean="0"/>
              <a:t>LE CHÂTEAU DE NIEDERNAI </a:t>
            </a:r>
            <a:endParaRPr lang="fr-FR" b="1" dirty="0" smtClean="0"/>
          </a:p>
          <a:p>
            <a:pPr algn="ctr"/>
            <a:r>
              <a:rPr lang="fr-FR" b="1" dirty="0" smtClean="0"/>
              <a:t>( </a:t>
            </a:r>
            <a:r>
              <a:rPr lang="fr-FR" b="1" dirty="0" smtClean="0"/>
              <a:t>depuis 1277 </a:t>
            </a:r>
            <a:r>
              <a:rPr lang="fr-FR" b="1" dirty="0" smtClean="0"/>
              <a:t>)</a:t>
            </a:r>
          </a:p>
          <a:p>
            <a:pPr algn="ctr"/>
            <a:r>
              <a:rPr lang="fr-FR" b="1" dirty="0" smtClean="0"/>
              <a:t> </a:t>
            </a:r>
            <a:r>
              <a:rPr lang="fr-FR" b="1" dirty="0" smtClean="0"/>
              <a:t>Le bâtiment principal en 1935</a:t>
            </a:r>
            <a:endParaRPr lang="fr-FR" b="1" dirty="0"/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château-donjon , édifié en 1356. photo de 19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7008" y="0"/>
            <a:ext cx="8727583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06464" y="6425040"/>
            <a:ext cx="5904656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Le château-donjon , édifié en 1356. photo de 1935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wheel spokes="1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logis n’est pour le moment pas visible à l’intérieur. La société immobilière a vidé le bâtiment de tous se meubles prestigieux, il ne reste ri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792" y="0"/>
            <a:ext cx="9118016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12000" y="0"/>
            <a:ext cx="5094864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 smtClean="0"/>
              <a:t>Le logis n’est pour le moment pas visible à l’intérieur. </a:t>
            </a:r>
            <a:endParaRPr lang="fr-FR" b="1" dirty="0" smtClean="0"/>
          </a:p>
          <a:p>
            <a:pPr algn="ctr"/>
            <a:r>
              <a:rPr lang="fr-FR" b="1" dirty="0" smtClean="0"/>
              <a:t>La </a:t>
            </a:r>
            <a:r>
              <a:rPr lang="fr-FR" b="1" dirty="0" smtClean="0"/>
              <a:t>société immobilière a vidé le bâtiment de tous se meubles prestigieux</a:t>
            </a:r>
            <a:r>
              <a:rPr lang="fr-FR" b="1" dirty="0" smtClean="0"/>
              <a:t>,</a:t>
            </a:r>
          </a:p>
          <a:p>
            <a:pPr algn="ctr"/>
            <a:r>
              <a:rPr lang="fr-FR" b="1" dirty="0" smtClean="0"/>
              <a:t> </a:t>
            </a:r>
            <a:r>
              <a:rPr lang="fr-FR" b="1" dirty="0" smtClean="0"/>
              <a:t>il ne reste rien</a:t>
            </a:r>
            <a:endParaRPr lang="fr-FR" b="1" dirty="0"/>
          </a:p>
        </p:txBody>
      </p:sp>
    </p:spTree>
  </p:cSld>
  <p:clrMapOvr>
    <a:masterClrMapping/>
  </p:clrMapOvr>
  <p:transition spd="med">
    <p:wheel spokes="3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site de Niedernai, s’étend sur 3 hectares au cœur de la vil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27302"/>
            <a:ext cx="10261600" cy="598593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0000" y="827981"/>
            <a:ext cx="393355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</a:rPr>
              <a:t>Le site de Niedernai, s’étend </a:t>
            </a:r>
            <a:r>
              <a:rPr lang="fr-FR" b="1" dirty="0" smtClean="0">
                <a:solidFill>
                  <a:schemeClr val="bg1"/>
                </a:solidFill>
              </a:rPr>
              <a:t>sur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</a:rPr>
              <a:t> </a:t>
            </a:r>
            <a:r>
              <a:rPr lang="fr-FR" b="1" dirty="0" smtClean="0">
                <a:solidFill>
                  <a:schemeClr val="bg1"/>
                </a:solidFill>
              </a:rPr>
              <a:t>3 hectares au cœur de la ville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s pignons du château renaissance en 19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13406" y="0"/>
            <a:ext cx="8234788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02408" y="395933"/>
            <a:ext cx="381642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 smtClean="0"/>
              <a:t>Les pignons du château renaissance en 1935</a:t>
            </a:r>
            <a:endParaRPr lang="fr-FR" b="1" dirty="0"/>
          </a:p>
        </p:txBody>
      </p:sp>
    </p:spTree>
  </p:cSld>
  <p:clrMapOvr>
    <a:masterClrMapping/>
  </p:clrMapOvr>
  <p:transition spd="med">
    <p:pull dir="ld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hoto aérienne quartier sud Colmar, au début du XXe sièc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612" y="0"/>
            <a:ext cx="9850375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78472" y="539949"/>
            <a:ext cx="51308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</a:rPr>
              <a:t>Photo aérienne quartier sud Colmar, </a:t>
            </a:r>
            <a:endParaRPr lang="fr-FR" b="1" dirty="0" smtClean="0">
              <a:solidFill>
                <a:schemeClr val="bg1"/>
              </a:solidFill>
            </a:endParaRPr>
          </a:p>
          <a:p>
            <a:pPr algn="ctr"/>
            <a:r>
              <a:rPr lang="fr-FR" b="1" dirty="0" smtClean="0">
                <a:solidFill>
                  <a:schemeClr val="bg1"/>
                </a:solidFill>
              </a:rPr>
              <a:t>au </a:t>
            </a:r>
            <a:r>
              <a:rPr lang="fr-FR" b="1" dirty="0" smtClean="0">
                <a:solidFill>
                  <a:schemeClr val="bg1"/>
                </a:solidFill>
              </a:rPr>
              <a:t>début du XXe siècle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uines du Château du Pflixbourg - Wintzen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66304" y="5580509"/>
            <a:ext cx="417646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</a:rPr>
              <a:t>Ruines du Château du </a:t>
            </a:r>
            <a:r>
              <a:rPr lang="fr-FR" b="1" dirty="0" err="1" smtClean="0">
                <a:solidFill>
                  <a:schemeClr val="bg1"/>
                </a:solidFill>
              </a:rPr>
              <a:t>Pflixbourg</a:t>
            </a:r>
            <a:r>
              <a:rPr lang="fr-FR" b="1" dirty="0" smtClean="0">
                <a:solidFill>
                  <a:schemeClr val="bg1"/>
                </a:solidFill>
              </a:rPr>
              <a:t> - Wintzenheim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684161" y="5868298"/>
            <a:ext cx="2189011" cy="766974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2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6499052" y="576010"/>
            <a:ext cx="1386236" cy="79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9514" tIns="59738" rIns="119514" bIns="5973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2107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0" y="4140349"/>
            <a:ext cx="5220387" cy="1413304"/>
          </a:xfrm>
          <a:prstGeom prst="rect">
            <a:avLst/>
          </a:prstGeom>
          <a:noFill/>
        </p:spPr>
        <p:txBody>
          <a:bodyPr wrap="square" lIns="119514" tIns="59738" rIns="119514" bIns="59738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Michel </a:t>
            </a:r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Pépé  </a:t>
            </a:r>
          </a:p>
          <a:p>
            <a:pPr algn="ctr"/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La  </a:t>
            </a:r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Découverte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1373" y="2653340"/>
            <a:ext cx="2048395" cy="766974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0647" y="674793"/>
            <a:ext cx="1126220" cy="351475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11.09.2024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8205" y="5817400"/>
            <a:ext cx="1777796" cy="88436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0684" y="1981808"/>
            <a:ext cx="2769224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3980" y="256515"/>
            <a:ext cx="899998" cy="799113"/>
          </a:xfrm>
          <a:prstGeom prst="rect">
            <a:avLst/>
          </a:prstGeom>
        </p:spPr>
      </p:pic>
      <p:pic>
        <p:nvPicPr>
          <p:cNvPr id="16" name="Image 15" descr="0d0000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978143" y="3803887"/>
            <a:ext cx="2505599" cy="1598228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0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2579</TotalTime>
  <Words>457</Words>
  <Application>Microsoft Office PowerPoint</Application>
  <PresentationFormat>Personnalisé</PresentationFormat>
  <Paragraphs>83</Paragraphs>
  <Slides>59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59</vt:i4>
      </vt:variant>
    </vt:vector>
  </HeadingPairs>
  <TitlesOfParts>
    <vt:vector size="61" baseType="lpstr">
      <vt:lpstr>1_Thème Office</vt:lpstr>
      <vt:lpstr>20_Thème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331</cp:revision>
  <dcterms:created xsi:type="dcterms:W3CDTF">2020-05-12T17:47:43Z</dcterms:created>
  <dcterms:modified xsi:type="dcterms:W3CDTF">2024-09-11T21:01:58Z</dcterms:modified>
</cp:coreProperties>
</file>