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7" r:id="rId3"/>
    <p:sldId id="283" r:id="rId4"/>
    <p:sldId id="282" r:id="rId5"/>
    <p:sldId id="281" r:id="rId6"/>
    <p:sldId id="280" r:id="rId7"/>
    <p:sldId id="279" r:id="rId8"/>
    <p:sldId id="278" r:id="rId9"/>
    <p:sldId id="277" r:id="rId10"/>
    <p:sldId id="276"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9" r:id="rId28"/>
    <p:sldId id="258" r:id="rId29"/>
    <p:sldId id="257" r:id="rId30"/>
    <p:sldId id="284" r:id="rId31"/>
    <p:sldId id="285" r:id="rId32"/>
    <p:sldId id="286"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488352-7027-4C9D-8A36-D6F2C966D319}" type="datetimeFigureOut">
              <a:rPr lang="fr-FR" smtClean="0"/>
              <a:t>03/10/2024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ABB619-7CFB-463B-9D07-BC771EBF5A03}" type="slidenum">
              <a:rPr lang="fr-FR" smtClean="0"/>
              <a:t>‹N°›</a:t>
            </a:fld>
            <a:endParaRPr lang="fr-FR"/>
          </a:p>
        </p:txBody>
      </p:sp>
    </p:spTree>
    <p:extLst>
      <p:ext uri="{BB962C8B-B14F-4D97-AF65-F5344CB8AC3E}">
        <p14:creationId xmlns:p14="http://schemas.microsoft.com/office/powerpoint/2010/main" val="3642033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71ABB619-7CFB-463B-9D07-BC771EBF5A03}" type="slidenum">
              <a:rPr lang="fr-FR" smtClean="0"/>
              <a:t>33</a:t>
            </a:fld>
            <a:endParaRPr lang="fr-FR"/>
          </a:p>
        </p:txBody>
      </p:sp>
    </p:spTree>
    <p:extLst>
      <p:ext uri="{BB962C8B-B14F-4D97-AF65-F5344CB8AC3E}">
        <p14:creationId xmlns:p14="http://schemas.microsoft.com/office/powerpoint/2010/main" val="2067494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DE0AC-35AA-CE46-F9BD-8E10C86CE8D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C155B17-4372-E900-32B8-13823C9F73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5ECEA4D-0E8B-D064-55F7-E7C9167A7E1E}"/>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8C824913-0939-B12B-7D5C-C229CCDEE4A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365357-3CBE-31D0-B7B1-4EA6CB99A0C4}"/>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314968629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6783DE-9CB2-2F3E-FC46-C998606027F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90B9E11-757A-1CF6-65D6-1C4372DDA0B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F90F6F3-DBD0-BC5E-B19F-5D697CDF5807}"/>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45F68F26-2773-668F-2440-DE586677C2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241C4B-815E-7D70-F746-9C6E7A13F648}"/>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385403170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2FB876-6188-7CEB-4A42-7DCC033024D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71F04B-1393-C74E-0733-8185CA85DF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2D13E21-0A7F-0C3E-5D0D-F361E71859FA}"/>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FDA0B367-D0A2-290E-6E12-43FC75622F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D3EDF2-4049-B981-9580-7D10259C826A}"/>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217799084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193129-838F-D339-0B54-C6362B9F0B3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E289C9-99CB-9F02-F77F-211D1EE3D81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6BFDE91-3D7C-89A5-AC70-6A72AF9F4B1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6DF14FD-3F01-495A-71F5-615E21119C02}"/>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6" name="Espace réservé du pied de page 5">
            <a:extLst>
              <a:ext uri="{FF2B5EF4-FFF2-40B4-BE49-F238E27FC236}">
                <a16:creationId xmlns:a16="http://schemas.microsoft.com/office/drawing/2014/main" id="{BED63E58-4F8B-C286-8532-CB12F8571BF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C3FEB0C-189B-1C68-FC99-B067B858A187}"/>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77373970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D027E9-5F23-46B2-A30C-E19E4C63B4B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307190B-1922-F744-7707-593034F41D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3276EA6-B1D4-AAF0-5F09-C5E2D1BE7F3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DA51352-BD41-1342-2231-C2E486193A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F0261D-E3B2-B40D-A97E-32CC195D3BC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36637BA-8A42-1223-2418-3EA5932163F0}"/>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8" name="Espace réservé du pied de page 7">
            <a:extLst>
              <a:ext uri="{FF2B5EF4-FFF2-40B4-BE49-F238E27FC236}">
                <a16:creationId xmlns:a16="http://schemas.microsoft.com/office/drawing/2014/main" id="{3B64996D-EFC2-1865-8535-5164ACE26B3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2052290-AFA0-BFAE-69CF-1F4A3BF581FB}"/>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391768874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5ACFC9-4A97-08FF-7829-037445E0DB8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B84B46E-A29D-5022-5504-A1FBAE23D8DA}"/>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4" name="Espace réservé du pied de page 3">
            <a:extLst>
              <a:ext uri="{FF2B5EF4-FFF2-40B4-BE49-F238E27FC236}">
                <a16:creationId xmlns:a16="http://schemas.microsoft.com/office/drawing/2014/main" id="{DE351557-741B-646A-35FA-57C6A5A961B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E9AAAB8-A4C8-53D5-174C-26E6CBA7469C}"/>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30871135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262D90-341A-E87D-41DA-D13117029A63}"/>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3" name="Espace réservé du pied de page 2">
            <a:extLst>
              <a:ext uri="{FF2B5EF4-FFF2-40B4-BE49-F238E27FC236}">
                <a16:creationId xmlns:a16="http://schemas.microsoft.com/office/drawing/2014/main" id="{C0C354A8-8C33-E4CF-4129-93DA5FBD82F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3AE30C7-E8E4-AB12-C96E-329385C6397F}"/>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78520515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96A5C1-C772-57C9-EFB1-36FA414EE3C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D31790C-4D0C-46E1-51AC-1571E59CDA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3050B63-B848-0D44-494A-F20511A83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1ECA87-7BAE-034D-D813-BD4328751CC3}"/>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6" name="Espace réservé du pied de page 5">
            <a:extLst>
              <a:ext uri="{FF2B5EF4-FFF2-40B4-BE49-F238E27FC236}">
                <a16:creationId xmlns:a16="http://schemas.microsoft.com/office/drawing/2014/main" id="{DD9830F9-0AA1-C3D7-156E-AEB963F019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6AA306D-00D5-50D9-D528-23DC04F12475}"/>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128347495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E28954-9F76-C8DA-382C-D2DDFB9D038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FF279EB-0404-BB8C-B0B4-D66A3B58F6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CE44A28-0D12-C519-A028-3E6AF6D8C9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76299A-A228-66F1-73F7-A8CEA9518147}"/>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6" name="Espace réservé du pied de page 5">
            <a:extLst>
              <a:ext uri="{FF2B5EF4-FFF2-40B4-BE49-F238E27FC236}">
                <a16:creationId xmlns:a16="http://schemas.microsoft.com/office/drawing/2014/main" id="{CDF2A979-697C-BD7C-760B-186935D5F78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E75CA6-D752-15FD-6115-1D6CCD400900}"/>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206753641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E7D535-C457-09B6-82CE-F12632262C4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DAB8A1A-5307-2996-E577-F1ECDFBBE39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CFB9ADD-CBB0-103E-B263-3CC366F6D128}"/>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3032AA01-D218-E863-5F42-FC6A1CB0604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F6D4A2-D592-196D-A1DD-F0D9D24A9E35}"/>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111066432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CB63FA5-49D6-9B2D-4D23-B3AC3BADA20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EC10CEC-A78D-AE1E-70E7-26F6B46220E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33126DD-12BD-FF4B-0CB5-67CBADD498AD}"/>
              </a:ext>
            </a:extLst>
          </p:cNvPr>
          <p:cNvSpPr>
            <a:spLocks noGrp="1"/>
          </p:cNvSpPr>
          <p:nvPr>
            <p:ph type="dt" sz="half" idx="10"/>
          </p:nvPr>
        </p:nvSpPr>
        <p:spPr/>
        <p:txBody>
          <a:body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0A728F7F-EA09-EC7B-9F73-6139846EEB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30763B-8E0A-BCCC-4248-CD6A7EE1A424}"/>
              </a:ext>
            </a:extLst>
          </p:cNvPr>
          <p:cNvSpPr>
            <a:spLocks noGrp="1"/>
          </p:cNvSpPr>
          <p:nvPr>
            <p:ph type="sldNum" sz="quarter" idx="12"/>
          </p:nvPr>
        </p:nvSpPr>
        <p:spPr/>
        <p:txBody>
          <a:bodyPr/>
          <a:lstStyle/>
          <a:p>
            <a:fld id="{A28BB10F-2206-414E-AF2E-852DE47E7202}" type="slidenum">
              <a:rPr lang="fr-FR" smtClean="0"/>
              <a:t>‹N°›</a:t>
            </a:fld>
            <a:endParaRPr lang="fr-FR"/>
          </a:p>
        </p:txBody>
      </p:sp>
    </p:spTree>
    <p:extLst>
      <p:ext uri="{BB962C8B-B14F-4D97-AF65-F5344CB8AC3E}">
        <p14:creationId xmlns:p14="http://schemas.microsoft.com/office/powerpoint/2010/main" val="401025488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D1F0174-B11E-3263-7923-F0427512FE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60794AD-DB22-0985-7B2E-03B3725AD8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72466D3-4805-A147-63BE-B877A63FD1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854295F-181B-43E7-86FE-12F681F2EECD}" type="datetimeFigureOut">
              <a:rPr lang="fr-FR" smtClean="0"/>
              <a:t>03/10/2024</a:t>
            </a:fld>
            <a:endParaRPr lang="fr-FR"/>
          </a:p>
        </p:txBody>
      </p:sp>
      <p:sp>
        <p:nvSpPr>
          <p:cNvPr id="5" name="Espace réservé du pied de page 4">
            <a:extLst>
              <a:ext uri="{FF2B5EF4-FFF2-40B4-BE49-F238E27FC236}">
                <a16:creationId xmlns:a16="http://schemas.microsoft.com/office/drawing/2014/main" id="{90E3C314-96BF-5A2A-244E-AF319931E3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C5F2150-EB4D-D744-24F5-35579786C0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28BB10F-2206-414E-AF2E-852DE47E7202}" type="slidenum">
              <a:rPr lang="fr-FR" smtClean="0"/>
              <a:t>‹N°›</a:t>
            </a:fld>
            <a:endParaRPr lang="fr-FR"/>
          </a:p>
        </p:txBody>
      </p:sp>
    </p:spTree>
    <p:extLst>
      <p:ext uri="{BB962C8B-B14F-4D97-AF65-F5344CB8AC3E}">
        <p14:creationId xmlns:p14="http://schemas.microsoft.com/office/powerpoint/2010/main" val="850073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ciel, nuage&#10;&#10;Description générée automatiquement">
            <a:extLst>
              <a:ext uri="{FF2B5EF4-FFF2-40B4-BE49-F238E27FC236}">
                <a16:creationId xmlns:a16="http://schemas.microsoft.com/office/drawing/2014/main" id="{03822B84-2FE7-2ACC-21AC-0BEB82F028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4B0516-9807-F9B0-BC19-A025A3312D68}"/>
              </a:ext>
            </a:extLst>
          </p:cNvPr>
          <p:cNvSpPr txBox="1"/>
          <p:nvPr/>
        </p:nvSpPr>
        <p:spPr>
          <a:xfrm>
            <a:off x="4679576" y="279000"/>
            <a:ext cx="5518673" cy="461665"/>
          </a:xfrm>
          <a:prstGeom prst="rect">
            <a:avLst/>
          </a:prstGeom>
          <a:noFill/>
        </p:spPr>
        <p:txBody>
          <a:bodyPr wrap="square" rtlCol="0">
            <a:spAutoFit/>
          </a:bodyPr>
          <a:lstStyle/>
          <a:p>
            <a:r>
              <a:rPr lang="fr-FR" sz="2400" b="1"/>
              <a:t>Charente-Maritime</a:t>
            </a:r>
            <a:endParaRPr lang="fr-FR" sz="2400" b="1" dirty="0"/>
          </a:p>
        </p:txBody>
      </p:sp>
    </p:spTree>
    <p:extLst>
      <p:ext uri="{BB962C8B-B14F-4D97-AF65-F5344CB8AC3E}">
        <p14:creationId xmlns:p14="http://schemas.microsoft.com/office/powerpoint/2010/main" val="172015872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sndAc>
          <p:stSnd loop="1">
            <p:snd r:embed="rId2" name="Spring Waltz (Mariage dAmour) Chopin 4K.wav"/>
          </p:stSnd>
        </p:sndAc>
      </p:transition>
    </mc:Choice>
    <mc:Fallback>
      <p:transition spd="slow" advClick="0" advTm="8000">
        <p:fade/>
        <p:sndAc>
          <p:stSnd loop="1">
            <p:snd r:embed="rId2" name="Spring Waltz (Mariage dAmour) Chopin 4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434852-0A50-78D1-BBCB-39118E46F40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La Charente-Maritime (/</a:t>
            </a:r>
            <a:r>
              <a:rPr lang="fr-FR" sz="3200" b="1" dirty="0" err="1">
                <a:solidFill>
                  <a:srgbClr val="FFFF00"/>
                </a:solidFill>
              </a:rPr>
              <a:t>ʃa.ʁɑ̃t.ma.ʁi.tim</a:t>
            </a:r>
            <a:r>
              <a:rPr lang="fr-FR" sz="3200" b="1" dirty="0">
                <a:solidFill>
                  <a:srgbClr val="FFFF00"/>
                </a:solidFill>
              </a:rPr>
              <a:t>/Note 1) est un département français situé dans le Sud-Ouest de la France et dans la moitié nord de la région Nouvelle-Aquitaine. Il appartient géographiquement au « Midi atlantique »1. Ce département est divisé en cinq </a:t>
            </a:r>
            <a:r>
              <a:rPr lang="fr-FR" sz="3200" b="1" dirty="0" err="1">
                <a:solidFill>
                  <a:srgbClr val="FFFF00"/>
                </a:solidFill>
              </a:rPr>
              <a:t>arrondissementsNote</a:t>
            </a:r>
            <a:r>
              <a:rPr lang="fr-FR" sz="3200" b="1" dirty="0">
                <a:solidFill>
                  <a:srgbClr val="FFFF00"/>
                </a:solidFill>
              </a:rPr>
              <a:t> 2 et porte le numéro 17 dans la numérotation départementale française. Sa préfecture est La Rochelle.</a:t>
            </a:r>
          </a:p>
          <a:p>
            <a:pPr algn="ctr"/>
            <a:endParaRPr lang="fr-FR" sz="3200" b="1" dirty="0">
              <a:solidFill>
                <a:srgbClr val="FFFF00"/>
              </a:solidFill>
            </a:endParaRPr>
          </a:p>
          <a:p>
            <a:pPr algn="ctr"/>
            <a:r>
              <a:rPr lang="fr-FR" sz="3200" b="1" dirty="0">
                <a:solidFill>
                  <a:srgbClr val="FFFF00"/>
                </a:solidFill>
              </a:rPr>
              <a:t>Sixième département par sa superficie au niveau régional, il dispose d'une vaste façade maritime sur l'océan Atlantique et d'une large ouverture sur l'estuaire de la Gironde. Il est arrosé par plusieurs fleuves dont la Charente à laquelle il doit en partie son nom.</a:t>
            </a:r>
          </a:p>
        </p:txBody>
      </p:sp>
    </p:spTree>
    <p:extLst>
      <p:ext uri="{BB962C8B-B14F-4D97-AF65-F5344CB8AC3E}">
        <p14:creationId xmlns:p14="http://schemas.microsoft.com/office/powerpoint/2010/main" val="1625142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plante, ciel&#10;&#10;Description générée automatiquement">
            <a:extLst>
              <a:ext uri="{FF2B5EF4-FFF2-40B4-BE49-F238E27FC236}">
                <a16:creationId xmlns:a16="http://schemas.microsoft.com/office/drawing/2014/main" id="{8271537C-CDBB-F0B8-352E-21C418C729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F2AD454-C680-6028-75D6-6A47EF5D3182}"/>
              </a:ext>
            </a:extLst>
          </p:cNvPr>
          <p:cNvSpPr txBox="1"/>
          <p:nvPr/>
        </p:nvSpPr>
        <p:spPr>
          <a:xfrm>
            <a:off x="2819434" y="3901344"/>
            <a:ext cx="747656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Chenac-Saint-Seurin-d'Uzet, dans le sud-ouest.</a:t>
            </a:r>
          </a:p>
        </p:txBody>
      </p:sp>
    </p:spTree>
    <p:extLst>
      <p:ext uri="{BB962C8B-B14F-4D97-AF65-F5344CB8AC3E}">
        <p14:creationId xmlns:p14="http://schemas.microsoft.com/office/powerpoint/2010/main" val="257733957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aysage, ciel&#10;&#10;Description générée automatiquement">
            <a:extLst>
              <a:ext uri="{FF2B5EF4-FFF2-40B4-BE49-F238E27FC236}">
                <a16:creationId xmlns:a16="http://schemas.microsoft.com/office/drawing/2014/main" id="{BCC0C311-2774-5A54-8423-B156335020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1B87DA-1F4F-30F4-16FA-83C9F909D6E6}"/>
              </a:ext>
            </a:extLst>
          </p:cNvPr>
          <p:cNvSpPr txBox="1"/>
          <p:nvPr/>
        </p:nvSpPr>
        <p:spPr>
          <a:xfrm>
            <a:off x="3227294" y="4030436"/>
            <a:ext cx="730444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Mortagne</a:t>
            </a:r>
            <a:r>
              <a:rPr lang="fr-FR" sz="2400" b="1" dirty="0">
                <a:solidFill>
                  <a:srgbClr val="FFFF00"/>
                </a:solidFill>
              </a:rPr>
              <a:t>-sur-Gironde, dans le sud-ouest.</a:t>
            </a:r>
          </a:p>
        </p:txBody>
      </p:sp>
    </p:spTree>
    <p:extLst>
      <p:ext uri="{BB962C8B-B14F-4D97-AF65-F5344CB8AC3E}">
        <p14:creationId xmlns:p14="http://schemas.microsoft.com/office/powerpoint/2010/main" val="331833018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E2C8D7C5-2B89-2F81-0C5A-5C2F680435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792" y="279000"/>
            <a:ext cx="841754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B5D6C3-A858-31B0-8C44-16D08C335066}"/>
              </a:ext>
            </a:extLst>
          </p:cNvPr>
          <p:cNvSpPr txBox="1"/>
          <p:nvPr/>
        </p:nvSpPr>
        <p:spPr>
          <a:xfrm>
            <a:off x="2639815" y="4012535"/>
            <a:ext cx="711349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L'Île Madame et ses carrelets, dans le nord-ouest.</a:t>
            </a:r>
          </a:p>
        </p:txBody>
      </p:sp>
    </p:spTree>
    <p:extLst>
      <p:ext uri="{BB962C8B-B14F-4D97-AF65-F5344CB8AC3E}">
        <p14:creationId xmlns:p14="http://schemas.microsoft.com/office/powerpoint/2010/main" val="277535886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6E32AECC-CA79-1677-8050-E9780E4B2B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3699"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4BD3843-AC44-C680-01AA-AE3FDF0AD327}"/>
              </a:ext>
            </a:extLst>
          </p:cNvPr>
          <p:cNvSpPr txBox="1"/>
          <p:nvPr/>
        </p:nvSpPr>
        <p:spPr>
          <a:xfrm>
            <a:off x="3447755" y="3980330"/>
            <a:ext cx="644383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Zone humide à Bords, dans le centre</a:t>
            </a:r>
          </a:p>
        </p:txBody>
      </p:sp>
    </p:spTree>
    <p:extLst>
      <p:ext uri="{BB962C8B-B14F-4D97-AF65-F5344CB8AC3E}">
        <p14:creationId xmlns:p14="http://schemas.microsoft.com/office/powerpoint/2010/main" val="425427504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herbe, Communauté végétale&#10;&#10;Description générée automatiquement">
            <a:extLst>
              <a:ext uri="{FF2B5EF4-FFF2-40B4-BE49-F238E27FC236}">
                <a16:creationId xmlns:a16="http://schemas.microsoft.com/office/drawing/2014/main" id="{FC214A2A-8CC9-21BC-1089-B05E64404C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99" y="279000"/>
            <a:ext cx="947590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797DE6-AD7E-7607-7827-205ECF50FC90}"/>
              </a:ext>
            </a:extLst>
          </p:cNvPr>
          <p:cNvSpPr txBox="1"/>
          <p:nvPr/>
        </p:nvSpPr>
        <p:spPr>
          <a:xfrm>
            <a:off x="3353802" y="4037621"/>
            <a:ext cx="626095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Forêt de Saint-Trojan sur l'île d'Oléron</a:t>
            </a:r>
          </a:p>
        </p:txBody>
      </p:sp>
    </p:spTree>
    <p:extLst>
      <p:ext uri="{BB962C8B-B14F-4D97-AF65-F5344CB8AC3E}">
        <p14:creationId xmlns:p14="http://schemas.microsoft.com/office/powerpoint/2010/main" val="325204942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habits, personne&#10;&#10;Description générée automatiquement">
            <a:extLst>
              <a:ext uri="{FF2B5EF4-FFF2-40B4-BE49-F238E27FC236}">
                <a16:creationId xmlns:a16="http://schemas.microsoft.com/office/drawing/2014/main" id="{0410536B-7F77-9DDA-603D-BD69B3B90F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0460" y="279000"/>
            <a:ext cx="685568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92287E-A3F6-12BD-6F4C-51901C5190C3}"/>
              </a:ext>
            </a:extLst>
          </p:cNvPr>
          <p:cNvSpPr txBox="1"/>
          <p:nvPr/>
        </p:nvSpPr>
        <p:spPr>
          <a:xfrm>
            <a:off x="580913" y="892884"/>
            <a:ext cx="2355925"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Ronde de nuit à La Rochelle.</a:t>
            </a:r>
          </a:p>
        </p:txBody>
      </p:sp>
    </p:spTree>
    <p:extLst>
      <p:ext uri="{BB962C8B-B14F-4D97-AF65-F5344CB8AC3E}">
        <p14:creationId xmlns:p14="http://schemas.microsoft.com/office/powerpoint/2010/main" val="3348064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84C03D3B-B967-51E8-A8D9-A13A16D962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16813F2-D585-126D-95EB-32E2F6B65188}"/>
              </a:ext>
            </a:extLst>
          </p:cNvPr>
          <p:cNvSpPr txBox="1"/>
          <p:nvPr/>
        </p:nvSpPr>
        <p:spPr>
          <a:xfrm>
            <a:off x="4410636" y="3988397"/>
            <a:ext cx="6486861"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Abbaye de Sablonceaux.</a:t>
            </a:r>
          </a:p>
        </p:txBody>
      </p:sp>
    </p:spTree>
    <p:extLst>
      <p:ext uri="{BB962C8B-B14F-4D97-AF65-F5344CB8AC3E}">
        <p14:creationId xmlns:p14="http://schemas.microsoft.com/office/powerpoint/2010/main" val="420741248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10;&#10;Description générée automatiquement">
            <a:extLst>
              <a:ext uri="{FF2B5EF4-FFF2-40B4-BE49-F238E27FC236}">
                <a16:creationId xmlns:a16="http://schemas.microsoft.com/office/drawing/2014/main" id="{D11849B8-4848-F637-CB6D-C9BC79D1A0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27365" y="230056"/>
            <a:ext cx="6372000" cy="639788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2FAEEF-281C-090D-FF68-80111660384E}"/>
              </a:ext>
            </a:extLst>
          </p:cNvPr>
          <p:cNvSpPr txBox="1"/>
          <p:nvPr/>
        </p:nvSpPr>
        <p:spPr>
          <a:xfrm>
            <a:off x="2827365" y="6254859"/>
            <a:ext cx="7055007" cy="461665"/>
          </a:xfrm>
          <a:prstGeom prst="rect">
            <a:avLst/>
          </a:prstGeom>
          <a:noFill/>
        </p:spPr>
        <p:txBody>
          <a:bodyPr wrap="square" rtlCol="0">
            <a:spAutoFit/>
          </a:bodyPr>
          <a:lstStyle/>
          <a:p>
            <a:r>
              <a:rPr lang="fr-FR" sz="2400" b="1">
                <a:solidFill>
                  <a:schemeClr val="bg1"/>
                </a:solidFill>
              </a:rPr>
              <a:t>L'entrée principale des thermes de Rochefort.</a:t>
            </a:r>
            <a:endParaRPr lang="fr-FR" sz="2400" b="1" dirty="0">
              <a:solidFill>
                <a:schemeClr val="bg1"/>
              </a:solidFill>
            </a:endParaRPr>
          </a:p>
        </p:txBody>
      </p:sp>
    </p:spTree>
    <p:extLst>
      <p:ext uri="{BB962C8B-B14F-4D97-AF65-F5344CB8AC3E}">
        <p14:creationId xmlns:p14="http://schemas.microsoft.com/office/powerpoint/2010/main" val="1061442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4A9B6842-50F5-E587-3BDE-4322125F7B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7228" y="279000"/>
            <a:ext cx="841754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89685C-19E5-B8DC-546C-BD9D87EC27F4}"/>
              </a:ext>
            </a:extLst>
          </p:cNvPr>
          <p:cNvSpPr txBox="1"/>
          <p:nvPr/>
        </p:nvSpPr>
        <p:spPr>
          <a:xfrm>
            <a:off x="4328160" y="3994591"/>
            <a:ext cx="786384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Rochelle et le Vieux-Port.</a:t>
            </a:r>
          </a:p>
        </p:txBody>
      </p:sp>
    </p:spTree>
    <p:extLst>
      <p:ext uri="{BB962C8B-B14F-4D97-AF65-F5344CB8AC3E}">
        <p14:creationId xmlns:p14="http://schemas.microsoft.com/office/powerpoint/2010/main" val="283130635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5A06FA6D-1C4C-DBCC-F4F3-380A7433CC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3" y="279000"/>
            <a:ext cx="1121037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139B680-35EC-E48A-47DD-31E239956D0E}"/>
              </a:ext>
            </a:extLst>
          </p:cNvPr>
          <p:cNvSpPr txBox="1"/>
          <p:nvPr/>
        </p:nvSpPr>
        <p:spPr>
          <a:xfrm>
            <a:off x="602429" y="4012602"/>
            <a:ext cx="339941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Saintes.</a:t>
            </a:r>
          </a:p>
        </p:txBody>
      </p:sp>
    </p:spTree>
    <p:extLst>
      <p:ext uri="{BB962C8B-B14F-4D97-AF65-F5344CB8AC3E}">
        <p14:creationId xmlns:p14="http://schemas.microsoft.com/office/powerpoint/2010/main" val="183918282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00AFA58B-861A-AD03-8D6E-AA59F1DB92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2579" y="369000"/>
            <a:ext cx="8166842"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8FC152-60C1-7EA7-7B01-B5C4FE64E137}"/>
              </a:ext>
            </a:extLst>
          </p:cNvPr>
          <p:cNvSpPr txBox="1"/>
          <p:nvPr/>
        </p:nvSpPr>
        <p:spPr>
          <a:xfrm>
            <a:off x="5400339" y="6174888"/>
            <a:ext cx="4647304" cy="461665"/>
          </a:xfrm>
          <a:prstGeom prst="rect">
            <a:avLst/>
          </a:prstGeom>
          <a:noFill/>
        </p:spPr>
        <p:txBody>
          <a:bodyPr wrap="square" rtlCol="0">
            <a:spAutoFit/>
          </a:bodyPr>
          <a:lstStyle/>
          <a:p>
            <a:r>
              <a:rPr lang="fr-FR" sz="2400" b="1"/>
              <a:t>Rochefort.</a:t>
            </a:r>
            <a:endParaRPr lang="fr-FR" sz="2400" b="1" dirty="0"/>
          </a:p>
        </p:txBody>
      </p:sp>
    </p:spTree>
    <p:extLst>
      <p:ext uri="{BB962C8B-B14F-4D97-AF65-F5344CB8AC3E}">
        <p14:creationId xmlns:p14="http://schemas.microsoft.com/office/powerpoint/2010/main" val="427030998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FD775E99-D0F6-158D-9304-CC8E792E38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2F3B20-0E42-6F53-ADAA-59346AD46124}"/>
              </a:ext>
            </a:extLst>
          </p:cNvPr>
          <p:cNvSpPr txBox="1"/>
          <p:nvPr/>
        </p:nvSpPr>
        <p:spPr>
          <a:xfrm>
            <a:off x="5583219" y="4023360"/>
            <a:ext cx="604579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Royan.</a:t>
            </a:r>
          </a:p>
        </p:txBody>
      </p:sp>
    </p:spTree>
    <p:extLst>
      <p:ext uri="{BB962C8B-B14F-4D97-AF65-F5344CB8AC3E}">
        <p14:creationId xmlns:p14="http://schemas.microsoft.com/office/powerpoint/2010/main" val="242184027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B1D57F52-AAD8-0E35-2E4F-73A6AF7F17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8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299C5C-B312-9519-E741-1EA907AC5A0E}"/>
              </a:ext>
            </a:extLst>
          </p:cNvPr>
          <p:cNvSpPr txBox="1"/>
          <p:nvPr/>
        </p:nvSpPr>
        <p:spPr>
          <a:xfrm>
            <a:off x="8525240" y="838356"/>
            <a:ext cx="334562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Saint-Jean-d'Angély.</a:t>
            </a:r>
          </a:p>
        </p:txBody>
      </p:sp>
    </p:spTree>
    <p:extLst>
      <p:ext uri="{BB962C8B-B14F-4D97-AF65-F5344CB8AC3E}">
        <p14:creationId xmlns:p14="http://schemas.microsoft.com/office/powerpoint/2010/main" val="235446616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6FFE0402-A8DE-603D-AC7B-76C6D45400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4946"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5A2E33-4E1C-58F3-322F-92E77BBA911D}"/>
              </a:ext>
            </a:extLst>
          </p:cNvPr>
          <p:cNvSpPr txBox="1"/>
          <p:nvPr/>
        </p:nvSpPr>
        <p:spPr>
          <a:xfrm>
            <a:off x="4980790" y="6199900"/>
            <a:ext cx="5723068" cy="461665"/>
          </a:xfrm>
          <a:prstGeom prst="rect">
            <a:avLst/>
          </a:prstGeom>
          <a:noFill/>
        </p:spPr>
        <p:txBody>
          <a:bodyPr wrap="square" rtlCol="0">
            <a:spAutoFit/>
          </a:bodyPr>
          <a:lstStyle/>
          <a:p>
            <a:r>
              <a:rPr lang="fr-FR" sz="2400" b="1">
                <a:solidFill>
                  <a:srgbClr val="FFFF00"/>
                </a:solidFill>
              </a:rPr>
              <a:t>Tonnay-Charente.</a:t>
            </a:r>
            <a:endParaRPr lang="fr-FR" sz="2400" b="1" dirty="0">
              <a:solidFill>
                <a:srgbClr val="FFFF00"/>
              </a:solidFill>
            </a:endParaRPr>
          </a:p>
        </p:txBody>
      </p:sp>
    </p:spTree>
    <p:extLst>
      <p:ext uri="{BB962C8B-B14F-4D97-AF65-F5344CB8AC3E}">
        <p14:creationId xmlns:p14="http://schemas.microsoft.com/office/powerpoint/2010/main" val="325579278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FCAB94B6-BDAF-08E0-20DA-4E459A4A28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82650"/>
            <a:ext cx="7620000" cy="50927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BEA248-01EE-14E1-86A7-E797DA1D5FD7}"/>
              </a:ext>
            </a:extLst>
          </p:cNvPr>
          <p:cNvSpPr txBox="1"/>
          <p:nvPr/>
        </p:nvSpPr>
        <p:spPr>
          <a:xfrm>
            <a:off x="4249271" y="5976329"/>
            <a:ext cx="7562626" cy="461665"/>
          </a:xfrm>
          <a:prstGeom prst="rect">
            <a:avLst/>
          </a:prstGeom>
          <a:noFill/>
        </p:spPr>
        <p:txBody>
          <a:bodyPr wrap="square" rtlCol="0">
            <a:spAutoFit/>
          </a:bodyPr>
          <a:lstStyle/>
          <a:p>
            <a:r>
              <a:rPr lang="fr-FR" sz="2400" b="1">
                <a:solidFill>
                  <a:srgbClr val="FFFF00"/>
                </a:solidFill>
              </a:rPr>
              <a:t> Surgères jardin mairie</a:t>
            </a:r>
            <a:endParaRPr lang="fr-FR" sz="2400" b="1" dirty="0">
              <a:solidFill>
                <a:srgbClr val="FFFF00"/>
              </a:solidFill>
            </a:endParaRPr>
          </a:p>
        </p:txBody>
      </p:sp>
    </p:spTree>
    <p:extLst>
      <p:ext uri="{BB962C8B-B14F-4D97-AF65-F5344CB8AC3E}">
        <p14:creationId xmlns:p14="http://schemas.microsoft.com/office/powerpoint/2010/main" val="252965513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ateau&#10;&#10;Description générée automatiquement">
            <a:extLst>
              <a:ext uri="{FF2B5EF4-FFF2-40B4-BE49-F238E27FC236}">
                <a16:creationId xmlns:a16="http://schemas.microsoft.com/office/drawing/2014/main" id="{B7A81A7E-66A0-C4AC-DDB1-A4F8FCCDA4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2184"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C5988E-449C-648E-1BA4-D7B25247AA21}"/>
              </a:ext>
            </a:extLst>
          </p:cNvPr>
          <p:cNvSpPr txBox="1"/>
          <p:nvPr/>
        </p:nvSpPr>
        <p:spPr>
          <a:xfrm>
            <a:off x="5213872" y="3901344"/>
            <a:ext cx="519594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Marans.</a:t>
            </a:r>
          </a:p>
        </p:txBody>
      </p:sp>
    </p:spTree>
    <p:extLst>
      <p:ext uri="{BB962C8B-B14F-4D97-AF65-F5344CB8AC3E}">
        <p14:creationId xmlns:p14="http://schemas.microsoft.com/office/powerpoint/2010/main" val="380547309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F5E2EA60-0B15-A25C-3D5A-B0A9C1F8EA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23783" y="237000"/>
            <a:ext cx="4788000" cy="638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D492CE-2632-2A69-C6F0-00FF29D08CA0}"/>
              </a:ext>
            </a:extLst>
          </p:cNvPr>
          <p:cNvSpPr txBox="1"/>
          <p:nvPr/>
        </p:nvSpPr>
        <p:spPr>
          <a:xfrm>
            <a:off x="1204856" y="3076687"/>
            <a:ext cx="3420932" cy="461665"/>
          </a:xfrm>
          <a:prstGeom prst="rect">
            <a:avLst/>
          </a:prstGeom>
          <a:noFill/>
        </p:spPr>
        <p:txBody>
          <a:bodyPr wrap="square" rtlCol="0">
            <a:spAutoFit/>
          </a:bodyPr>
          <a:lstStyle/>
          <a:p>
            <a:r>
              <a:rPr lang="fr-FR" sz="2400" b="1">
                <a:solidFill>
                  <a:srgbClr val="FFFF00"/>
                </a:solidFill>
              </a:rPr>
              <a:t>Donjon de Pons</a:t>
            </a:r>
            <a:endParaRPr lang="fr-FR" sz="2400" b="1" dirty="0">
              <a:solidFill>
                <a:srgbClr val="FFFF00"/>
              </a:solidFill>
            </a:endParaRPr>
          </a:p>
        </p:txBody>
      </p:sp>
    </p:spTree>
    <p:extLst>
      <p:ext uri="{BB962C8B-B14F-4D97-AF65-F5344CB8AC3E}">
        <p14:creationId xmlns:p14="http://schemas.microsoft.com/office/powerpoint/2010/main" val="151458949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7EF94894-BA8C-1710-2DEA-FF166C0283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1852E4-C19E-4464-2AD7-F152A415CE38}"/>
              </a:ext>
            </a:extLst>
          </p:cNvPr>
          <p:cNvSpPr txBox="1"/>
          <p:nvPr/>
        </p:nvSpPr>
        <p:spPr>
          <a:xfrm>
            <a:off x="5744583" y="4001845"/>
            <a:ext cx="705701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Jonzac.</a:t>
            </a:r>
          </a:p>
        </p:txBody>
      </p:sp>
    </p:spTree>
    <p:extLst>
      <p:ext uri="{BB962C8B-B14F-4D97-AF65-F5344CB8AC3E}">
        <p14:creationId xmlns:p14="http://schemas.microsoft.com/office/powerpoint/2010/main" val="109560355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plein air, château&#10;&#10;Description générée automatiquement">
            <a:extLst>
              <a:ext uri="{FF2B5EF4-FFF2-40B4-BE49-F238E27FC236}">
                <a16:creationId xmlns:a16="http://schemas.microsoft.com/office/drawing/2014/main" id="{7523E589-C742-F4AD-0217-350F40E281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0827" y="279000"/>
            <a:ext cx="841034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4A6906F-68A3-9382-184E-1843E6B86697}"/>
              </a:ext>
            </a:extLst>
          </p:cNvPr>
          <p:cNvSpPr txBox="1"/>
          <p:nvPr/>
        </p:nvSpPr>
        <p:spPr>
          <a:xfrm>
            <a:off x="4260028" y="6142346"/>
            <a:ext cx="5066852" cy="461665"/>
          </a:xfrm>
          <a:prstGeom prst="rect">
            <a:avLst/>
          </a:prstGeom>
          <a:noFill/>
        </p:spPr>
        <p:txBody>
          <a:bodyPr wrap="square" rtlCol="0">
            <a:spAutoFit/>
          </a:bodyPr>
          <a:lstStyle/>
          <a:p>
            <a:r>
              <a:rPr lang="fr-FR" sz="2400" b="1"/>
              <a:t>Fort Vauban, Fouras, France</a:t>
            </a:r>
            <a:endParaRPr lang="fr-FR" sz="2400" b="1" dirty="0"/>
          </a:p>
        </p:txBody>
      </p:sp>
    </p:spTree>
    <p:extLst>
      <p:ext uri="{BB962C8B-B14F-4D97-AF65-F5344CB8AC3E}">
        <p14:creationId xmlns:p14="http://schemas.microsoft.com/office/powerpoint/2010/main" val="11482622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véhicule&#10;&#10;Description générée automatiquement">
            <a:extLst>
              <a:ext uri="{FF2B5EF4-FFF2-40B4-BE49-F238E27FC236}">
                <a16:creationId xmlns:a16="http://schemas.microsoft.com/office/drawing/2014/main" id="{45E9B68C-067A-35FF-D7E9-19B0E1418C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7053" y="279000"/>
            <a:ext cx="795789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AB14A6-225E-B25E-5833-2B0A4D647E7F}"/>
              </a:ext>
            </a:extLst>
          </p:cNvPr>
          <p:cNvSpPr txBox="1"/>
          <p:nvPr/>
        </p:nvSpPr>
        <p:spPr>
          <a:xfrm>
            <a:off x="4001845" y="6147725"/>
            <a:ext cx="4840941" cy="461665"/>
          </a:xfrm>
          <a:prstGeom prst="rect">
            <a:avLst/>
          </a:prstGeom>
          <a:noFill/>
        </p:spPr>
        <p:txBody>
          <a:bodyPr wrap="square" rtlCol="0">
            <a:spAutoFit/>
          </a:bodyPr>
          <a:lstStyle/>
          <a:p>
            <a:r>
              <a:rPr lang="fr-FR" sz="2400" b="1">
                <a:solidFill>
                  <a:srgbClr val="FFFF00"/>
                </a:solidFill>
              </a:rPr>
              <a:t>Saint-Martin-de-Ré et l'île de Ré.</a:t>
            </a:r>
            <a:endParaRPr lang="fr-FR" sz="2400" b="1" dirty="0">
              <a:solidFill>
                <a:srgbClr val="FFFF00"/>
              </a:solidFill>
            </a:endParaRPr>
          </a:p>
        </p:txBody>
      </p:sp>
    </p:spTree>
    <p:extLst>
      <p:ext uri="{BB962C8B-B14F-4D97-AF65-F5344CB8AC3E}">
        <p14:creationId xmlns:p14="http://schemas.microsoft.com/office/powerpoint/2010/main" val="126614129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bateau&#10;&#10;Description générée automatiquement">
            <a:extLst>
              <a:ext uri="{FF2B5EF4-FFF2-40B4-BE49-F238E27FC236}">
                <a16:creationId xmlns:a16="http://schemas.microsoft.com/office/drawing/2014/main" id="{E06B8669-B1F1-1A99-D9AD-FCB267B196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55003"/>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871CE73-D9F9-3D83-3B3B-559255A74196}"/>
              </a:ext>
            </a:extLst>
          </p:cNvPr>
          <p:cNvSpPr txBox="1"/>
          <p:nvPr/>
        </p:nvSpPr>
        <p:spPr>
          <a:xfrm>
            <a:off x="5023822" y="6272164"/>
            <a:ext cx="5066852" cy="461665"/>
          </a:xfrm>
          <a:prstGeom prst="rect">
            <a:avLst/>
          </a:prstGeom>
          <a:noFill/>
        </p:spPr>
        <p:txBody>
          <a:bodyPr wrap="square" rtlCol="0">
            <a:spAutoFit/>
          </a:bodyPr>
          <a:lstStyle/>
          <a:p>
            <a:r>
              <a:rPr lang="fr-FR" sz="2400" b="1">
                <a:solidFill>
                  <a:srgbClr val="FFFF00"/>
                </a:solidFill>
              </a:rPr>
              <a:t> Saint-Savinien</a:t>
            </a:r>
            <a:endParaRPr lang="fr-FR" sz="2400" b="1" dirty="0">
              <a:solidFill>
                <a:srgbClr val="FFFF00"/>
              </a:solidFill>
            </a:endParaRPr>
          </a:p>
        </p:txBody>
      </p:sp>
    </p:spTree>
    <p:extLst>
      <p:ext uri="{BB962C8B-B14F-4D97-AF65-F5344CB8AC3E}">
        <p14:creationId xmlns:p14="http://schemas.microsoft.com/office/powerpoint/2010/main" val="429433307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9CF7C6C3-D1B7-A948-043D-5569346919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7E74D82-8D52-C3A9-1479-7E1631D2858C}"/>
              </a:ext>
            </a:extLst>
          </p:cNvPr>
          <p:cNvSpPr txBox="1"/>
          <p:nvPr/>
        </p:nvSpPr>
        <p:spPr>
          <a:xfrm>
            <a:off x="5432612" y="4037621"/>
            <a:ext cx="479791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Brouage.</a:t>
            </a:r>
          </a:p>
        </p:txBody>
      </p:sp>
    </p:spTree>
    <p:extLst>
      <p:ext uri="{BB962C8B-B14F-4D97-AF65-F5344CB8AC3E}">
        <p14:creationId xmlns:p14="http://schemas.microsoft.com/office/powerpoint/2010/main" val="339273460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nuage&#10;&#10;Description générée automatiquement">
            <a:extLst>
              <a:ext uri="{FF2B5EF4-FFF2-40B4-BE49-F238E27FC236}">
                <a16:creationId xmlns:a16="http://schemas.microsoft.com/office/drawing/2014/main" id="{9E4A6286-37BA-B2AD-47B1-56B50D1F38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201" y="279000"/>
            <a:ext cx="945359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2C107B7-535B-53A7-38F4-3DAD7C232626}"/>
              </a:ext>
            </a:extLst>
          </p:cNvPr>
          <p:cNvSpPr txBox="1"/>
          <p:nvPr/>
        </p:nvSpPr>
        <p:spPr>
          <a:xfrm>
            <a:off x="3582297" y="4012603"/>
            <a:ext cx="634701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château de la </a:t>
            </a:r>
            <a:r>
              <a:rPr lang="fr-FR" sz="2400" b="1" dirty="0" err="1">
                <a:solidFill>
                  <a:srgbClr val="FFFF00"/>
                </a:solidFill>
              </a:rPr>
              <a:t>Rochecourbon</a:t>
            </a:r>
            <a:r>
              <a:rPr lang="fr-FR" sz="2400" b="1" dirty="0">
                <a:solidFill>
                  <a:srgbClr val="FFFF00"/>
                </a:solidFill>
              </a:rPr>
              <a:t>.</a:t>
            </a:r>
          </a:p>
        </p:txBody>
      </p:sp>
    </p:spTree>
    <p:extLst>
      <p:ext uri="{BB962C8B-B14F-4D97-AF65-F5344CB8AC3E}">
        <p14:creationId xmlns:p14="http://schemas.microsoft.com/office/powerpoint/2010/main" val="144999797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BF057E3F-2EB2-89D4-D0C5-ECF0BCEA2C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6435" y="279000"/>
            <a:ext cx="9739129"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A578F2B-B6AE-1803-735A-02724E3946A5}"/>
              </a:ext>
            </a:extLst>
          </p:cNvPr>
          <p:cNvSpPr txBox="1"/>
          <p:nvPr/>
        </p:nvSpPr>
        <p:spPr>
          <a:xfrm>
            <a:off x="1319604" y="-1990165"/>
            <a:ext cx="4787153"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L'église Sainte-Radegonde de Talmont-sur-Gironde.</a:t>
            </a:r>
          </a:p>
        </p:txBody>
      </p:sp>
    </p:spTree>
    <p:extLst>
      <p:ext uri="{BB962C8B-B14F-4D97-AF65-F5344CB8AC3E}">
        <p14:creationId xmlns:p14="http://schemas.microsoft.com/office/powerpoint/2010/main" val="190536642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CB0A582C-465C-2594-721D-5329819E52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8610" y="261000"/>
            <a:ext cx="9794780"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9458CB6-BFF7-7DAC-02D3-E9B97B5CF528}"/>
              </a:ext>
            </a:extLst>
          </p:cNvPr>
          <p:cNvSpPr txBox="1"/>
          <p:nvPr/>
        </p:nvSpPr>
        <p:spPr>
          <a:xfrm>
            <a:off x="1198610" y="261000"/>
            <a:ext cx="5217458" cy="830997"/>
          </a:xfrm>
          <a:prstGeom prst="rect">
            <a:avLst/>
          </a:prstGeom>
          <a:noFill/>
        </p:spPr>
        <p:txBody>
          <a:bodyPr wrap="square" rtlCol="0">
            <a:spAutoFit/>
          </a:bodyPr>
          <a:lstStyle/>
          <a:p>
            <a:r>
              <a:rPr lang="fr-FR" sz="2400" b="1"/>
              <a:t>L'église Sainte-Radegonde de Talmont-sur-Gironde.</a:t>
            </a:r>
            <a:endParaRPr lang="fr-FR" sz="2400" b="1" dirty="0"/>
          </a:p>
        </p:txBody>
      </p:sp>
    </p:spTree>
    <p:extLst>
      <p:ext uri="{BB962C8B-B14F-4D97-AF65-F5344CB8AC3E}">
        <p14:creationId xmlns:p14="http://schemas.microsoft.com/office/powerpoint/2010/main" val="26526558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4C6867AE-5F57-8D35-840B-FD3C1CDF36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8162" y="279000"/>
            <a:ext cx="421757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0B8C4A4-FB77-9EDB-8163-77FA23C35E32}"/>
              </a:ext>
            </a:extLst>
          </p:cNvPr>
          <p:cNvSpPr txBox="1"/>
          <p:nvPr/>
        </p:nvSpPr>
        <p:spPr>
          <a:xfrm>
            <a:off x="7985736" y="828339"/>
            <a:ext cx="3593054"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d'Aulnay-de-Saintonge.</a:t>
            </a:r>
          </a:p>
        </p:txBody>
      </p:sp>
    </p:spTree>
    <p:extLst>
      <p:ext uri="{BB962C8B-B14F-4D97-AF65-F5344CB8AC3E}">
        <p14:creationId xmlns:p14="http://schemas.microsoft.com/office/powerpoint/2010/main" val="46577599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fontaine&#10;&#10;Description générée automatiquement">
            <a:extLst>
              <a:ext uri="{FF2B5EF4-FFF2-40B4-BE49-F238E27FC236}">
                <a16:creationId xmlns:a16="http://schemas.microsoft.com/office/drawing/2014/main" id="{91E41B9D-CBC2-41D4-EF5A-4044355B89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783D4E-9A5F-3A04-57FA-41B6686D6F35}"/>
              </a:ext>
            </a:extLst>
          </p:cNvPr>
          <p:cNvSpPr txBox="1"/>
          <p:nvPr/>
        </p:nvSpPr>
        <p:spPr>
          <a:xfrm>
            <a:off x="3683724" y="4002275"/>
            <a:ext cx="751114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Zoo de la Palmyre aux </a:t>
            </a:r>
            <a:r>
              <a:rPr lang="fr-FR" sz="2400" b="1" dirty="0" err="1">
                <a:solidFill>
                  <a:srgbClr val="FFFF00"/>
                </a:solidFill>
              </a:rPr>
              <a:t>Mathes</a:t>
            </a:r>
            <a:r>
              <a:rPr lang="fr-FR" sz="2400" b="1" dirty="0">
                <a:solidFill>
                  <a:srgbClr val="FFFF00"/>
                </a:solidFill>
              </a:rPr>
              <a:t>.</a:t>
            </a:r>
          </a:p>
        </p:txBody>
      </p:sp>
    </p:spTree>
    <p:extLst>
      <p:ext uri="{BB962C8B-B14F-4D97-AF65-F5344CB8AC3E}">
        <p14:creationId xmlns:p14="http://schemas.microsoft.com/office/powerpoint/2010/main" val="178609369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AAA88EF8-F603-6098-F2E9-54A110A3E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2588" y="160666"/>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86F34EA-08A2-D6AB-F2D0-A53604AFC821}"/>
              </a:ext>
            </a:extLst>
          </p:cNvPr>
          <p:cNvSpPr txBox="1"/>
          <p:nvPr/>
        </p:nvSpPr>
        <p:spPr>
          <a:xfrm>
            <a:off x="3083859" y="4180344"/>
            <a:ext cx="6578372"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rgbClr val="FFFF00"/>
                </a:solidFill>
              </a:rPr>
              <a:t>Le phare de la Coubre à la Tremblade.</a:t>
            </a:r>
          </a:p>
        </p:txBody>
      </p:sp>
    </p:spTree>
    <p:extLst>
      <p:ext uri="{BB962C8B-B14F-4D97-AF65-F5344CB8AC3E}">
        <p14:creationId xmlns:p14="http://schemas.microsoft.com/office/powerpoint/2010/main" val="408466515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hare&#10;&#10;Description générée automatiquement">
            <a:extLst>
              <a:ext uri="{FF2B5EF4-FFF2-40B4-BE49-F238E27FC236}">
                <a16:creationId xmlns:a16="http://schemas.microsoft.com/office/drawing/2014/main" id="{5F488043-6793-A1E1-967C-37B29D57AC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178666"/>
            <a:ext cx="8352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7C7CEF8-787A-2F0C-E218-2FA37E25579E}"/>
              </a:ext>
            </a:extLst>
          </p:cNvPr>
          <p:cNvSpPr txBox="1"/>
          <p:nvPr/>
        </p:nvSpPr>
        <p:spPr>
          <a:xfrm>
            <a:off x="2013472" y="6396335"/>
            <a:ext cx="9723121" cy="461665"/>
          </a:xfrm>
          <a:prstGeom prst="rect">
            <a:avLst/>
          </a:prstGeom>
          <a:noFill/>
        </p:spPr>
        <p:txBody>
          <a:bodyPr wrap="square" rtlCol="0">
            <a:spAutoFit/>
          </a:bodyPr>
          <a:lstStyle/>
          <a:p>
            <a:r>
              <a:rPr lang="fr-FR" sz="2400" b="1">
                <a:solidFill>
                  <a:srgbClr val="FFFF00"/>
                </a:solidFill>
              </a:rPr>
              <a:t>Le fort Louvois entre l'île d'Oléron et Bourcefranc-le-Chapus.</a:t>
            </a:r>
            <a:endParaRPr lang="fr-FR" sz="2400" b="1" dirty="0">
              <a:solidFill>
                <a:srgbClr val="FFFF00"/>
              </a:solidFill>
            </a:endParaRPr>
          </a:p>
        </p:txBody>
      </p:sp>
    </p:spTree>
    <p:extLst>
      <p:ext uri="{BB962C8B-B14F-4D97-AF65-F5344CB8AC3E}">
        <p14:creationId xmlns:p14="http://schemas.microsoft.com/office/powerpoint/2010/main" val="396260346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marina, ciel&#10;&#10;Description générée automatiquement">
            <a:extLst>
              <a:ext uri="{FF2B5EF4-FFF2-40B4-BE49-F238E27FC236}">
                <a16:creationId xmlns:a16="http://schemas.microsoft.com/office/drawing/2014/main" id="{DA18FEA9-7E39-97D7-46C4-4FBE40C3C1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886" y="459000"/>
            <a:ext cx="8871905"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E4D2924-FCA8-C4ED-71CD-696CC27A1008}"/>
              </a:ext>
            </a:extLst>
          </p:cNvPr>
          <p:cNvSpPr txBox="1"/>
          <p:nvPr/>
        </p:nvSpPr>
        <p:spPr>
          <a:xfrm>
            <a:off x="9380886" y="835989"/>
            <a:ext cx="2732442" cy="4154984"/>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Rochelle, ancienne capitale de l'Aunis et actuelle préfecture de Charente-Maritime, est aujourd'hui la principale ville du département.</a:t>
            </a:r>
          </a:p>
        </p:txBody>
      </p:sp>
    </p:spTree>
    <p:extLst>
      <p:ext uri="{BB962C8B-B14F-4D97-AF65-F5344CB8AC3E}">
        <p14:creationId xmlns:p14="http://schemas.microsoft.com/office/powerpoint/2010/main" val="291574751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1" end="1"/>
                                            </p:txEl>
                                          </p:spTgt>
                                        </p:tgtEl>
                                        <p:attrNameLst>
                                          <p:attrName>style.visibility</p:attrName>
                                        </p:attrNameLst>
                                      </p:cBhvr>
                                      <p:to>
                                        <p:strVal val="visible"/>
                                      </p:to>
                                    </p:set>
                                    <p:set>
                                      <p:cBhvr>
                                        <p:cTn id="7" dur="455" fill="hold">
                                          <p:stCondLst>
                                            <p:cond delay="0"/>
                                          </p:stCondLst>
                                        </p:cTn>
                                        <p:tgtEl>
                                          <p:spTgt spid="4">
                                            <p:txEl>
                                              <p:pRg st="1" end="1"/>
                                            </p:txEl>
                                          </p:spTgt>
                                        </p:tgtEl>
                                        <p:attrNameLst>
                                          <p:attrName>style.rotation</p:attrName>
                                        </p:attrNameLst>
                                      </p:cBhvr>
                                      <p:to>
                                        <p:strVal val="-45.0"/>
                                      </p:to>
                                    </p:set>
                                    <p:anim calcmode="lin" valueType="num">
                                      <p:cBhvr>
                                        <p:cTn id="8"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467E88C-1296-6677-1D34-811B459D4238}"/>
              </a:ext>
            </a:extLst>
          </p:cNvPr>
          <p:cNvSpPr txBox="1"/>
          <p:nvPr/>
        </p:nvSpPr>
        <p:spPr>
          <a:xfrm>
            <a:off x="1850316" y="978946"/>
            <a:ext cx="11198710" cy="584775"/>
          </a:xfrm>
          <a:prstGeom prst="rect">
            <a:avLst/>
          </a:prstGeom>
          <a:noFill/>
        </p:spPr>
        <p:txBody>
          <a:bodyPr wrap="square" rtlCol="0">
            <a:spAutoFit/>
          </a:bodyPr>
          <a:lstStyle/>
          <a:p>
            <a:r>
              <a:rPr lang="fr-FR" sz="3200" b="1" dirty="0">
                <a:solidFill>
                  <a:srgbClr val="FFFF00"/>
                </a:solidFill>
              </a:rPr>
              <a:t>Lorient Vous A Proposé La Charente Maritime </a:t>
            </a:r>
          </a:p>
        </p:txBody>
      </p:sp>
      <p:sp>
        <p:nvSpPr>
          <p:cNvPr id="3" name="ZoneTexte 2">
            <a:extLst>
              <a:ext uri="{FF2B5EF4-FFF2-40B4-BE49-F238E27FC236}">
                <a16:creationId xmlns:a16="http://schemas.microsoft.com/office/drawing/2014/main" id="{1903649D-A148-E62F-3E2B-F78C0DACF64C}"/>
              </a:ext>
            </a:extLst>
          </p:cNvPr>
          <p:cNvSpPr txBox="1"/>
          <p:nvPr/>
        </p:nvSpPr>
        <p:spPr>
          <a:xfrm>
            <a:off x="3388004" y="1929919"/>
            <a:ext cx="9897035"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BA8FF302-F653-5F25-C5FB-B4403D6CBFA3}"/>
              </a:ext>
            </a:extLst>
          </p:cNvPr>
          <p:cNvSpPr txBox="1"/>
          <p:nvPr/>
        </p:nvSpPr>
        <p:spPr>
          <a:xfrm>
            <a:off x="4093483" y="2844225"/>
            <a:ext cx="8486078"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27D8DD3B-C1D4-24F7-3641-473A0E3CCE94}"/>
              </a:ext>
            </a:extLst>
          </p:cNvPr>
          <p:cNvSpPr txBox="1"/>
          <p:nvPr/>
        </p:nvSpPr>
        <p:spPr>
          <a:xfrm>
            <a:off x="5409326" y="3848892"/>
            <a:ext cx="6233531"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40416223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303</Words>
  <Application>Microsoft Office PowerPoint</Application>
  <PresentationFormat>Grand écran</PresentationFormat>
  <Paragraphs>154</Paragraphs>
  <Slides>33</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2024-10-03T08:11:57Z</dcterms:created>
  <dcterms:modified xsi:type="dcterms:W3CDTF">2024-10-03T13:25:48Z</dcterms:modified>
</cp:coreProperties>
</file>