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88" r:id="rId3"/>
    <p:sldId id="287" r:id="rId4"/>
    <p:sldId id="286" r:id="rId5"/>
    <p:sldId id="285" r:id="rId6"/>
    <p:sldId id="284" r:id="rId7"/>
    <p:sldId id="283" r:id="rId8"/>
    <p:sldId id="282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2" r:id="rId19"/>
    <p:sldId id="271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61" r:id="rId29"/>
    <p:sldId id="260" r:id="rId30"/>
    <p:sldId id="259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96" autoAdjust="0"/>
    <p:restoredTop sz="94660"/>
  </p:normalViewPr>
  <p:slideViewPr>
    <p:cSldViewPr snapToGrid="0">
      <p:cViewPr varScale="1">
        <p:scale>
          <a:sx n="89" d="100"/>
          <a:sy n="89" d="100"/>
        </p:scale>
        <p:origin x="2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E7624C-CC2A-7AF9-65AE-E4B46144A1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39DA4B9-B268-1783-DE79-077EAFBFCB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C4A46C-0445-005E-A5B0-6A1017DDC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B74-E201-46DE-9451-2FFE86CCB0F5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ABF00D-C758-79F7-7F43-324A8AB61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19593C-6B79-290E-F459-1CDEA5C96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84DA-6B1F-4A44-813E-3D6C1CDA2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281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B65987-5CCE-769C-F83D-6DDD986F7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A232F5-F8C4-75A0-5B51-E703EA745E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66559F-6B0F-8E02-3059-91E852161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B74-E201-46DE-9451-2FFE86CCB0F5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80A014-8598-46FC-D8F1-AE364B088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12CAFB-F97F-DC8A-8547-0F122EE96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84DA-6B1F-4A44-813E-3D6C1CDA2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83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1E2DC9-79F1-062C-1604-C96F5CD61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3AAA0DD-F9A2-EE68-9555-8554954698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409653-02C8-A43D-2FCB-216A05072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B74-E201-46DE-9451-2FFE86CCB0F5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00C4DE-76B8-F3C1-3DA1-DDAAE09DA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24B406-9582-F7A4-028E-B4E8FE441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84DA-6B1F-4A44-813E-3D6C1CDA2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707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31C0C-FCE1-1C5B-9BFC-7E6BFC5F5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4F5A658-49A5-CF81-A7CA-21EBD2C97D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C933020-D1E6-0C13-E0D1-3D58C8ED66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4056CC5-5E4E-447A-F725-C1EFC1A9B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B74-E201-46DE-9451-2FFE86CCB0F5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4ECB18-FC0A-E7EF-57C6-88240D7AE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AC5D8E-B363-A6B8-61BC-BB7541D13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84DA-6B1F-4A44-813E-3D6C1CDA2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064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BD0BDD-A659-CD39-FA26-BD207C46D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372A08B-DF55-66D3-88E3-0B65BC561E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842ECAD-76E9-6A9E-4F25-F6327C9C6B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808C100-0137-6CE9-0352-BB202FD6D2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F4BF3F7-D723-B284-21C4-A02DC92255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BAD4620-D525-C0A4-5980-96415ECA7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B74-E201-46DE-9451-2FFE86CCB0F5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6283F9-153A-3318-DC32-33EF715D0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CB97D59-50B4-D54F-233F-7B62C4CCA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84DA-6B1F-4A44-813E-3D6C1CDA2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018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86B72B-C138-C545-1EF3-690FE334D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E4047E5-1452-6EDA-48D6-D175A1C64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B74-E201-46DE-9451-2FFE86CCB0F5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2C15C44-A8BD-D4AA-D737-BEDD10435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4A22CD0-08F3-5650-56FB-C88846245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84DA-6B1F-4A44-813E-3D6C1CDA2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338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96BD0F4-7CDD-3FD5-B8B9-5913AF330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B74-E201-46DE-9451-2FFE86CCB0F5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CA54CB8-6A91-93D3-4AAB-4E441B4CE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C66CD34-4EEF-0934-2859-D42A5534E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84DA-6B1F-4A44-813E-3D6C1CDA2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1849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F072E5-9D20-5274-1A2C-C546D1FB5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3EEF18F-24DF-D707-2796-6E2DC8FD8A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64A9470-ACE9-10B3-7641-0B5EB0449E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A28138E-BA81-CF43-5502-8EB3DE176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B74-E201-46DE-9451-2FFE86CCB0F5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79E9C19-C968-900D-22FF-7B4427A39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FB5E1D1-EEC1-DC2A-705E-D47A270C8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84DA-6B1F-4A44-813E-3D6C1CDA2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417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66D3A8-49BB-8D75-A0A6-0973B85AC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556458C-4688-0C53-423C-37DC740516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BD6F386-15EB-78FE-B1A0-177CFEDCBA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4B1F43B-0FDB-801B-503B-B3E1E8627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B74-E201-46DE-9451-2FFE86CCB0F5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01BCD58-1D94-86BD-2D0E-B586D844B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A5BD415-8406-089D-DBA6-58E6469C7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84DA-6B1F-4A44-813E-3D6C1CDA2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887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54A3EA-B9AE-B3E5-AF87-4D3346B7A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85B179C-F3DA-28A9-CD27-3A8F297FDF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0509A4-25AE-5E5F-F9EE-14427C948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B74-E201-46DE-9451-2FFE86CCB0F5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6C6257-9A08-CECB-8420-9C9CAE31F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3572CC-6CBC-7363-D209-331D0BD04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84DA-6B1F-4A44-813E-3D6C1CDA2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56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F11F094-51B2-6EE1-14E7-BC14A251F6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32251DD-BF07-60D8-5C3F-18907B39F9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50F9CDB-3AF1-D8F4-3766-95FB0C52E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DBB74-E201-46DE-9451-2FFE86CCB0F5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CEB172-C2E8-0ED6-BB06-D4D55E6EC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B1903A-2888-CE76-8947-1FC4F15E6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184DA-6B1F-4A44-813E-3D6C1CDA2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563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965CE79-0943-9065-7872-4A0A5AEFB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67F4739-F2BD-3347-72A4-710CCA8DE3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42B8E6-6ACD-A2F2-267F-0509D60C53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0DBB74-E201-46DE-9451-2FFE86CCB0F5}" type="datetimeFigureOut">
              <a:rPr lang="fr-FR" smtClean="0"/>
              <a:t>26/09/2024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5FAADD-D764-EAC6-E00F-529FA8E4E4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DF121C-D5E4-8B1F-A118-FC86E917E7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5184DA-6B1F-4A44-813E-3D6C1CDA26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513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>
            <a:extLst>
              <a:ext uri="{FF2B5EF4-FFF2-40B4-BE49-F238E27FC236}">
                <a16:creationId xmlns:a16="http://schemas.microsoft.com/office/drawing/2014/main" id="{9C149017-19C1-BB55-9D97-3D92B4CD8A39}"/>
              </a:ext>
            </a:extLst>
          </p:cNvPr>
          <p:cNvSpPr/>
          <p:nvPr/>
        </p:nvSpPr>
        <p:spPr>
          <a:xfrm>
            <a:off x="2291378" y="459000"/>
            <a:ext cx="7704000" cy="594000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2DA9965-FD47-4A09-D261-243F2773720F}"/>
              </a:ext>
            </a:extLst>
          </p:cNvPr>
          <p:cNvSpPr txBox="1"/>
          <p:nvPr/>
        </p:nvSpPr>
        <p:spPr>
          <a:xfrm>
            <a:off x="2829260" y="6334780"/>
            <a:ext cx="6895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L'église de la Vierge Marie la </a:t>
            </a:r>
            <a:r>
              <a:rPr lang="fr-FR" sz="2800" b="1" dirty="0" err="1">
                <a:solidFill>
                  <a:schemeClr val="bg1"/>
                </a:solidFill>
              </a:rPr>
              <a:t>Katapoliani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EC5A6E2-7712-7319-707E-AF3F1CF028EE}"/>
              </a:ext>
            </a:extLst>
          </p:cNvPr>
          <p:cNvSpPr txBox="1"/>
          <p:nvPr/>
        </p:nvSpPr>
        <p:spPr>
          <a:xfrm>
            <a:off x="4502551" y="706055"/>
            <a:ext cx="4514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Île De Paros - Grèce</a:t>
            </a:r>
          </a:p>
        </p:txBody>
      </p:sp>
    </p:spTree>
    <p:extLst>
      <p:ext uri="{BB962C8B-B14F-4D97-AF65-F5344CB8AC3E}">
        <p14:creationId xmlns:p14="http://schemas.microsoft.com/office/powerpoint/2010/main" val="4023333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  <p:sndAc>
          <p:stSnd loop="1">
            <p:snd r:embed="rId2" name="Nana Mouskouri - Roses Blanches De Corfou.wav"/>
          </p:stSnd>
        </p:sndAc>
      </p:transition>
    </mc:Choice>
    <mc:Fallback>
      <p:transition spd="slow" advClick="0" advTm="8000">
        <p:wipe/>
        <p:sndAc>
          <p:stSnd loop="1">
            <p:snd r:embed="rId2" name="Nana Mouskouri - Roses Blanches De Corfou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CA6EDE7-2BBC-EAF2-BC30-3958C90BC6D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Paros est une île en forme d'ellipse orientée sud-sud-est / nord-nord-ouest. Elle mesure 196,755 km2, ce qui en fait la troisième plus grande des Cyclades. Son littoral est long de 111 km. Elle se trouve à environ 95 milles marins du Pirée. L'île fait partie d'un petit archipel qui comprend aussi Antiparos, Despotikó et </a:t>
            </a:r>
            <a:r>
              <a:rPr lang="fr-FR" sz="4000" b="1" dirty="0" err="1">
                <a:solidFill>
                  <a:srgbClr val="FFFF00"/>
                </a:solidFill>
              </a:rPr>
              <a:t>Strongylo</a:t>
            </a:r>
            <a:r>
              <a:rPr lang="fr-FR" sz="4000" b="1" dirty="0">
                <a:solidFill>
                  <a:srgbClr val="FFFF00"/>
                </a:solidFill>
              </a:rPr>
              <a:t> auxquelles elle était reliée dans les temps anciens2,3. Son plus haut sommet, Aghion </a:t>
            </a:r>
            <a:r>
              <a:rPr lang="fr-FR" sz="4000" b="1" dirty="0" err="1">
                <a:solidFill>
                  <a:srgbClr val="FFFF00"/>
                </a:solidFill>
              </a:rPr>
              <a:t>Pandon</a:t>
            </a:r>
            <a:r>
              <a:rPr lang="fr-FR" sz="4000" b="1" dirty="0">
                <a:solidFill>
                  <a:srgbClr val="FFFF00"/>
                </a:solidFill>
              </a:rPr>
              <a:t> (dit parfois aussi </a:t>
            </a:r>
            <a:r>
              <a:rPr lang="fr-FR" sz="4000" b="1" dirty="0" err="1">
                <a:solidFill>
                  <a:srgbClr val="FFFF00"/>
                </a:solidFill>
              </a:rPr>
              <a:t>Profitis</a:t>
            </a:r>
            <a:r>
              <a:rPr lang="fr-FR" sz="4000" b="1" dirty="0">
                <a:solidFill>
                  <a:srgbClr val="FFFF00"/>
                </a:solidFill>
              </a:rPr>
              <a:t> Ilias) culmine à 755 </a:t>
            </a:r>
            <a:r>
              <a:rPr lang="fr-FR" sz="4000" b="1" dirty="0" err="1">
                <a:solidFill>
                  <a:srgbClr val="FFFF00"/>
                </a:solidFill>
              </a:rPr>
              <a:t>mètresN</a:t>
            </a:r>
            <a:r>
              <a:rPr lang="fr-FR" sz="4000" b="1" dirty="0">
                <a:solidFill>
                  <a:srgbClr val="FFFF00"/>
                </a:solidFill>
              </a:rPr>
              <a:t> 1.</a:t>
            </a:r>
          </a:p>
        </p:txBody>
      </p:sp>
    </p:spTree>
    <p:extLst>
      <p:ext uri="{BB962C8B-B14F-4D97-AF65-F5344CB8AC3E}">
        <p14:creationId xmlns:p14="http://schemas.microsoft.com/office/powerpoint/2010/main" val="127344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extLst>
              <a:ext uri="{FF2B5EF4-FFF2-40B4-BE49-F238E27FC236}">
                <a16:creationId xmlns:a16="http://schemas.microsoft.com/office/drawing/2014/main" id="{93681498-6999-66DF-DD41-2CD974B44C80}"/>
              </a:ext>
            </a:extLst>
          </p:cNvPr>
          <p:cNvSpPr/>
          <p:nvPr/>
        </p:nvSpPr>
        <p:spPr>
          <a:xfrm>
            <a:off x="3702000" y="189000"/>
            <a:ext cx="4788000" cy="6480000"/>
          </a:xfrm>
          <a:prstGeom prst="ellipse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4651204-C7F7-046D-B3CF-FD68D54E76D6}"/>
              </a:ext>
            </a:extLst>
          </p:cNvPr>
          <p:cNvSpPr txBox="1"/>
          <p:nvPr/>
        </p:nvSpPr>
        <p:spPr>
          <a:xfrm>
            <a:off x="8071822" y="3695488"/>
            <a:ext cx="412017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</a:t>
            </a:r>
            <a:r>
              <a:rPr lang="fr-FR" sz="2400" b="1" dirty="0" err="1">
                <a:solidFill>
                  <a:schemeClr val="bg1"/>
                </a:solidFill>
              </a:rPr>
              <a:t>Kafenío</a:t>
            </a:r>
            <a:r>
              <a:rPr lang="fr-FR" sz="2400" b="1" dirty="0">
                <a:solidFill>
                  <a:schemeClr val="bg1"/>
                </a:solidFill>
              </a:rPr>
              <a:t> de </a:t>
            </a:r>
            <a:r>
              <a:rPr lang="fr-FR" sz="2400" b="1" dirty="0" err="1">
                <a:solidFill>
                  <a:schemeClr val="bg1"/>
                </a:solidFill>
              </a:rPr>
              <a:t>Lefkés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358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moulin à vent, nuage&#10;&#10;Description générée automatiquement">
            <a:extLst>
              <a:ext uri="{FF2B5EF4-FFF2-40B4-BE49-F238E27FC236}">
                <a16:creationId xmlns:a16="http://schemas.microsoft.com/office/drawing/2014/main" id="{88D79062-88E3-FBB0-3563-A78B354D1C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5944" y="531000"/>
            <a:ext cx="7728000" cy="57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CD841AF-85D0-57E2-F602-7184BC6840D4}"/>
              </a:ext>
            </a:extLst>
          </p:cNvPr>
          <p:cNvSpPr txBox="1"/>
          <p:nvPr/>
        </p:nvSpPr>
        <p:spPr>
          <a:xfrm>
            <a:off x="441063" y="2741892"/>
            <a:ext cx="24148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Moulin à vent à Parikia, la capitale de l'île de Paros, à la sortie du port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338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transport, ciel&#10;&#10;Description générée automatiquement">
            <a:extLst>
              <a:ext uri="{FF2B5EF4-FFF2-40B4-BE49-F238E27FC236}">
                <a16:creationId xmlns:a16="http://schemas.microsoft.com/office/drawing/2014/main" id="{CADAA608-5612-60F3-4382-E82BB11AB8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605" y="405000"/>
            <a:ext cx="8064000" cy="60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48A5FF-9CBD-7F2E-A3D0-A55E60DE312F}"/>
              </a:ext>
            </a:extLst>
          </p:cNvPr>
          <p:cNvSpPr txBox="1"/>
          <p:nvPr/>
        </p:nvSpPr>
        <p:spPr>
          <a:xfrm>
            <a:off x="8940150" y="1048083"/>
            <a:ext cx="302289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village de </a:t>
            </a:r>
            <a:r>
              <a:rPr lang="fr-FR" sz="2400" b="1" dirty="0" err="1">
                <a:solidFill>
                  <a:srgbClr val="FFFF00"/>
                </a:solidFill>
              </a:rPr>
              <a:t>Naoussa</a:t>
            </a:r>
            <a:r>
              <a:rPr lang="fr-FR" sz="2400" b="1" dirty="0">
                <a:solidFill>
                  <a:srgbClr val="FFFF00"/>
                </a:solidFill>
              </a:rPr>
              <a:t>, sur l'île de Paros</a:t>
            </a:r>
          </a:p>
        </p:txBody>
      </p:sp>
    </p:spTree>
    <p:extLst>
      <p:ext uri="{BB962C8B-B14F-4D97-AF65-F5344CB8AC3E}">
        <p14:creationId xmlns:p14="http://schemas.microsoft.com/office/powerpoint/2010/main" val="27320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Description générée automatiquement">
            <a:extLst>
              <a:ext uri="{FF2B5EF4-FFF2-40B4-BE49-F238E27FC236}">
                <a16:creationId xmlns:a16="http://schemas.microsoft.com/office/drawing/2014/main" id="{D47B6CC1-EB70-D248-FF47-2395B5FBEB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0964" y="571500"/>
            <a:ext cx="828675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EBABC4-6F2C-7277-DA4D-11AAA603DEE4}"/>
              </a:ext>
            </a:extLst>
          </p:cNvPr>
          <p:cNvSpPr txBox="1"/>
          <p:nvPr/>
        </p:nvSpPr>
        <p:spPr>
          <a:xfrm>
            <a:off x="236669" y="1126865"/>
            <a:ext cx="23774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L'église de la </a:t>
            </a:r>
            <a:r>
              <a:rPr lang="fr-FR" sz="2400" b="1" dirty="0" err="1">
                <a:solidFill>
                  <a:srgbClr val="FFFF00"/>
                </a:solidFill>
              </a:rPr>
              <a:t>Panaghia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Ekatontapiliani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155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erre, mur, calcaire, marbre&#10;&#10;Description générée automatiquement">
            <a:extLst>
              <a:ext uri="{FF2B5EF4-FFF2-40B4-BE49-F238E27FC236}">
                <a16:creationId xmlns:a16="http://schemas.microsoft.com/office/drawing/2014/main" id="{E44016DC-8B7B-51C0-88E3-0EDAE293E4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964" y="459000"/>
            <a:ext cx="7920000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8B00BA-92F9-3DD8-0DDC-196343AD0E0D}"/>
              </a:ext>
            </a:extLst>
          </p:cNvPr>
          <p:cNvSpPr txBox="1"/>
          <p:nvPr/>
        </p:nvSpPr>
        <p:spPr>
          <a:xfrm>
            <a:off x="8690964" y="1237129"/>
            <a:ext cx="31197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baptistère du IVe siècle.</a:t>
            </a:r>
          </a:p>
        </p:txBody>
      </p:sp>
    </p:spTree>
    <p:extLst>
      <p:ext uri="{BB962C8B-B14F-4D97-AF65-F5344CB8AC3E}">
        <p14:creationId xmlns:p14="http://schemas.microsoft.com/office/powerpoint/2010/main" val="401968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nature, rive, arbre&#10;&#10;Description générée automatiquement">
            <a:extLst>
              <a:ext uri="{FF2B5EF4-FFF2-40B4-BE49-F238E27FC236}">
                <a16:creationId xmlns:a16="http://schemas.microsoft.com/office/drawing/2014/main" id="{34356C42-3B8D-2B03-204E-765D9118D2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75" y="571500"/>
            <a:ext cx="1000125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06805A0-5351-B675-28C0-312A246DA23E}"/>
              </a:ext>
            </a:extLst>
          </p:cNvPr>
          <p:cNvSpPr txBox="1"/>
          <p:nvPr/>
        </p:nvSpPr>
        <p:spPr>
          <a:xfrm>
            <a:off x="4738856" y="4824869"/>
            <a:ext cx="635776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port de </a:t>
            </a:r>
            <a:r>
              <a:rPr lang="fr-FR" sz="2400" b="1" dirty="0" err="1">
                <a:solidFill>
                  <a:srgbClr val="FFFF00"/>
                </a:solidFill>
              </a:rPr>
              <a:t>Naousa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658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lein air, nuage, ciel, nature&#10;&#10;Description générée automatiquement">
            <a:extLst>
              <a:ext uri="{FF2B5EF4-FFF2-40B4-BE49-F238E27FC236}">
                <a16:creationId xmlns:a16="http://schemas.microsoft.com/office/drawing/2014/main" id="{522A31E6-8752-D92A-58F2-B9A6687978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3537" y="189000"/>
            <a:ext cx="4858482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3C3D9CF-29AF-93DE-13D4-3AE955E45407}"/>
              </a:ext>
            </a:extLst>
          </p:cNvPr>
          <p:cNvSpPr txBox="1"/>
          <p:nvPr/>
        </p:nvSpPr>
        <p:spPr>
          <a:xfrm>
            <a:off x="114878" y="1551407"/>
            <a:ext cx="338865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vers l'est depuis le sommet. Au loin, l'île de Naxos.</a:t>
            </a:r>
          </a:p>
        </p:txBody>
      </p:sp>
    </p:spTree>
    <p:extLst>
      <p:ext uri="{BB962C8B-B14F-4D97-AF65-F5344CB8AC3E}">
        <p14:creationId xmlns:p14="http://schemas.microsoft.com/office/powerpoint/2010/main" val="239122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arbre&#10;&#10;Description générée automatiquement">
            <a:extLst>
              <a:ext uri="{FF2B5EF4-FFF2-40B4-BE49-F238E27FC236}">
                <a16:creationId xmlns:a16="http://schemas.microsoft.com/office/drawing/2014/main" id="{2C188A65-B919-A582-3400-6FF942B6EA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326" y="459000"/>
            <a:ext cx="9053164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F394C7-0C15-3CA2-C149-432C72368BA4}"/>
              </a:ext>
            </a:extLst>
          </p:cNvPr>
          <p:cNvSpPr txBox="1"/>
          <p:nvPr/>
        </p:nvSpPr>
        <p:spPr>
          <a:xfrm>
            <a:off x="2990626" y="6396335"/>
            <a:ext cx="7368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front de mer de Paros en Grèce 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069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norama, ciel&#10;&#10;Description générée automatiquement">
            <a:extLst>
              <a:ext uri="{FF2B5EF4-FFF2-40B4-BE49-F238E27FC236}">
                <a16:creationId xmlns:a16="http://schemas.microsoft.com/office/drawing/2014/main" id="{C95C9A99-A8F3-8AC2-F4CD-BFF552DABD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00" y="1869000"/>
            <a:ext cx="11700000" cy="3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CB277D-565F-010F-DC7C-A497894E50CE}"/>
              </a:ext>
            </a:extLst>
          </p:cNvPr>
          <p:cNvSpPr txBox="1"/>
          <p:nvPr/>
        </p:nvSpPr>
        <p:spPr>
          <a:xfrm>
            <a:off x="3024691" y="3160059"/>
            <a:ext cx="74120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panoramique de </a:t>
            </a:r>
            <a:r>
              <a:rPr lang="fr-FR" sz="2400" b="1" dirty="0" err="1">
                <a:solidFill>
                  <a:srgbClr val="FFFF00"/>
                </a:solidFill>
              </a:rPr>
              <a:t>Parikiá</a:t>
            </a:r>
            <a:r>
              <a:rPr lang="fr-FR" sz="2400" b="1" dirty="0">
                <a:solidFill>
                  <a:srgbClr val="FFFF00"/>
                </a:solidFill>
              </a:rPr>
              <a:t> et son port.</a:t>
            </a:r>
          </a:p>
        </p:txBody>
      </p:sp>
    </p:spTree>
    <p:extLst>
      <p:ext uri="{BB962C8B-B14F-4D97-AF65-F5344CB8AC3E}">
        <p14:creationId xmlns:p14="http://schemas.microsoft.com/office/powerpoint/2010/main" val="1138749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ateau, ciel, eau&#10;&#10;Description générée automatiquement">
            <a:extLst>
              <a:ext uri="{FF2B5EF4-FFF2-40B4-BE49-F238E27FC236}">
                <a16:creationId xmlns:a16="http://schemas.microsoft.com/office/drawing/2014/main" id="{0D0F7980-504A-B66D-83BA-F6ECCCE3E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586" y="266699"/>
            <a:ext cx="9525000" cy="63246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8C37DBB-2A19-DAC5-0892-9AF272651C29}"/>
              </a:ext>
            </a:extLst>
          </p:cNvPr>
          <p:cNvSpPr txBox="1"/>
          <p:nvPr/>
        </p:nvSpPr>
        <p:spPr>
          <a:xfrm>
            <a:off x="10477948" y="3013501"/>
            <a:ext cx="20654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Naoussa, Paros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0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eige&#10;&#10;Description générée automatiquement">
            <a:extLst>
              <a:ext uri="{FF2B5EF4-FFF2-40B4-BE49-F238E27FC236}">
                <a16:creationId xmlns:a16="http://schemas.microsoft.com/office/drawing/2014/main" id="{97CE7AC3-2E6D-D338-A537-DD07F20E07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9820" y="459000"/>
            <a:ext cx="8871871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6A3F3A-19EB-6743-B75A-BCC3152252C8}"/>
              </a:ext>
            </a:extLst>
          </p:cNvPr>
          <p:cNvSpPr txBox="1"/>
          <p:nvPr/>
        </p:nvSpPr>
        <p:spPr>
          <a:xfrm>
            <a:off x="850309" y="3291840"/>
            <a:ext cx="23666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 de Naoussa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491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ulin à vent, eau&#10;&#10;Description générée automatiquement">
            <a:extLst>
              <a:ext uri="{FF2B5EF4-FFF2-40B4-BE49-F238E27FC236}">
                <a16:creationId xmlns:a16="http://schemas.microsoft.com/office/drawing/2014/main" id="{9EC5A7F4-E095-A524-6B69-27BE1684D3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692" y="459000"/>
            <a:ext cx="7920000" cy="59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97A2C7-7265-0A0A-E95D-C812CB00E499}"/>
              </a:ext>
            </a:extLst>
          </p:cNvPr>
          <p:cNvSpPr txBox="1"/>
          <p:nvPr/>
        </p:nvSpPr>
        <p:spPr>
          <a:xfrm>
            <a:off x="8821271" y="3560782"/>
            <a:ext cx="3453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l’île de Paros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70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 de fleurs, plante d’intérieur, bâtiment, plein air&#10;&#10;Description générée automatiquement">
            <a:extLst>
              <a:ext uri="{FF2B5EF4-FFF2-40B4-BE49-F238E27FC236}">
                <a16:creationId xmlns:a16="http://schemas.microsoft.com/office/drawing/2014/main" id="{A83D9700-6B4F-3EDA-CB00-89BAAEE496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204396"/>
            <a:ext cx="5832000" cy="437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ciel, ruelle&#10;&#10;Description générée automatiquement">
            <a:extLst>
              <a:ext uri="{FF2B5EF4-FFF2-40B4-BE49-F238E27FC236}">
                <a16:creationId xmlns:a16="http://schemas.microsoft.com/office/drawing/2014/main" id="{3FC7C897-B3F4-0BB5-4280-BFF89EC752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6000" y="2710927"/>
            <a:ext cx="5292000" cy="3969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6434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lante&#10;&#10;Description générée automatiquement">
            <a:extLst>
              <a:ext uri="{FF2B5EF4-FFF2-40B4-BE49-F238E27FC236}">
                <a16:creationId xmlns:a16="http://schemas.microsoft.com/office/drawing/2014/main" id="{0590A771-5BB2-6445-3364-378BFEDD23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275" y="215154"/>
            <a:ext cx="5508000" cy="4131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scène, bâtiment, Magasin d’usine, magasin&#10;&#10;Description générée automatiquement">
            <a:extLst>
              <a:ext uri="{FF2B5EF4-FFF2-40B4-BE49-F238E27FC236}">
                <a16:creationId xmlns:a16="http://schemas.microsoft.com/office/drawing/2014/main" id="{04CA0A90-5ECF-B924-6C4C-74BAB8252D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725" y="2485017"/>
            <a:ext cx="5544000" cy="415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3205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1DD62747-7ACF-B467-17F3-ECB7E0306D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325" y="311972"/>
            <a:ext cx="5436000" cy="4077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ciel, bâtiment, sol&#10;&#10;Description générée automatiquement">
            <a:extLst>
              <a:ext uri="{FF2B5EF4-FFF2-40B4-BE49-F238E27FC236}">
                <a16:creationId xmlns:a16="http://schemas.microsoft.com/office/drawing/2014/main" id="{86C9386D-E1A2-EF2E-D320-01F131698A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5675" y="2624866"/>
            <a:ext cx="5364000" cy="4023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791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leur, pot de fleurs, sol&#10;&#10;Description générée automatiquement">
            <a:extLst>
              <a:ext uri="{FF2B5EF4-FFF2-40B4-BE49-F238E27FC236}">
                <a16:creationId xmlns:a16="http://schemas.microsoft.com/office/drawing/2014/main" id="{588A327B-1601-879B-C012-1CD4274631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563" y="1101000"/>
            <a:ext cx="3492000" cy="46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plante, bâtiment&#10;&#10;Description générée automatiquement">
            <a:extLst>
              <a:ext uri="{FF2B5EF4-FFF2-40B4-BE49-F238E27FC236}">
                <a16:creationId xmlns:a16="http://schemas.microsoft.com/office/drawing/2014/main" id="{FB992287-FC3C-CF9C-0A4F-EEE439F2EA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0437" y="1269402"/>
            <a:ext cx="5544000" cy="415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562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leur, montagne&#10;&#10;Description générée automatiquement">
            <a:extLst>
              <a:ext uri="{FF2B5EF4-FFF2-40B4-BE49-F238E27FC236}">
                <a16:creationId xmlns:a16="http://schemas.microsoft.com/office/drawing/2014/main" id="{C1135D0E-18F9-4FBA-89EE-FDD9169C46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81" y="237437"/>
            <a:ext cx="5472000" cy="410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B3BE66B-50A2-F0E7-C4E2-27583AF2E9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6920" y="2542647"/>
            <a:ext cx="5256000" cy="3942000"/>
          </a:xfrm>
          <a:prstGeom prst="roundRect">
            <a:avLst>
              <a:gd name="adj" fmla="val 16667"/>
            </a:avLst>
          </a:prstGeom>
          <a:ln w="104775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258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eau&#10;&#10;Description générée automatiquement">
            <a:extLst>
              <a:ext uri="{FF2B5EF4-FFF2-40B4-BE49-F238E27FC236}">
                <a16:creationId xmlns:a16="http://schemas.microsoft.com/office/drawing/2014/main" id="{F6D387F9-652D-BBAF-31D6-53FE63A8B5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532" y="347241"/>
            <a:ext cx="5256000" cy="394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F43649A0-A936-2C5F-928C-34BB94A9DD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1468" y="2394297"/>
            <a:ext cx="5544000" cy="415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27802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t de fleurs, bâtiment, plante d’intérieur&#10;&#10;Description générée automatiquement">
            <a:extLst>
              <a:ext uri="{FF2B5EF4-FFF2-40B4-BE49-F238E27FC236}">
                <a16:creationId xmlns:a16="http://schemas.microsoft.com/office/drawing/2014/main" id="{5599B74C-E861-CEC4-FD02-05AA376C7F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253" y="1134319"/>
            <a:ext cx="3564000" cy="47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lante, pot de fleurs, plante d’intérieur&#10;&#10;Description générée automatiquement">
            <a:extLst>
              <a:ext uri="{FF2B5EF4-FFF2-40B4-BE49-F238E27FC236}">
                <a16:creationId xmlns:a16="http://schemas.microsoft.com/office/drawing/2014/main" id="{1E5FE390-8249-76D7-19F3-A0D7AED8B6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8490" y="1539319"/>
            <a:ext cx="5256000" cy="3942000"/>
          </a:xfrm>
          <a:prstGeom prst="roundRect">
            <a:avLst>
              <a:gd name="adj" fmla="val 16667"/>
            </a:avLst>
          </a:prstGeom>
          <a:ln w="57150" cmpd="dbl">
            <a:solidFill>
              <a:srgbClr val="FFFF00"/>
            </a:solidFill>
            <a:prstDash val="sysDot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5451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leur, plante&#10;&#10;Description générée automatiquement">
            <a:extLst>
              <a:ext uri="{FF2B5EF4-FFF2-40B4-BE49-F238E27FC236}">
                <a16:creationId xmlns:a16="http://schemas.microsoft.com/office/drawing/2014/main" id="{08A4FB87-F9C3-3C07-9C02-5479E74BFA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2270760"/>
            <a:ext cx="5652000" cy="4239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ciel, bâtiment, plante&#10;&#10;Description générée automatiquement">
            <a:extLst>
              <a:ext uri="{FF2B5EF4-FFF2-40B4-BE49-F238E27FC236}">
                <a16:creationId xmlns:a16="http://schemas.microsoft.com/office/drawing/2014/main" id="{082ED10C-C437-9360-2FB0-2F7A73152D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2000" y="313260"/>
            <a:ext cx="5436000" cy="4077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03322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Reliefs côtiers et océaniques&#10;&#10;Description générée automatiquement">
            <a:extLst>
              <a:ext uri="{FF2B5EF4-FFF2-40B4-BE49-F238E27FC236}">
                <a16:creationId xmlns:a16="http://schemas.microsoft.com/office/drawing/2014/main" id="{825E1250-3E10-82AE-D84F-D2542AD38B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482" y="242682"/>
            <a:ext cx="5328000" cy="39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rive, nature&#10;&#10;Description générée automatiquement">
            <a:extLst>
              <a:ext uri="{FF2B5EF4-FFF2-40B4-BE49-F238E27FC236}">
                <a16:creationId xmlns:a16="http://schemas.microsoft.com/office/drawing/2014/main" id="{A1F39A94-9F86-CD95-D90E-58248A3116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0518" y="2662177"/>
            <a:ext cx="5328000" cy="39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778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C3C21A05-DEA6-BF01-3703-96DF7CF2BB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2056" y="254644"/>
            <a:ext cx="5184000" cy="388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ciel, plein air, eau, horizon&#10;&#10;Description générée automatiquement">
            <a:extLst>
              <a:ext uri="{FF2B5EF4-FFF2-40B4-BE49-F238E27FC236}">
                <a16:creationId xmlns:a16="http://schemas.microsoft.com/office/drawing/2014/main" id="{956A16B1-151E-4AFD-F925-B3683E56B9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944" y="2882096"/>
            <a:ext cx="504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10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t de fleurs, plante d’intérieur, fleur&#10;&#10;Description générée automatiquement">
            <a:extLst>
              <a:ext uri="{FF2B5EF4-FFF2-40B4-BE49-F238E27FC236}">
                <a16:creationId xmlns:a16="http://schemas.microsoft.com/office/drawing/2014/main" id="{0D64D827-725B-710B-E92B-F0BE8A1FC5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4769" y="709000"/>
            <a:ext cx="3060000" cy="544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plante, bâtiment, maison&#10;&#10;Description générée automatiquement">
            <a:extLst>
              <a:ext uri="{FF2B5EF4-FFF2-40B4-BE49-F238E27FC236}">
                <a16:creationId xmlns:a16="http://schemas.microsoft.com/office/drawing/2014/main" id="{7CDC5A5E-2EF9-FAC9-D8E5-73B7113C31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9591" y="837000"/>
            <a:ext cx="2916000" cy="518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41922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Description générée automatiquement">
            <a:extLst>
              <a:ext uri="{FF2B5EF4-FFF2-40B4-BE49-F238E27FC236}">
                <a16:creationId xmlns:a16="http://schemas.microsoft.com/office/drawing/2014/main" id="{BD2DFD0E-DEE5-EC41-F659-CC740E2EDA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162" y="276426"/>
            <a:ext cx="5544000" cy="36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lante, fleur, ciel&#10;&#10;Description générée automatiquement">
            <a:extLst>
              <a:ext uri="{FF2B5EF4-FFF2-40B4-BE49-F238E27FC236}">
                <a16:creationId xmlns:a16="http://schemas.microsoft.com/office/drawing/2014/main" id="{B0662041-51E8-4852-3618-832643B4405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2035" y="2950178"/>
            <a:ext cx="5508000" cy="36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3853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rose&#10;&#10;Description générée automatiquement">
            <a:extLst>
              <a:ext uri="{FF2B5EF4-FFF2-40B4-BE49-F238E27FC236}">
                <a16:creationId xmlns:a16="http://schemas.microsoft.com/office/drawing/2014/main" id="{19D09F69-AF32-D49E-6756-1FAA5B30DA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9399" y="254669"/>
            <a:ext cx="5112000" cy="341247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arbre, sol&#10;&#10;Description générée automatiquement">
            <a:extLst>
              <a:ext uri="{FF2B5EF4-FFF2-40B4-BE49-F238E27FC236}">
                <a16:creationId xmlns:a16="http://schemas.microsoft.com/office/drawing/2014/main" id="{F1E560AF-5194-0514-D349-7A0BB66AF91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601" y="3308219"/>
            <a:ext cx="5940000" cy="334422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089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t de fleurs, plante d’intérieur, plante&#10;&#10;Description générée automatiquement">
            <a:extLst>
              <a:ext uri="{FF2B5EF4-FFF2-40B4-BE49-F238E27FC236}">
                <a16:creationId xmlns:a16="http://schemas.microsoft.com/office/drawing/2014/main" id="{4363A4CF-6BF6-8529-DC76-A6F29E13C3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1102" y="833760"/>
            <a:ext cx="3888000" cy="519048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meubles, table, bâtiment, plein air&#10;&#10;Description générée automatiquement">
            <a:extLst>
              <a:ext uri="{FF2B5EF4-FFF2-40B4-BE49-F238E27FC236}">
                <a16:creationId xmlns:a16="http://schemas.microsoft.com/office/drawing/2014/main" id="{1DBDFCD8-CF6B-81CC-A058-56CDF97CE08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2967" y="945000"/>
            <a:ext cx="4168954" cy="496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779073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eau&#10;&#10;Description générée automatiquement">
            <a:extLst>
              <a:ext uri="{FF2B5EF4-FFF2-40B4-BE49-F238E27FC236}">
                <a16:creationId xmlns:a16="http://schemas.microsoft.com/office/drawing/2014/main" id="{1339DCEC-0431-D815-F364-7552B6FF6C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070" y="727855"/>
            <a:ext cx="5201920" cy="248412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nature, eau&#10;&#10;Description générée automatiquement">
            <a:extLst>
              <a:ext uri="{FF2B5EF4-FFF2-40B4-BE49-F238E27FC236}">
                <a16:creationId xmlns:a16="http://schemas.microsoft.com/office/drawing/2014/main" id="{E58FE76C-A4B5-73F7-EBFF-9D7740F82D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2137" y="2349661"/>
            <a:ext cx="5148000" cy="3861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47696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C65FAE1-6E74-7BAB-B56A-9DADA9BF8ECB}"/>
              </a:ext>
            </a:extLst>
          </p:cNvPr>
          <p:cNvSpPr txBox="1"/>
          <p:nvPr/>
        </p:nvSpPr>
        <p:spPr>
          <a:xfrm>
            <a:off x="1982993" y="871369"/>
            <a:ext cx="93376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Île De Paros – Grèce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C171908-AD96-4DCE-7B54-8BA16604B931}"/>
              </a:ext>
            </a:extLst>
          </p:cNvPr>
          <p:cNvSpPr txBox="1"/>
          <p:nvPr/>
        </p:nvSpPr>
        <p:spPr>
          <a:xfrm>
            <a:off x="3560782" y="1897230"/>
            <a:ext cx="6798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8C109CE-841A-7225-D37F-B415CEECD351}"/>
              </a:ext>
            </a:extLst>
          </p:cNvPr>
          <p:cNvSpPr txBox="1"/>
          <p:nvPr/>
        </p:nvSpPr>
        <p:spPr>
          <a:xfrm>
            <a:off x="4023360" y="2861536"/>
            <a:ext cx="50991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33A1B83-0FA8-B522-BC06-183A7A2E9B72}"/>
              </a:ext>
            </a:extLst>
          </p:cNvPr>
          <p:cNvSpPr txBox="1"/>
          <p:nvPr/>
        </p:nvSpPr>
        <p:spPr>
          <a:xfrm>
            <a:off x="5314278" y="3887397"/>
            <a:ext cx="46257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260707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210</Words>
  <Application>Microsoft Office PowerPoint</Application>
  <PresentationFormat>Grand écran</PresentationFormat>
  <Paragraphs>59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2024-09-26T07:05:52Z</dcterms:created>
  <dcterms:modified xsi:type="dcterms:W3CDTF">2024-09-26T14:19:42Z</dcterms:modified>
</cp:coreProperties>
</file>