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3" r:id="rId5"/>
    <p:sldId id="259" r:id="rId6"/>
    <p:sldId id="323" r:id="rId7"/>
    <p:sldId id="262" r:id="rId8"/>
    <p:sldId id="282" r:id="rId9"/>
    <p:sldId id="305" r:id="rId10"/>
    <p:sldId id="290" r:id="rId11"/>
    <p:sldId id="264" r:id="rId12"/>
    <p:sldId id="289" r:id="rId13"/>
    <p:sldId id="266" r:id="rId14"/>
    <p:sldId id="273" r:id="rId15"/>
    <p:sldId id="265" r:id="rId16"/>
    <p:sldId id="283" r:id="rId17"/>
    <p:sldId id="317" r:id="rId18"/>
    <p:sldId id="313" r:id="rId19"/>
    <p:sldId id="311" r:id="rId20"/>
    <p:sldId id="296" r:id="rId21"/>
    <p:sldId id="319" r:id="rId22"/>
    <p:sldId id="315" r:id="rId23"/>
    <p:sldId id="314" r:id="rId24"/>
    <p:sldId id="318" r:id="rId25"/>
    <p:sldId id="328" r:id="rId26"/>
    <p:sldId id="320" r:id="rId27"/>
    <p:sldId id="316" r:id="rId28"/>
    <p:sldId id="287" r:id="rId29"/>
    <p:sldId id="303" r:id="rId30"/>
    <p:sldId id="304" r:id="rId31"/>
    <p:sldId id="302" r:id="rId32"/>
    <p:sldId id="291" r:id="rId33"/>
    <p:sldId id="274" r:id="rId34"/>
    <p:sldId id="276" r:id="rId35"/>
    <p:sldId id="297" r:id="rId36"/>
    <p:sldId id="293" r:id="rId37"/>
    <p:sldId id="325" r:id="rId38"/>
    <p:sldId id="327" r:id="rId39"/>
    <p:sldId id="279" r:id="rId40"/>
    <p:sldId id="278" r:id="rId41"/>
    <p:sldId id="310" r:id="rId42"/>
    <p:sldId id="277" r:id="rId43"/>
    <p:sldId id="271" r:id="rId44"/>
    <p:sldId id="298" r:id="rId45"/>
    <p:sldId id="299" r:id="rId46"/>
    <p:sldId id="281" r:id="rId47"/>
    <p:sldId id="275" r:id="rId48"/>
    <p:sldId id="267" r:id="rId49"/>
    <p:sldId id="295" r:id="rId50"/>
    <p:sldId id="301" r:id="rId51"/>
    <p:sldId id="286" r:id="rId52"/>
    <p:sldId id="280" r:id="rId53"/>
    <p:sldId id="322" r:id="rId54"/>
    <p:sldId id="321" r:id="rId55"/>
    <p:sldId id="300" r:id="rId56"/>
    <p:sldId id="270" r:id="rId57"/>
    <p:sldId id="294" r:id="rId58"/>
    <p:sldId id="285" r:id="rId59"/>
    <p:sldId id="288" r:id="rId60"/>
    <p:sldId id="324" r:id="rId61"/>
    <p:sldId id="309" r:id="rId62"/>
    <p:sldId id="268" r:id="rId63"/>
    <p:sldId id="306" r:id="rId64"/>
    <p:sldId id="307" r:id="rId65"/>
    <p:sldId id="308" r:id="rId66"/>
    <p:sldId id="269" r:id="rId67"/>
    <p:sldId id="258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8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97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2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53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14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07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63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98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23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41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6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1FE9F-CDFA-426A-A6BE-E6817C3CFD18}" type="datetimeFigureOut">
              <a:rPr lang="fr-FR" smtClean="0"/>
              <a:t>30/09/2024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BA56D-766D-4F5B-A3BC-7BF7AB963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871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s://fr.wikipedia.org/wiki/Semur-en-Auxoi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ipadvisor.fr/ShowUserReviews-g675640-d23912133-r969731714-Cite_Medievale_De_Semur_en_auxois-Semur_en_Auxois_Cote_d_Or_Bourgogne_Franche_C.html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2351" y="101977"/>
            <a:ext cx="58592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Cité médiévale de Semur-en-Auxois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779134" y="850285"/>
            <a:ext cx="758573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située dans le département de la Côte-d'Or en région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Bourgogne-Franche-Comté.</a:t>
            </a:r>
          </a:p>
        </p:txBody>
      </p:sp>
      <p:sp>
        <p:nvSpPr>
          <p:cNvPr id="6" name="AutoShape 2" descr="data:image/png;base64,iVBORw0KGgoAAAANSUhEUgAAABwAAAAcCAAAAABXZoBIAAAAnklEQVR4AeTNIQiDQABG4b+u17X1aF6PK3YEO9iMJqPVau82y4FgMezS0oVLhqsHtrcqeqzDXv3CEz/6L4yTtZM3dnHmPTtjzXZAXKYVo4agkU2GI2Lloc6JDez1+flswMu1EQZ3xlE7lK8eKDkjtwE+crBMV+wesKmCiisGGepZIfQJpMj9SNb2MYWrChjVkULuCyCfRvsdmBieyQQAsoDk/9ryhFMAAAAASUVORK5CYII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17475" y="-4254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713220" y="5724344"/>
            <a:ext cx="84307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D'après la légende la cité aurait été construite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Hercule suite à son voyage en Espagne ??</a:t>
            </a:r>
          </a:p>
        </p:txBody>
      </p:sp>
    </p:spTree>
    <p:extLst>
      <p:ext uri="{BB962C8B-B14F-4D97-AF65-F5344CB8AC3E}">
        <p14:creationId xmlns:p14="http://schemas.microsoft.com/office/powerpoint/2010/main" val="300928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Bachelet.un simple merci.3.39.wav"/>
          </p:stSnd>
        </p:sndAc>
      </p:transition>
    </mc:Choice>
    <mc:Fallback xmlns="">
      <p:transition spd="slow" advTm="13000">
        <p:sndAc>
          <p:stSnd loop="1">
            <p:snd r:embed="rId5" name="Bachelet.un simple merci.3.39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8756" y="5818687"/>
            <a:ext cx="65525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pont Joly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axes d'entrée de la ville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Semur-en-Auxois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été construit en 1779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dirty="0"/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27559" y="450993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H="1" flipV="1">
            <a:off x="4012290" y="4436918"/>
            <a:ext cx="164855" cy="14235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29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8020" y="5011066"/>
            <a:ext cx="681643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Semur-en-Auxois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une ville au riche patrimoine historique. S’y promener, c’est s’offrir un joli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voyage dans le temps.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036156" y="303706"/>
            <a:ext cx="5320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Une citadelle à découvrir </a:t>
            </a:r>
          </a:p>
        </p:txBody>
      </p:sp>
    </p:spTree>
    <p:extLst>
      <p:ext uri="{BB962C8B-B14F-4D97-AF65-F5344CB8AC3E}">
        <p14:creationId xmlns:p14="http://schemas.microsoft.com/office/powerpoint/2010/main" val="126304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1011" y="182572"/>
            <a:ext cx="646083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arrivant à Semur en Auxois on remarque la belle collégiale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 Dame dont les deux tours s’élèvent au dessus des maisons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6328064" y="872836"/>
            <a:ext cx="1600200" cy="3844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6328064" y="872836"/>
            <a:ext cx="1600200" cy="5195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5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0510"/>
          <a:stretch/>
        </p:blipFill>
        <p:spPr>
          <a:xfrm>
            <a:off x="-1" y="0"/>
            <a:ext cx="92126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4360" y="5354866"/>
            <a:ext cx="83096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Pinard, ou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Pignard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sur la vue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Belleforest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permettait l’accès à la chaume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Pertuisot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Il a été détruit ou largement endommagé à diverses reprises par des crues,</a:t>
            </a:r>
          </a:p>
        </p:txBody>
      </p:sp>
    </p:spTree>
    <p:extLst>
      <p:ext uri="{BB962C8B-B14F-4D97-AF65-F5344CB8AC3E}">
        <p14:creationId xmlns:p14="http://schemas.microsoft.com/office/powerpoint/2010/main" val="284755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64122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 , situé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région Bourgogne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sur 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plateau de granite rose et bordée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rivière appelée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l‘Armançon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59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4325" y="5801975"/>
            <a:ext cx="85153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Pinard a été achevé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Derrière lui, s’élève la cité médiévale sur son éperon de granit. </a:t>
            </a:r>
          </a:p>
        </p:txBody>
      </p:sp>
    </p:spTree>
    <p:extLst>
      <p:ext uri="{BB962C8B-B14F-4D97-AF65-F5344CB8AC3E}">
        <p14:creationId xmlns:p14="http://schemas.microsoft.com/office/powerpoint/2010/main" val="37669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4012" y="5907962"/>
            <a:ext cx="29450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 centre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97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020" y="5403265"/>
            <a:ext cx="8823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Barbacane, en avant de la Porte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Sauvigny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avec ses mâchicoulis sur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corbeaux en protection de la porte de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Sauvigny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52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05890" y="5734735"/>
            <a:ext cx="53606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Sauvigny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jadis comportait une herse et un pont-levis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24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0945" y="498455"/>
            <a:ext cx="70278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porte de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Sauvigny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avec la devise des semurois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87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90203" y="6198908"/>
            <a:ext cx="51635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Découverte de la cité médiévale</a:t>
            </a:r>
            <a:endParaRPr lang="fr-FR" sz="3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27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t="455" r="1968" b="-455"/>
          <a:stretch/>
        </p:blipFill>
        <p:spPr>
          <a:xfrm>
            <a:off x="-72736" y="0"/>
            <a:ext cx="4586967" cy="691955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1" y="0"/>
            <a:ext cx="462976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56075" y="6165503"/>
            <a:ext cx="30604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Visite cité médiévale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66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475356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260" y="0"/>
            <a:ext cx="454178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66150" y="5676222"/>
            <a:ext cx="51019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Barbacane est l'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avant-porte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 défense de la porte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Sauvigny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 </a:t>
            </a:r>
          </a:p>
        </p:txBody>
      </p:sp>
      <p:sp>
        <p:nvSpPr>
          <p:cNvPr id="8" name="Rectangle 7"/>
          <p:cNvSpPr/>
          <p:nvPr/>
        </p:nvSpPr>
        <p:spPr>
          <a:xfrm>
            <a:off x="1044783" y="5457597"/>
            <a:ext cx="28504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Sauvigny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 </a:t>
            </a:r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5913016" y="4222917"/>
            <a:ext cx="1662172" cy="14962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 flipV="1">
            <a:off x="6255327" y="3429000"/>
            <a:ext cx="1548246" cy="2930236"/>
          </a:xfrm>
          <a:prstGeom prst="straightConnector1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79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8701" y="5779115"/>
            <a:ext cx="596349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rue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uffon menant à la porte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Guiller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Édifiée en 1328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3509010" y="5246370"/>
            <a:ext cx="1954530" cy="6515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179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9568" y="592574"/>
            <a:ext cx="29563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Notre-Dame)</a:t>
            </a:r>
          </a:p>
        </p:txBody>
      </p:sp>
    </p:spTree>
    <p:extLst>
      <p:ext uri="{BB962C8B-B14F-4D97-AF65-F5344CB8AC3E}">
        <p14:creationId xmlns:p14="http://schemas.microsoft.com/office/powerpoint/2010/main" val="131063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9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7755" y="5658581"/>
            <a:ext cx="8073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Quelques façades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principales de maisons de Semur-en-Auxois à structures en pan de bois antérieures à 1550</a:t>
            </a:r>
          </a:p>
        </p:txBody>
      </p:sp>
    </p:spTree>
    <p:extLst>
      <p:ext uri="{BB962C8B-B14F-4D97-AF65-F5344CB8AC3E}">
        <p14:creationId xmlns:p14="http://schemas.microsoft.com/office/powerpoint/2010/main" val="83881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7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7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423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232" y="0"/>
            <a:ext cx="4574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9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5882" y="5804053"/>
            <a:ext cx="765786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Nombreuses de ces maisons se trouvent autour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place Notre Dame et dans les ruelles attenantes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67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4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88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423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232" y="0"/>
            <a:ext cx="4569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5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012" y="5896094"/>
            <a:ext cx="85699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Toutes ces structures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pan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antérieures à 1550 </a:t>
            </a:r>
          </a:p>
        </p:txBody>
      </p:sp>
    </p:spTree>
    <p:extLst>
      <p:ext uri="{BB962C8B-B14F-4D97-AF65-F5344CB8AC3E}">
        <p14:creationId xmlns:p14="http://schemas.microsoft.com/office/powerpoint/2010/main" val="201700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4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228601" y="592282"/>
            <a:ext cx="2140527" cy="924791"/>
          </a:xfrm>
          <a:prstGeom prst="wedgeEllipseCallout">
            <a:avLst>
              <a:gd name="adj1" fmla="val 9944"/>
              <a:gd name="adj2" fmla="val 11542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5152856" y="457199"/>
            <a:ext cx="1856853" cy="1194955"/>
          </a:xfrm>
          <a:prstGeom prst="wedgeEllipseCallout">
            <a:avLst>
              <a:gd name="adj1" fmla="val 31405"/>
              <a:gd name="adj2" fmla="val 101283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de la </a:t>
            </a:r>
            <a:r>
              <a:rPr lang="fr-FR" sz="24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Gehenne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2689168" y="953594"/>
            <a:ext cx="1631373" cy="893618"/>
          </a:xfrm>
          <a:prstGeom prst="wedgeEllipseCallout">
            <a:avLst>
              <a:gd name="adj1" fmla="val -11979"/>
              <a:gd name="adj2" fmla="val 117616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39467" y="639177"/>
            <a:ext cx="19335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</a:t>
            </a:r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Orle-d'Or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4720" y="936968"/>
            <a:ext cx="16802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tour </a:t>
            </a: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Prison</a:t>
            </a:r>
          </a:p>
        </p:txBody>
      </p:sp>
      <p:sp>
        <p:nvSpPr>
          <p:cNvPr id="8" name="Bulle ronde 7"/>
          <p:cNvSpPr/>
          <p:nvPr/>
        </p:nvSpPr>
        <p:spPr>
          <a:xfrm>
            <a:off x="7153164" y="1054676"/>
            <a:ext cx="1705086" cy="934143"/>
          </a:xfrm>
          <a:prstGeom prst="wedgeEllipseCallout">
            <a:avLst>
              <a:gd name="adj1" fmla="val 15366"/>
              <a:gd name="adj2" fmla="val 7228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Margot</a:t>
            </a:r>
          </a:p>
        </p:txBody>
      </p:sp>
    </p:spTree>
    <p:extLst>
      <p:ext uri="{BB962C8B-B14F-4D97-AF65-F5344CB8AC3E}">
        <p14:creationId xmlns:p14="http://schemas.microsoft.com/office/powerpoint/2010/main" val="355174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60259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578"/>
          <a:stretch/>
        </p:blipFill>
        <p:spPr>
          <a:xfrm>
            <a:off x="4688653" y="37921"/>
            <a:ext cx="446677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3106" y="5770364"/>
            <a:ext cx="350769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de la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Gehenne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</a:t>
            </a:r>
            <a:endParaRPr lang="fr-FR" sz="2800" b="1" i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Tour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Pordeau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86178" y="128099"/>
            <a:ext cx="37433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l’Orle d’Or</a:t>
            </a:r>
          </a:p>
        </p:txBody>
      </p:sp>
      <p:sp>
        <p:nvSpPr>
          <p:cNvPr id="8" name="Rectangle 7"/>
          <p:cNvSpPr/>
          <p:nvPr/>
        </p:nvSpPr>
        <p:spPr>
          <a:xfrm>
            <a:off x="4953884" y="5903893"/>
            <a:ext cx="42299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42 mètres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 5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mètres d’épaisseur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4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niveaux</a:t>
            </a:r>
          </a:p>
        </p:txBody>
      </p:sp>
    </p:spTree>
    <p:extLst>
      <p:ext uri="{BB962C8B-B14F-4D97-AF65-F5344CB8AC3E}">
        <p14:creationId xmlns:p14="http://schemas.microsoft.com/office/powerpoint/2010/main" val="323670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8800" y="5621774"/>
            <a:ext cx="417293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Prison possède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encore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courtine attenante</a:t>
            </a:r>
            <a:r>
              <a:rPr lang="fr-FR" sz="2800" dirty="0"/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9"/>
          <a:stretch/>
        </p:blipFill>
        <p:spPr>
          <a:xfrm>
            <a:off x="5143500" y="0"/>
            <a:ext cx="40005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63947" y="249674"/>
            <a:ext cx="3005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de la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Gehenne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57750" y="5321915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grenier à sel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servit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d'entrepôt pour l'artillerie du Donjon.</a:t>
            </a:r>
          </a:p>
        </p:txBody>
      </p:sp>
    </p:spTree>
    <p:extLst>
      <p:ext uri="{BB962C8B-B14F-4D97-AF65-F5344CB8AC3E}">
        <p14:creationId xmlns:p14="http://schemas.microsoft.com/office/powerpoint/2010/main" val="175597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344" y="954"/>
            <a:ext cx="4509655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6" t="-500" r="3887" b="500"/>
          <a:stretch/>
        </p:blipFill>
        <p:spPr>
          <a:xfrm>
            <a:off x="-34290" y="-80010"/>
            <a:ext cx="4668634" cy="69380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35865" y="6101834"/>
            <a:ext cx="28536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de la Vierge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185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859" y="0"/>
            <a:ext cx="4592141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20141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L'escalier du fourneau. 141 marches taillées dans la pierre pour remonter au cœur de la ville</a:t>
            </a:r>
          </a:p>
        </p:txBody>
      </p:sp>
      <p:sp>
        <p:nvSpPr>
          <p:cNvPr id="7" name="Rectangle 6"/>
          <p:cNvSpPr/>
          <p:nvPr/>
        </p:nvSpPr>
        <p:spPr>
          <a:xfrm>
            <a:off x="4732020" y="5380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nombreuses petites ruelles escarpées comme celle-ci permettent de sillonner la ville de part en part</a:t>
            </a:r>
          </a:p>
        </p:txBody>
      </p:sp>
    </p:spTree>
    <p:extLst>
      <p:ext uri="{BB962C8B-B14F-4D97-AF65-F5344CB8AC3E}">
        <p14:creationId xmlns:p14="http://schemas.microsoft.com/office/powerpoint/2010/main" val="26333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870" y="5423747"/>
            <a:ext cx="90411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Notre Dame de Semur-en-Auxois dont la construction a débuté en 1220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possède un vaste porche à trois portails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68153" y="0"/>
            <a:ext cx="27350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 Dame 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56935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681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3" r="6209"/>
          <a:stretch/>
        </p:blipFill>
        <p:spPr>
          <a:xfrm>
            <a:off x="4556811" y="0"/>
            <a:ext cx="4587189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2940" y="5473005"/>
            <a:ext cx="8343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C'est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l'une des plus belles églises de Bourgogne.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L'élégance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 construction gothique est magnifiée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richesse ornementale qui s'offre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regard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07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48615" y="5308251"/>
            <a:ext cx="844677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façade, qui donne sur la place Notre-Dame, est dotée de deux tours carrées tandis que le transept est coiffé d’un clocher octogonal, d'une hauteur de 58 mètres. </a:t>
            </a:r>
          </a:p>
        </p:txBody>
      </p:sp>
    </p:spTree>
    <p:extLst>
      <p:ext uri="{BB962C8B-B14F-4D97-AF65-F5344CB8AC3E}">
        <p14:creationId xmlns:p14="http://schemas.microsoft.com/office/powerpoint/2010/main" val="402402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23133" y="6178126"/>
            <a:ext cx="36407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Porte latérale des Bleds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5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1118" y="224135"/>
            <a:ext cx="501611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Tympan porte des Bleds face nord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son calendrier sculpté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5212080" y="1108710"/>
            <a:ext cx="68580" cy="5372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39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5729" y="5218746"/>
            <a:ext cx="89143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de sept travées est bordée de deux collatéraux auxquels ont été ajoutés des chapelles au cour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siècles.</a:t>
            </a:r>
          </a:p>
        </p:txBody>
      </p:sp>
    </p:spTree>
    <p:extLst>
      <p:ext uri="{BB962C8B-B14F-4D97-AF65-F5344CB8AC3E}">
        <p14:creationId xmlns:p14="http://schemas.microsoft.com/office/powerpoint/2010/main" val="11025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2930" y="5059025"/>
            <a:ext cx="728856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L’intérieur de la collégiale notre Dame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Surprend par l’étroitesse de sa nef centrale du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siècle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59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" t="1834" r="1737" b="1334"/>
          <a:stretch/>
        </p:blipFill>
        <p:spPr>
          <a:xfrm>
            <a:off x="-1" y="0"/>
            <a:ext cx="456806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" t="1785" r="1482" b="1818"/>
          <a:stretch/>
        </p:blipFill>
        <p:spPr>
          <a:xfrm>
            <a:off x="4515556" y="0"/>
            <a:ext cx="462844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09937" y="553088"/>
            <a:ext cx="2411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collatéraux 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1517742" y="5918353"/>
            <a:ext cx="11416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gauche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75967" y="5918353"/>
            <a:ext cx="9989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droite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26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1059" y="5804053"/>
            <a:ext cx="88218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 autel en chêne date du 18ème siècle. Les moulures et sculptures dorées sont réalisées à la feuille d'or.</a:t>
            </a:r>
          </a:p>
        </p:txBody>
      </p:sp>
    </p:spTree>
    <p:extLst>
      <p:ext uri="{BB962C8B-B14F-4D97-AF65-F5344CB8AC3E}">
        <p14:creationId xmlns:p14="http://schemas.microsoft.com/office/powerpoint/2010/main" val="26932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0939" y="6167735"/>
            <a:ext cx="66335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maitre autel en chêne date du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XVIII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 siècle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3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3486" y="5710535"/>
            <a:ext cx="30283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de la vierge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19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10038" y="5550515"/>
            <a:ext cx="32496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Chapelle saint Joseph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00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73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3654" y="5918954"/>
            <a:ext cx="3890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Notre-Dame.</a:t>
            </a:r>
          </a:p>
        </p:txBody>
      </p:sp>
    </p:spTree>
    <p:extLst>
      <p:ext uri="{BB962C8B-B14F-4D97-AF65-F5344CB8AC3E}">
        <p14:creationId xmlns:p14="http://schemas.microsoft.com/office/powerpoint/2010/main" val="219784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4"/>
          <a:stretch/>
        </p:blipFill>
        <p:spPr>
          <a:xfrm>
            <a:off x="4530437" y="0"/>
            <a:ext cx="461356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043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769025"/>
            <a:ext cx="5074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polychromée datée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représentant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Eloi. </a:t>
            </a:r>
          </a:p>
        </p:txBody>
      </p:sp>
      <p:sp>
        <p:nvSpPr>
          <p:cNvPr id="7" name="Rectangle 6"/>
          <p:cNvSpPr/>
          <p:nvPr/>
        </p:nvSpPr>
        <p:spPr>
          <a:xfrm>
            <a:off x="4939838" y="5473005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Napoléon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er original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plâtre. Le bronze est sur la colonne Vendôme à Paris. </a:t>
            </a:r>
          </a:p>
        </p:txBody>
      </p:sp>
    </p:spTree>
    <p:extLst>
      <p:ext uri="{BB962C8B-B14F-4D97-AF65-F5344CB8AC3E}">
        <p14:creationId xmlns:p14="http://schemas.microsoft.com/office/powerpoint/2010/main" val="374917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0"/>
            <a:ext cx="44577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6"/>
          <a:stretch/>
        </p:blipFill>
        <p:spPr>
          <a:xfrm>
            <a:off x="-1" y="0"/>
            <a:ext cx="46863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50748" y="532307"/>
            <a:ext cx="45288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Arbre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Jessé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5528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80260" y="35120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Arbre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Jessé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repeint au milieu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  <p:sp>
        <p:nvSpPr>
          <p:cNvPr id="4" name="Rectangle 3"/>
          <p:cNvSpPr/>
          <p:nvPr/>
        </p:nvSpPr>
        <p:spPr>
          <a:xfrm>
            <a:off x="3641468" y="6074217"/>
            <a:ext cx="115448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haut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04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56064" y="6250862"/>
            <a:ext cx="100059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bas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35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0947" y="6195629"/>
            <a:ext cx="8749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magnifiques vitraux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Notre-Dame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98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628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280" y="0"/>
            <a:ext cx="4617721" cy="68685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1851" y="241638"/>
            <a:ext cx="87907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Vitraux représentant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soldats de la 1ère guerre mondiale, inauguré en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1927,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 des anciens soldats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Américains dont la 78è division avait 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QG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à Semur-en-Auxois entre août 1918 et mai 1919.</a:t>
            </a:r>
          </a:p>
        </p:txBody>
      </p:sp>
    </p:spTree>
    <p:extLst>
      <p:ext uri="{BB962C8B-B14F-4D97-AF65-F5344CB8AC3E}">
        <p14:creationId xmlns:p14="http://schemas.microsoft.com/office/powerpoint/2010/main" val="305571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3202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20" y="0"/>
            <a:ext cx="4411980" cy="686583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1572" y="6084921"/>
            <a:ext cx="5663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L’orgue date du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XVII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au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XIX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ème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 siècle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85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" t="1204" r="2018" b="1276"/>
          <a:stretch/>
        </p:blipFill>
        <p:spPr>
          <a:xfrm>
            <a:off x="-1" y="0"/>
            <a:ext cx="467590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" t="1556" r="1857" b="1550"/>
          <a:stretch/>
        </p:blipFill>
        <p:spPr>
          <a:xfrm>
            <a:off x="4572000" y="0"/>
            <a:ext cx="458258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33205" y="6079886"/>
            <a:ext cx="431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Christ aux cinq plaies - XVIe</a:t>
            </a:r>
          </a:p>
        </p:txBody>
      </p:sp>
      <p:sp>
        <p:nvSpPr>
          <p:cNvPr id="6" name="Rectangle 5"/>
          <p:cNvSpPr/>
          <p:nvPr/>
        </p:nvSpPr>
        <p:spPr>
          <a:xfrm>
            <a:off x="555716" y="6073170"/>
            <a:ext cx="3449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prêcher -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455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"/>
          <a:stretch/>
        </p:blipFill>
        <p:spPr>
          <a:xfrm>
            <a:off x="0" y="0"/>
            <a:ext cx="922874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83030" y="5723305"/>
            <a:ext cx="59778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l'intérieur de Notre-Dame, chapelle du Saint-Sépulcre, la mise au tombeau</a:t>
            </a:r>
          </a:p>
        </p:txBody>
      </p:sp>
      <p:sp>
        <p:nvSpPr>
          <p:cNvPr id="3" name="Rectangle 2"/>
          <p:cNvSpPr/>
          <p:nvPr/>
        </p:nvSpPr>
        <p:spPr>
          <a:xfrm>
            <a:off x="2505225" y="192524"/>
            <a:ext cx="2915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Mise au Tombeau.</a:t>
            </a:r>
          </a:p>
        </p:txBody>
      </p:sp>
    </p:spTree>
    <p:extLst>
      <p:ext uri="{BB962C8B-B14F-4D97-AF65-F5344CB8AC3E}">
        <p14:creationId xmlns:p14="http://schemas.microsoft.com/office/powerpoint/2010/main" val="384841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06710" y="5996285"/>
            <a:ext cx="63305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stalles du chœur sont finement sculptées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33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698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14900" y="575435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 chœur se trouve un lutrin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75"/>
          <a:stretch/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3488" y="5969797"/>
            <a:ext cx="30364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Sculpture des stalles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3051810" y="4934653"/>
            <a:ext cx="1956242" cy="10351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094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4"/>
          <a:stretch/>
        </p:blipFill>
        <p:spPr>
          <a:xfrm>
            <a:off x="0" y="0"/>
            <a:ext cx="430089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38"/>
          <a:stretch/>
        </p:blipFill>
        <p:spPr>
          <a:xfrm>
            <a:off x="4266244" y="0"/>
            <a:ext cx="487775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04910" y="5379065"/>
            <a:ext cx="552266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ciborium mesure 7 m de haut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servait à conserver les huiles saintes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35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6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7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6337" y="6007715"/>
            <a:ext cx="66656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dernier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oup abattu dans la région en 1886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16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29000" y="520895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Portion de rempart avec ses tours en partie arasées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54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5810" y="5033486"/>
            <a:ext cx="77952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l'enceinte urbaine de 1372, reprise et renforcée en 1417 et formée à l'origine de 18 tours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de 5 portes, ne subsiste qu'une partie restreinte.</a:t>
            </a:r>
          </a:p>
        </p:txBody>
      </p:sp>
    </p:spTree>
    <p:extLst>
      <p:ext uri="{BB962C8B-B14F-4D97-AF65-F5344CB8AC3E}">
        <p14:creationId xmlns:p14="http://schemas.microsoft.com/office/powerpoint/2010/main" val="336258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72736" y="5146027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1354, les murs du château furent réparés sur ordres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gouverneur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Bourgogne .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1358, des hourds furent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ajouté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haut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tours par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gouverneur de Bourgogne.</a:t>
            </a:r>
          </a:p>
        </p:txBody>
      </p:sp>
    </p:spTree>
    <p:extLst>
      <p:ext uri="{BB962C8B-B14F-4D97-AF65-F5344CB8AC3E}">
        <p14:creationId xmlns:p14="http://schemas.microsoft.com/office/powerpoint/2010/main" val="281148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2281" y="5544281"/>
            <a:ext cx="7699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de la Poissonnerie ou de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Saussiotte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détruit par une crue en 1835 et reconstruit à l'identique.</a:t>
            </a:r>
          </a:p>
        </p:txBody>
      </p:sp>
    </p:spTree>
    <p:extLst>
      <p:ext uri="{BB962C8B-B14F-4D97-AF65-F5344CB8AC3E}">
        <p14:creationId xmlns:p14="http://schemas.microsoft.com/office/powerpoint/2010/main" val="249702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736"/>
            <a:ext cx="9144000" cy="69421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11680" y="325666"/>
            <a:ext cx="768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  <a:hlinkClick r:id="rId3"/>
              </a:rPr>
              <a:t>Cité médiévale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  <a:hlinkClick r:id="rId3"/>
              </a:rPr>
              <a:t>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SEMUR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155" y="4051846"/>
            <a:ext cx="894969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ville riche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histoire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flâner dans les rues de 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,  pousser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portes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découvrir de superbes cours d'hôtels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particuliers ,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vieille ville avec ses remparts , ses rues pavées , ses maisons anciennes à colombages sont vraiment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voir,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belle cité médiévale à découvrir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365176" y="6323841"/>
            <a:ext cx="44598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: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septembre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50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849</TotalTime>
  <Words>918</Words>
  <Application>Microsoft Office PowerPoint</Application>
  <PresentationFormat>Affichage à l'écran (4:3)</PresentationFormat>
  <Paragraphs>97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3" baseType="lpstr">
      <vt:lpstr>Arial</vt:lpstr>
      <vt:lpstr>Calibri</vt:lpstr>
      <vt:lpstr>Calibri Light</vt:lpstr>
      <vt:lpstr>Harlow Solid Italic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81</cp:revision>
  <dcterms:created xsi:type="dcterms:W3CDTF">2024-09-12T16:11:20Z</dcterms:created>
  <dcterms:modified xsi:type="dcterms:W3CDTF">2024-09-30T16:26:17Z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