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58" r:id="rId13"/>
    <p:sldId id="25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5" r:id="rId24"/>
    <p:sldId id="278" r:id="rId25"/>
    <p:sldId id="279" r:id="rId26"/>
    <p:sldId id="281" r:id="rId27"/>
    <p:sldId id="282" r:id="rId28"/>
    <p:sldId id="280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FBAD1A-FDAB-4ADE-9AD8-98EB522F7466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04508-A623-42A1-9D35-D3BEA45001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207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704508-A623-42A1-9D35-D3BEA450011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40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Plus de détails</a:t>
            </a:r>
          </a:p>
          <a:p>
            <a:r>
              <a:rPr lang="fr-FR" dirty="0"/>
              <a:t>Le fleuve Fraser près de la ville de Mission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704508-A623-42A1-9D35-D3BEA450011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468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704508-A623-42A1-9D35-D3BEA450011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12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C57B8-5F24-BF26-E875-EE3C41DFC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BE57A8-0F5D-4359-F888-48168537A5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3632A3-858E-3CD3-5548-F5BC45CFC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B0988E-A43E-4468-4DDC-77E574A96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4EB970-FA14-E9E8-4787-F33A00AD9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6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61B811-7EF6-8072-9C75-5E1488C1A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6C534A-86FA-7143-05B7-6A1F6314E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A106F5-D669-C765-C532-28A1EA181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CDFAE3-CAD1-1C80-431B-E7BA90492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32A478-1A02-BD60-79BE-63C9C68E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059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A91A8-6AFF-7B92-DD3B-D8A223B92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3ED034-2077-ECD1-A020-C294786DA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FC9183-6C54-4630-D31D-89BE52316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705E1B-8EE7-85D1-6855-4B762B318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ABA2A8-86CB-EC8B-3965-05F2110D5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266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8E257-4948-7B9A-B164-1B4D177AA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E0D754-5E60-028B-66A2-EB39723EB0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D5DC3C-F695-F197-9C14-D12F9A745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C3F761-8C0E-9946-ADC4-42C819F7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24B744-E49A-E4BD-94DA-E862090F2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4A48CC-35D0-4091-01EA-334427196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30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4A40E-79AF-52E7-618B-3ED5FC681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096E4F-A498-E640-5B99-8F457A717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74DC56-AAFA-83C9-E7C9-F38F75D77F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D96D906-9D76-11BD-F9D7-3D41953B87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C8B2140-C7C1-EB71-B822-44049173A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4407E41-270A-EA3C-79CA-3DA7871C3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3752D05-2A07-AC5B-CE71-F3EE63FC2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2C76034-FA92-E66F-8CD2-F8D3B1EC7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6607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66B1C5-FB2E-C78A-3B62-F08DA49C5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C1D7AEC-9989-9FBC-9CB9-88B1E2981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32FBB4-A355-8F4F-7686-8F84AC2F4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82EE698-5970-D6B3-22AE-598B9EBCA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352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D68168-F9AB-D670-950A-6E42C23B2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4A70212-DAE1-E1E4-591C-96B2D40EA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E878AF-097F-66F6-5FFF-D00BCF0D5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37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599F00-4D35-AB23-05F7-D856112EE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0C6F63-9D4F-70D6-2980-0CB615D4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8D8BAA3-08EC-1BFC-D2CE-4FBB004E5C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FFBE29A-D3CD-6328-623B-1AAEE88F7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434EB2-5D15-980F-2C89-F7263563B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B91658-0C38-5CD0-3805-F044FFC58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238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BF598-95C9-79D1-20B3-7BB4B4D2C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CF02FDA-50F0-E993-A846-3B53F17187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34B0B1C-0BDC-66EE-AFC9-5F8BB35458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922400-8111-D852-47A5-6E36019E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D4502E-7B90-0AE8-DD0C-F0526CE2D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558DF9-F8AA-E8A1-5D94-DE66E9694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226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CBF93-1C80-C21E-9E1A-E806D1CB3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9C8C6CA-6FF9-B773-A9BA-9681FD2E9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F30754-2CEF-D163-0CE4-8AD90BAF5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11A10E-9498-47DC-9CF1-E08BFA6AA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8B6C6F-C61E-4BBA-3371-4357822F6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059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0DD0295-C314-4A8D-A61F-7BA5AD1EF8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7473BE-3BDD-EB02-216F-276D3E255A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3CE089-F519-26B5-A9E3-4831DDF32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593841-7A87-B99A-5AD1-8CA6B46F6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EBBB11-50EB-8602-4C60-CF290B7F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102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5DFA712-41CF-A544-69DA-F63DBD618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8BDC1F7-7D84-030D-8386-4A166CE39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4B51EC-FB9F-F2D2-FBCF-52372ACC84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F5F216-CC21-42CD-BC67-ED1BB1CB593B}" type="datetimeFigureOut">
              <a:rPr lang="fr-FR" smtClean="0"/>
              <a:t>06/08/2024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6DB342-3D8D-5BDD-2C17-5BA247B6B8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158B48-B66A-5C31-AFEF-D95F232472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E0A0AD-199C-4C85-8D82-25F0E0EB28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375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otographie aérienne, nature&#10;&#10;Description générée automatiquement">
            <a:extLst>
              <a:ext uri="{FF2B5EF4-FFF2-40B4-BE49-F238E27FC236}">
                <a16:creationId xmlns:a16="http://schemas.microsoft.com/office/drawing/2014/main" id="{393425B5-8B37-7135-E549-BA77669376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92127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AF1695-11AA-79BF-1D9C-33AD9C6807BB}"/>
              </a:ext>
            </a:extLst>
          </p:cNvPr>
          <p:cNvSpPr txBox="1"/>
          <p:nvPr/>
        </p:nvSpPr>
        <p:spPr>
          <a:xfrm>
            <a:off x="3916776" y="6161294"/>
            <a:ext cx="7190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Signal Hill, St. John's, Terre-</a:t>
            </a:r>
            <a:r>
              <a:rPr lang="en-US" sz="2400" b="1" dirty="0" err="1"/>
              <a:t>Neuve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72BC125-06B2-66F2-7CF4-39B6F2335A54}"/>
              </a:ext>
            </a:extLst>
          </p:cNvPr>
          <p:cNvSpPr txBox="1"/>
          <p:nvPr/>
        </p:nvSpPr>
        <p:spPr>
          <a:xfrm>
            <a:off x="5228299" y="374073"/>
            <a:ext cx="5195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Canada</a:t>
            </a:r>
          </a:p>
        </p:txBody>
      </p:sp>
    </p:spTree>
    <p:extLst>
      <p:ext uri="{BB962C8B-B14F-4D97-AF65-F5344CB8AC3E}">
        <p14:creationId xmlns:p14="http://schemas.microsoft.com/office/powerpoint/2010/main" val="1822963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Gens du pays.wav"/>
          </p:stSnd>
        </p:sndAc>
      </p:transition>
    </mc:Choice>
    <mc:Fallback>
      <p:transition spd="slow" advClick="0" advTm="8000">
        <p:fade/>
        <p:sndAc>
          <p:stSnd loop="1">
            <p:snd r:embed="rId2" name="Gens du pay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0B33E96-24A9-E9A3-002B-506384BCBF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La géographie du Canada est vaste et diversifiée. Occupant la plus grande partie de la portion nordique du continent nord-américain (précisément 41 %), le Canada occupe le deuxième rang mondial pour la superficie totale, après la Russie.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Le Canada couvre un immense territoire entre l'océan Pacifique, à l'ouest, et l'océan Atlantique, à l'est (d'où la devise du pays « D'un océan à l'autre »), avec les États-Unis au sud et au nord-ouest (Alaska), et l'océan Arctique au nord ; le Groenland est au nord-est. Au large de la côte sud de Terre-Neuve se trouve Saint-Pierre-et-Miquelon, une collectivité d'outre-mer française. Depuis 1925, le Canada revendique la région de l'Arctique entre les longitudes 60°O et 141°O jusqu'au pôle Nord ; toutefois, ces revendications ne sont pas universellement reconnues.</a:t>
            </a:r>
          </a:p>
        </p:txBody>
      </p:sp>
    </p:spTree>
    <p:extLst>
      <p:ext uri="{BB962C8B-B14F-4D97-AF65-F5344CB8AC3E}">
        <p14:creationId xmlns:p14="http://schemas.microsoft.com/office/powerpoint/2010/main" val="148566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aîne de montagnes, arbre&#10;&#10;Description générée automatiquement">
            <a:extLst>
              <a:ext uri="{FF2B5EF4-FFF2-40B4-BE49-F238E27FC236}">
                <a16:creationId xmlns:a16="http://schemas.microsoft.com/office/drawing/2014/main" id="{6E9E5D61-FCAE-0921-1ABE-21B69BDA9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398" y="351000"/>
            <a:ext cx="8208000" cy="615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14E16B-F5CE-5C45-E964-C4C0AB7B6664}"/>
              </a:ext>
            </a:extLst>
          </p:cNvPr>
          <p:cNvSpPr txBox="1"/>
          <p:nvPr/>
        </p:nvSpPr>
        <p:spPr>
          <a:xfrm>
            <a:off x="3170779" y="6133430"/>
            <a:ext cx="7471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Lac Moraine, non loin de lac Louise, Alberta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79404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C9272AFE-3A96-5382-CA3B-52A3330B7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61" y="369000"/>
            <a:ext cx="1010787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4D810-2E96-85A1-9512-0EC530D2B456}"/>
              </a:ext>
            </a:extLst>
          </p:cNvPr>
          <p:cNvSpPr txBox="1"/>
          <p:nvPr/>
        </p:nvSpPr>
        <p:spPr>
          <a:xfrm>
            <a:off x="4315691" y="6258167"/>
            <a:ext cx="6608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Ville de Québec, Québec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27783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7ECA62D6-CE9E-EA6A-C515-8840A5B7D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341" y="369000"/>
            <a:ext cx="818131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AABAC2-7464-0931-6182-5D46BD7D1378}"/>
              </a:ext>
            </a:extLst>
          </p:cNvPr>
          <p:cNvSpPr txBox="1"/>
          <p:nvPr/>
        </p:nvSpPr>
        <p:spPr>
          <a:xfrm>
            <a:off x="3448946" y="3971037"/>
            <a:ext cx="6172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Parlement canadien à Ottawa, Ontario</a:t>
            </a:r>
          </a:p>
        </p:txBody>
      </p:sp>
    </p:spTree>
    <p:extLst>
      <p:ext uri="{BB962C8B-B14F-4D97-AF65-F5344CB8AC3E}">
        <p14:creationId xmlns:p14="http://schemas.microsoft.com/office/powerpoint/2010/main" val="1200529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Relief glaciaire, plein air&#10;&#10;Description générée automatiquement">
            <a:extLst>
              <a:ext uri="{FF2B5EF4-FFF2-40B4-BE49-F238E27FC236}">
                <a16:creationId xmlns:a16="http://schemas.microsoft.com/office/drawing/2014/main" id="{11CB85B8-6985-76AD-2D0E-F5734CC15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914" y="369000"/>
            <a:ext cx="933800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B3E54-8A80-CD69-53B0-FA2F78E91D00}"/>
              </a:ext>
            </a:extLst>
          </p:cNvPr>
          <p:cNvSpPr txBox="1"/>
          <p:nvPr/>
        </p:nvSpPr>
        <p:spPr>
          <a:xfrm>
            <a:off x="4508101" y="6109855"/>
            <a:ext cx="7864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Mont Logan, Yukon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8547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272702-C691-E1FA-3FD0-F79820958E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36" y="189000"/>
            <a:ext cx="4858490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6E72E9-9D6C-1BA4-3E20-31E8EDCC91A6}"/>
              </a:ext>
            </a:extLst>
          </p:cNvPr>
          <p:cNvSpPr txBox="1"/>
          <p:nvPr/>
        </p:nvSpPr>
        <p:spPr>
          <a:xfrm>
            <a:off x="1147299" y="3806678"/>
            <a:ext cx="47192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sz="2400" dirty="0"/>
          </a:p>
          <a:p>
            <a:r>
              <a:rPr lang="fr-FR" sz="2400" b="1" dirty="0">
                <a:solidFill>
                  <a:srgbClr val="FFFF00"/>
                </a:solidFill>
              </a:rPr>
              <a:t>Paysage typique du bouclier canadien, Ontario</a:t>
            </a:r>
          </a:p>
        </p:txBody>
      </p:sp>
      <p:pic>
        <p:nvPicPr>
          <p:cNvPr id="6" name="Image 5" descr="Une image contenant plein air, bâtiment, arbre, véhicule&#10;&#10;Description générée automatiquement">
            <a:extLst>
              <a:ext uri="{FF2B5EF4-FFF2-40B4-BE49-F238E27FC236}">
                <a16:creationId xmlns:a16="http://schemas.microsoft.com/office/drawing/2014/main" id="{8313CD8F-F263-3763-2DE4-2FFCA6B7B1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194" y="189000"/>
            <a:ext cx="4210470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AC8C923-EBAB-47F8-0347-18BD158DF5F4}"/>
              </a:ext>
            </a:extLst>
          </p:cNvPr>
          <p:cNvSpPr txBox="1"/>
          <p:nvPr/>
        </p:nvSpPr>
        <p:spPr>
          <a:xfrm>
            <a:off x="8082216" y="189000"/>
            <a:ext cx="3927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Canal Rideau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4890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arbre&#10;&#10;Description générée automatiquement">
            <a:extLst>
              <a:ext uri="{FF2B5EF4-FFF2-40B4-BE49-F238E27FC236}">
                <a16:creationId xmlns:a16="http://schemas.microsoft.com/office/drawing/2014/main" id="{517F8DE8-BB7C-8DA5-EF9D-AE4A8F3BE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61" y="1015182"/>
            <a:ext cx="10368000" cy="48276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2F4C8F-2A4A-48C9-4D20-79FA189A0559}"/>
              </a:ext>
            </a:extLst>
          </p:cNvPr>
          <p:cNvSpPr txBox="1"/>
          <p:nvPr/>
        </p:nvSpPr>
        <p:spPr>
          <a:xfrm>
            <a:off x="3594352" y="3549629"/>
            <a:ext cx="74710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Montagnes Rocheuses canadiennes</a:t>
            </a:r>
          </a:p>
        </p:txBody>
      </p:sp>
    </p:spTree>
    <p:extLst>
      <p:ext uri="{BB962C8B-B14F-4D97-AF65-F5344CB8AC3E}">
        <p14:creationId xmlns:p14="http://schemas.microsoft.com/office/powerpoint/2010/main" val="3210523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763BE8B1-B4BA-8D57-8840-5F97BAE434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1" y="369000"/>
            <a:ext cx="817362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A190FA-F183-65AC-0686-7BB00AEFE1FA}"/>
              </a:ext>
            </a:extLst>
          </p:cNvPr>
          <p:cNvSpPr txBox="1"/>
          <p:nvPr/>
        </p:nvSpPr>
        <p:spPr>
          <a:xfrm>
            <a:off x="3237067" y="3985092"/>
            <a:ext cx="76269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fleuve Fraser près de la ville de Mission</a:t>
            </a:r>
          </a:p>
        </p:txBody>
      </p:sp>
    </p:spTree>
    <p:extLst>
      <p:ext uri="{BB962C8B-B14F-4D97-AF65-F5344CB8AC3E}">
        <p14:creationId xmlns:p14="http://schemas.microsoft.com/office/powerpoint/2010/main" val="2628094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7566EA1C-F714-090D-9467-F40FA6DBF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58" y="354899"/>
            <a:ext cx="10899083" cy="61482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98B9D1-65E3-D66E-CB35-F63261A00A16}"/>
              </a:ext>
            </a:extLst>
          </p:cNvPr>
          <p:cNvSpPr txBox="1"/>
          <p:nvPr/>
        </p:nvSpPr>
        <p:spPr>
          <a:xfrm>
            <a:off x="1985284" y="4290610"/>
            <a:ext cx="92583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Barrage Daniel-Johnson sur la rivière Manicouagan, Québec</a:t>
            </a:r>
          </a:p>
        </p:txBody>
      </p:sp>
    </p:spTree>
    <p:extLst>
      <p:ext uri="{BB962C8B-B14F-4D97-AF65-F5344CB8AC3E}">
        <p14:creationId xmlns:p14="http://schemas.microsoft.com/office/powerpoint/2010/main" val="43827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15012445-7559-6D29-7411-9A68F75AC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1371600"/>
            <a:ext cx="10858500" cy="4114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530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hute d’eau, Ressources d’eau&#10;&#10;Description générée automatiquement">
            <a:extLst>
              <a:ext uri="{FF2B5EF4-FFF2-40B4-BE49-F238E27FC236}">
                <a16:creationId xmlns:a16="http://schemas.microsoft.com/office/drawing/2014/main" id="{44111B37-90AD-882D-E607-6131D4C4F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00" y="1858454"/>
            <a:ext cx="11664000" cy="31410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EDF497-4B38-9FA7-01FA-80600D6DE865}"/>
              </a:ext>
            </a:extLst>
          </p:cNvPr>
          <p:cNvSpPr txBox="1"/>
          <p:nvPr/>
        </p:nvSpPr>
        <p:spPr>
          <a:xfrm>
            <a:off x="3345109" y="4999545"/>
            <a:ext cx="8582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panoramique des chutes du Niagara.</a:t>
            </a:r>
          </a:p>
        </p:txBody>
      </p:sp>
    </p:spTree>
    <p:extLst>
      <p:ext uri="{BB962C8B-B14F-4D97-AF65-F5344CB8AC3E}">
        <p14:creationId xmlns:p14="http://schemas.microsoft.com/office/powerpoint/2010/main" val="350723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ature&#10;&#10;Description générée automatiquement">
            <a:extLst>
              <a:ext uri="{FF2B5EF4-FFF2-40B4-BE49-F238E27FC236}">
                <a16:creationId xmlns:a16="http://schemas.microsoft.com/office/drawing/2014/main" id="{5A0530D8-373D-7ED0-85EC-2B541A6C8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0" y="750009"/>
            <a:ext cx="11484000" cy="50063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C59C81-F5E2-154C-F6A4-1F4785F96EF8}"/>
              </a:ext>
            </a:extLst>
          </p:cNvPr>
          <p:cNvSpPr txBox="1"/>
          <p:nvPr/>
        </p:nvSpPr>
        <p:spPr>
          <a:xfrm>
            <a:off x="1166290" y="3348567"/>
            <a:ext cx="116353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Site de l'Anse aux Meadows, reconstitution archéologique d'un habitat probablement viking au Canada.</a:t>
            </a:r>
          </a:p>
        </p:txBody>
      </p:sp>
    </p:spTree>
    <p:extLst>
      <p:ext uri="{BB962C8B-B14F-4D97-AF65-F5344CB8AC3E}">
        <p14:creationId xmlns:p14="http://schemas.microsoft.com/office/powerpoint/2010/main" val="2701223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plein air, monument, bâtiment&#10;&#10;Description générée automatiquement">
            <a:extLst>
              <a:ext uri="{FF2B5EF4-FFF2-40B4-BE49-F238E27FC236}">
                <a16:creationId xmlns:a16="http://schemas.microsoft.com/office/drawing/2014/main" id="{CA25C196-35D0-873D-BFF2-8E53AEE254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DD656D-2020-F0C8-646A-BCD22E8A04B4}"/>
              </a:ext>
            </a:extLst>
          </p:cNvPr>
          <p:cNvSpPr txBox="1"/>
          <p:nvPr/>
        </p:nvSpPr>
        <p:spPr>
          <a:xfrm>
            <a:off x="8743890" y="1083521"/>
            <a:ext cx="28575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François de Laval.</a:t>
            </a:r>
          </a:p>
        </p:txBody>
      </p:sp>
    </p:spTree>
    <p:extLst>
      <p:ext uri="{BB962C8B-B14F-4D97-AF65-F5344CB8AC3E}">
        <p14:creationId xmlns:p14="http://schemas.microsoft.com/office/powerpoint/2010/main" val="13520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cadre photo&#10;&#10;Description générée automatiquement">
            <a:extLst>
              <a:ext uri="{FF2B5EF4-FFF2-40B4-BE49-F238E27FC236}">
                <a16:creationId xmlns:a16="http://schemas.microsoft.com/office/drawing/2014/main" id="{193B5006-6B5C-94EC-D88E-E4AB4A0ACB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46" y="369000"/>
            <a:ext cx="865810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57005C-ABD1-82AD-AC54-BE9A1F1B8F9D}"/>
              </a:ext>
            </a:extLst>
          </p:cNvPr>
          <p:cNvSpPr txBox="1"/>
          <p:nvPr/>
        </p:nvSpPr>
        <p:spPr>
          <a:xfrm>
            <a:off x="622737" y="4034605"/>
            <a:ext cx="112644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gouverneur Frontenac refusant de se rendre lors de la bataille de Québec.</a:t>
            </a:r>
          </a:p>
        </p:txBody>
      </p:sp>
    </p:spTree>
    <p:extLst>
      <p:ext uri="{BB962C8B-B14F-4D97-AF65-F5344CB8AC3E}">
        <p14:creationId xmlns:p14="http://schemas.microsoft.com/office/powerpoint/2010/main" val="1765210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erbe, bâtiment&#10;&#10;Description générée automatiquement">
            <a:extLst>
              <a:ext uri="{FF2B5EF4-FFF2-40B4-BE49-F238E27FC236}">
                <a16:creationId xmlns:a16="http://schemas.microsoft.com/office/drawing/2014/main" id="{BC935C95-9134-78C0-2789-07D8C911E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21" y="369000"/>
            <a:ext cx="916815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933CCD-1615-6944-11AC-05F01408AE22}"/>
              </a:ext>
            </a:extLst>
          </p:cNvPr>
          <p:cNvSpPr txBox="1"/>
          <p:nvPr/>
        </p:nvSpPr>
        <p:spPr>
          <a:xfrm>
            <a:off x="1511921" y="4100586"/>
            <a:ext cx="108543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Forteresse de Louisbourg, aujourd’hui intégrée à Parcs Canada.</a:t>
            </a:r>
          </a:p>
        </p:txBody>
      </p:sp>
    </p:spTree>
    <p:extLst>
      <p:ext uri="{BB962C8B-B14F-4D97-AF65-F5344CB8AC3E}">
        <p14:creationId xmlns:p14="http://schemas.microsoft.com/office/powerpoint/2010/main" val="3961102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Arts visuels&#10;&#10;Description générée automatiquement">
            <a:extLst>
              <a:ext uri="{FF2B5EF4-FFF2-40B4-BE49-F238E27FC236}">
                <a16:creationId xmlns:a16="http://schemas.microsoft.com/office/drawing/2014/main" id="{FE92EC50-F991-B7CF-2250-45B4CF8A5C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422" y="242876"/>
            <a:ext cx="918360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2873B9-48B1-C4C9-FB25-7A49B97C0F82}"/>
              </a:ext>
            </a:extLst>
          </p:cNvPr>
          <p:cNvSpPr txBox="1"/>
          <p:nvPr/>
        </p:nvSpPr>
        <p:spPr>
          <a:xfrm>
            <a:off x="388883" y="5750004"/>
            <a:ext cx="120028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Mort du général Wolfe, peint par Benjamin West, illustre la mort du général britannique Wolfe après sa victoire à la bataille des Plaines d'Abraham en 1759.</a:t>
            </a:r>
          </a:p>
        </p:txBody>
      </p:sp>
    </p:spTree>
    <p:extLst>
      <p:ext uri="{BB962C8B-B14F-4D97-AF65-F5344CB8AC3E}">
        <p14:creationId xmlns:p14="http://schemas.microsoft.com/office/powerpoint/2010/main" val="851935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otographie aérienne, arbre&#10;&#10;Description générée automatiquement">
            <a:extLst>
              <a:ext uri="{FF2B5EF4-FFF2-40B4-BE49-F238E27FC236}">
                <a16:creationId xmlns:a16="http://schemas.microsoft.com/office/drawing/2014/main" id="{1878CEBF-BCCF-7726-C5B3-F2FD3EED0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61" y="294308"/>
            <a:ext cx="918360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8FC859-CC5A-EECC-3125-09005547B067}"/>
              </a:ext>
            </a:extLst>
          </p:cNvPr>
          <p:cNvSpPr txBox="1"/>
          <p:nvPr/>
        </p:nvSpPr>
        <p:spPr>
          <a:xfrm>
            <a:off x="4211782" y="4406224"/>
            <a:ext cx="79802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Vue aérienne de Kamouraska</a:t>
            </a:r>
          </a:p>
        </p:txBody>
      </p:sp>
    </p:spTree>
    <p:extLst>
      <p:ext uri="{BB962C8B-B14F-4D97-AF65-F5344CB8AC3E}">
        <p14:creationId xmlns:p14="http://schemas.microsoft.com/office/powerpoint/2010/main" val="443870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plante&#10;&#10;Description générée automatiquement">
            <a:extLst>
              <a:ext uri="{FF2B5EF4-FFF2-40B4-BE49-F238E27FC236}">
                <a16:creationId xmlns:a16="http://schemas.microsoft.com/office/drawing/2014/main" id="{343D2578-9BE7-6C16-04DB-DD5CD4CBC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07" y="262759"/>
            <a:ext cx="9259585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8A54A1-EBC8-A538-0798-0CAFF7EF9E10}"/>
              </a:ext>
            </a:extLst>
          </p:cNvPr>
          <p:cNvSpPr txBox="1"/>
          <p:nvPr/>
        </p:nvSpPr>
        <p:spPr>
          <a:xfrm>
            <a:off x="3521204" y="3917585"/>
            <a:ext cx="100687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moulin Paradis construit en 1860</a:t>
            </a:r>
          </a:p>
        </p:txBody>
      </p:sp>
    </p:spTree>
    <p:extLst>
      <p:ext uri="{BB962C8B-B14F-4D97-AF65-F5344CB8AC3E}">
        <p14:creationId xmlns:p14="http://schemas.microsoft.com/office/powerpoint/2010/main" val="23537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mur, décoration d’intérieur&#10;&#10;Description générée automatiquement">
            <a:extLst>
              <a:ext uri="{FF2B5EF4-FFF2-40B4-BE49-F238E27FC236}">
                <a16:creationId xmlns:a16="http://schemas.microsoft.com/office/drawing/2014/main" id="{5948D2C7-88AB-8756-A581-CEEC0AE14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85" y="369000"/>
            <a:ext cx="918359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0258A-2854-D1B5-3D2F-27B1E06F46F1}"/>
              </a:ext>
            </a:extLst>
          </p:cNvPr>
          <p:cNvSpPr txBox="1"/>
          <p:nvPr/>
        </p:nvSpPr>
        <p:spPr>
          <a:xfrm>
            <a:off x="3772856" y="6258167"/>
            <a:ext cx="9279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régional de Kamouraska</a:t>
            </a:r>
          </a:p>
        </p:txBody>
      </p:sp>
    </p:spTree>
    <p:extLst>
      <p:ext uri="{BB962C8B-B14F-4D97-AF65-F5344CB8AC3E}">
        <p14:creationId xmlns:p14="http://schemas.microsoft.com/office/powerpoint/2010/main" val="3974328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êtement sacerdotal, intérieur, habits, Lieux sacrés&#10;&#10;Description générée automatiquement">
            <a:extLst>
              <a:ext uri="{FF2B5EF4-FFF2-40B4-BE49-F238E27FC236}">
                <a16:creationId xmlns:a16="http://schemas.microsoft.com/office/drawing/2014/main" id="{C8DEB94E-1ACE-8A46-5668-A8906D19B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0E3E41-E15F-DD8C-FDB9-FCD1B24DDA44}"/>
              </a:ext>
            </a:extLst>
          </p:cNvPr>
          <p:cNvSpPr txBox="1"/>
          <p:nvPr/>
        </p:nvSpPr>
        <p:spPr>
          <a:xfrm>
            <a:off x="910220" y="3740589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Musée régional de Kamouraska</a:t>
            </a:r>
          </a:p>
        </p:txBody>
      </p:sp>
    </p:spTree>
    <p:extLst>
      <p:ext uri="{BB962C8B-B14F-4D97-AF65-F5344CB8AC3E}">
        <p14:creationId xmlns:p14="http://schemas.microsoft.com/office/powerpoint/2010/main" val="1571366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table, mur&#10;&#10;Description générée automatiquement">
            <a:extLst>
              <a:ext uri="{FF2B5EF4-FFF2-40B4-BE49-F238E27FC236}">
                <a16:creationId xmlns:a16="http://schemas.microsoft.com/office/drawing/2014/main" id="{5518B5D9-8A1F-1076-4153-9B2ADC6F0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9" y="283792"/>
            <a:ext cx="9183601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B1C2BD-EEA5-6E55-299E-9E4B8793FBE4}"/>
              </a:ext>
            </a:extLst>
          </p:cNvPr>
          <p:cNvSpPr txBox="1"/>
          <p:nvPr/>
        </p:nvSpPr>
        <p:spPr>
          <a:xfrm>
            <a:off x="4749839" y="3997395"/>
            <a:ext cx="8115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Maquettes de navires</a:t>
            </a:r>
          </a:p>
        </p:txBody>
      </p:sp>
    </p:spTree>
    <p:extLst>
      <p:ext uri="{BB962C8B-B14F-4D97-AF65-F5344CB8AC3E}">
        <p14:creationId xmlns:p14="http://schemas.microsoft.com/office/powerpoint/2010/main" val="1300541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locher&#10;&#10;Description générée automatiquement">
            <a:extLst>
              <a:ext uri="{FF2B5EF4-FFF2-40B4-BE49-F238E27FC236}">
                <a16:creationId xmlns:a16="http://schemas.microsoft.com/office/drawing/2014/main" id="{BEF318F9-2E0A-8CBE-FD56-4AE58268F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390" y="189000"/>
            <a:ext cx="4858484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19C0A6-895D-EE08-5EDF-04F166A49176}"/>
              </a:ext>
            </a:extLst>
          </p:cNvPr>
          <p:cNvSpPr txBox="1"/>
          <p:nvPr/>
        </p:nvSpPr>
        <p:spPr>
          <a:xfrm>
            <a:off x="470338" y="1089040"/>
            <a:ext cx="35467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Église Saint-Louis de Kamouraska</a:t>
            </a:r>
          </a:p>
        </p:txBody>
      </p:sp>
    </p:spTree>
    <p:extLst>
      <p:ext uri="{BB962C8B-B14F-4D97-AF65-F5344CB8AC3E}">
        <p14:creationId xmlns:p14="http://schemas.microsoft.com/office/powerpoint/2010/main" val="1427819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nuage&#10;&#10;Description générée automatiquement">
            <a:extLst>
              <a:ext uri="{FF2B5EF4-FFF2-40B4-BE49-F238E27FC236}">
                <a16:creationId xmlns:a16="http://schemas.microsoft.com/office/drawing/2014/main" id="{B6BB9246-4E5A-237F-BD55-CA17B3C25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235" y="253386"/>
            <a:ext cx="917553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46A997-13A8-9742-E162-05BAF7E9C9F7}"/>
              </a:ext>
            </a:extLst>
          </p:cNvPr>
          <p:cNvSpPr txBox="1"/>
          <p:nvPr/>
        </p:nvSpPr>
        <p:spPr>
          <a:xfrm>
            <a:off x="4820427" y="6142553"/>
            <a:ext cx="8821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Ferme à Kamouraska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60789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BC4DAA68-7768-0141-5AC9-E6F07044B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420" y="369000"/>
            <a:ext cx="920515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D28233-DD98-BD26-6349-D40902A3BACB}"/>
              </a:ext>
            </a:extLst>
          </p:cNvPr>
          <p:cNvSpPr txBox="1"/>
          <p:nvPr/>
        </p:nvSpPr>
        <p:spPr>
          <a:xfrm>
            <a:off x="3219031" y="4000198"/>
            <a:ext cx="99233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Ancien palais de justice de Kamouraska</a:t>
            </a:r>
          </a:p>
        </p:txBody>
      </p:sp>
    </p:spTree>
    <p:extLst>
      <p:ext uri="{BB962C8B-B14F-4D97-AF65-F5344CB8AC3E}">
        <p14:creationId xmlns:p14="http://schemas.microsoft.com/office/powerpoint/2010/main" val="2399947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lac&#10;&#10;Description générée automatiquement">
            <a:extLst>
              <a:ext uri="{FF2B5EF4-FFF2-40B4-BE49-F238E27FC236}">
                <a16:creationId xmlns:a16="http://schemas.microsoft.com/office/drawing/2014/main" id="{B039B0A4-0594-6FBD-83DA-85F6E212B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5" y="369000"/>
            <a:ext cx="918361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D7695B-373B-3800-B60C-EECA5EC6A5F5}"/>
              </a:ext>
            </a:extLst>
          </p:cNvPr>
          <p:cNvSpPr txBox="1"/>
          <p:nvPr/>
        </p:nvSpPr>
        <p:spPr>
          <a:xfrm>
            <a:off x="2307738" y="4110889"/>
            <a:ext cx="88530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Vue du fleuve Saint-Laurent à la hauteur de Kamouraska</a:t>
            </a:r>
          </a:p>
        </p:txBody>
      </p:sp>
    </p:spTree>
    <p:extLst>
      <p:ext uri="{BB962C8B-B14F-4D97-AF65-F5344CB8AC3E}">
        <p14:creationId xmlns:p14="http://schemas.microsoft.com/office/powerpoint/2010/main" val="2130521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591DD62A-D341-3BA3-6DAB-6081A7FD6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757" y="369000"/>
            <a:ext cx="918350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42F666-DE1A-5D0D-7F27-8DE8DDFE372D}"/>
              </a:ext>
            </a:extLst>
          </p:cNvPr>
          <p:cNvSpPr txBox="1"/>
          <p:nvPr/>
        </p:nvSpPr>
        <p:spPr>
          <a:xfrm>
            <a:off x="4304703" y="3944126"/>
            <a:ext cx="89465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Presbytère de Kamouraska</a:t>
            </a:r>
          </a:p>
        </p:txBody>
      </p:sp>
    </p:spTree>
    <p:extLst>
      <p:ext uri="{BB962C8B-B14F-4D97-AF65-F5344CB8AC3E}">
        <p14:creationId xmlns:p14="http://schemas.microsoft.com/office/powerpoint/2010/main" val="326557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nuage, ciel&#10;&#10;Description générée automatiquement">
            <a:extLst>
              <a:ext uri="{FF2B5EF4-FFF2-40B4-BE49-F238E27FC236}">
                <a16:creationId xmlns:a16="http://schemas.microsoft.com/office/drawing/2014/main" id="{B9953006-BB1F-A729-E959-6378448A3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00" y="241738"/>
            <a:ext cx="1088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6B3D8-AE62-18FD-46B7-7CCE13CA9381}"/>
              </a:ext>
            </a:extLst>
          </p:cNvPr>
          <p:cNvSpPr txBox="1"/>
          <p:nvPr/>
        </p:nvSpPr>
        <p:spPr>
          <a:xfrm>
            <a:off x="3728964" y="3938606"/>
            <a:ext cx="9029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Coucher de soleil à Kamouraska</a:t>
            </a:r>
          </a:p>
        </p:txBody>
      </p:sp>
    </p:spTree>
    <p:extLst>
      <p:ext uri="{BB962C8B-B14F-4D97-AF65-F5344CB8AC3E}">
        <p14:creationId xmlns:p14="http://schemas.microsoft.com/office/powerpoint/2010/main" val="1899867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église, chapelle, sanctuaire&#10;&#10;Description générée automatiquement">
            <a:extLst>
              <a:ext uri="{FF2B5EF4-FFF2-40B4-BE49-F238E27FC236}">
                <a16:creationId xmlns:a16="http://schemas.microsoft.com/office/drawing/2014/main" id="{F9817789-A98C-2F8D-55B4-B8DD799E6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133" y="369000"/>
            <a:ext cx="9237734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9C4C8E-8CD5-185E-A30D-985ACD5CF826}"/>
              </a:ext>
            </a:extLst>
          </p:cNvPr>
          <p:cNvSpPr txBox="1"/>
          <p:nvPr/>
        </p:nvSpPr>
        <p:spPr>
          <a:xfrm>
            <a:off x="2803921" y="4099274"/>
            <a:ext cx="82711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Intérieur de l'église Saint-Louis de Kamouraska</a:t>
            </a:r>
          </a:p>
        </p:txBody>
      </p:sp>
    </p:spTree>
    <p:extLst>
      <p:ext uri="{BB962C8B-B14F-4D97-AF65-F5344CB8AC3E}">
        <p14:creationId xmlns:p14="http://schemas.microsoft.com/office/powerpoint/2010/main" val="3392461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27DA6361-DD5A-C0A8-0711-8492FCA0D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90" y="963149"/>
            <a:ext cx="7848000" cy="52360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F55802-FB7A-006E-756A-E4D40D956F4C}"/>
              </a:ext>
            </a:extLst>
          </p:cNvPr>
          <p:cNvSpPr txBox="1"/>
          <p:nvPr/>
        </p:nvSpPr>
        <p:spPr>
          <a:xfrm>
            <a:off x="1588017" y="3785395"/>
            <a:ext cx="74606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L'auberge des Îles sur la route 132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1ABE7A-C765-B6D7-CCBE-836CB30E534F}"/>
              </a:ext>
            </a:extLst>
          </p:cNvPr>
          <p:cNvSpPr txBox="1"/>
          <p:nvPr/>
        </p:nvSpPr>
        <p:spPr>
          <a:xfrm>
            <a:off x="1068146" y="630665"/>
            <a:ext cx="8747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Le Canada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6ED20C8-9983-3910-8FD1-EB5FD02B9E8F}"/>
              </a:ext>
            </a:extLst>
          </p:cNvPr>
          <p:cNvSpPr txBox="1"/>
          <p:nvPr/>
        </p:nvSpPr>
        <p:spPr>
          <a:xfrm>
            <a:off x="8139140" y="2160046"/>
            <a:ext cx="36506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CAD32A0-FF48-0A57-46D3-3070EF0573A0}"/>
              </a:ext>
            </a:extLst>
          </p:cNvPr>
          <p:cNvSpPr txBox="1"/>
          <p:nvPr/>
        </p:nvSpPr>
        <p:spPr>
          <a:xfrm>
            <a:off x="8148890" y="3523785"/>
            <a:ext cx="387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Merci De Votre visite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4FB2012-3051-9AA8-DA5A-91276529F159}"/>
              </a:ext>
            </a:extLst>
          </p:cNvPr>
          <p:cNvSpPr txBox="1"/>
          <p:nvPr/>
        </p:nvSpPr>
        <p:spPr>
          <a:xfrm>
            <a:off x="9436017" y="4295344"/>
            <a:ext cx="345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14326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389</Words>
  <Application>Microsoft Office PowerPoint</Application>
  <PresentationFormat>Grand écran</PresentationFormat>
  <Paragraphs>162</Paragraphs>
  <Slides>30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2024-08-06T04:27:45Z</dcterms:created>
  <dcterms:modified xsi:type="dcterms:W3CDTF">2024-08-06T06:52:37Z</dcterms:modified>
</cp:coreProperties>
</file>