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9" r:id="rId3"/>
    <p:sldId id="274" r:id="rId4"/>
    <p:sldId id="273" r:id="rId5"/>
    <p:sldId id="272" r:id="rId6"/>
    <p:sldId id="271" r:id="rId7"/>
    <p:sldId id="270" r:id="rId8"/>
    <p:sldId id="269" r:id="rId9"/>
    <p:sldId id="268" r:id="rId10"/>
    <p:sldId id="267" r:id="rId11"/>
    <p:sldId id="266" r:id="rId12"/>
    <p:sldId id="265" r:id="rId13"/>
    <p:sldId id="264" r:id="rId14"/>
    <p:sldId id="263" r:id="rId15"/>
    <p:sldId id="262" r:id="rId16"/>
    <p:sldId id="261" r:id="rId17"/>
    <p:sldId id="260" r:id="rId18"/>
    <p:sldId id="258" r:id="rId19"/>
    <p:sldId id="257" r:id="rId20"/>
    <p:sldId id="275" r:id="rId2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003" autoAdjust="0"/>
    <p:restoredTop sz="94660"/>
  </p:normalViewPr>
  <p:slideViewPr>
    <p:cSldViewPr snapToGrid="0">
      <p:cViewPr varScale="1">
        <p:scale>
          <a:sx n="89" d="100"/>
          <a:sy n="89" d="100"/>
        </p:scale>
        <p:origin x="348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35FD2A6-839D-509E-4089-8AD06CECF16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4CC7F3D6-D668-44C5-B3E5-02F10D4AEDB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280E6B5-EC42-6817-9C9E-ACFB17ADD2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3F5306-63C2-4F0E-86DB-11F8FE7E9CDD}" type="datetimeFigureOut">
              <a:rPr lang="fr-FR" smtClean="0"/>
              <a:t>28/07/2024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7D093F8-3C0C-150F-BA6B-764069411D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A55A875-202B-AED9-3C3B-263649C6BC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392ABF-374F-45FE-9E7E-F9F9A0494B6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0788347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8000">
        <p15:prstTrans prst="fallOver"/>
      </p:transition>
    </mc:Choice>
    <mc:Fallback>
      <p:transition spd="slow" advTm="8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8E1E528-5DE4-7EF9-40E5-C8EBAEED57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C973B165-195E-A280-D4EF-744F581047C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14F72D7B-5FCB-591F-5F2C-27BB3434CE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3F5306-63C2-4F0E-86DB-11F8FE7E9CDD}" type="datetimeFigureOut">
              <a:rPr lang="fr-FR" smtClean="0"/>
              <a:t>28/07/2024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FD4979F-63C0-B0F5-8552-5BEDB1C458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20AB474-E82E-1F5D-9A22-C41DD1809A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392ABF-374F-45FE-9E7E-F9F9A0494B6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6297541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8000">
        <p15:prstTrans prst="fallOver"/>
      </p:transition>
    </mc:Choice>
    <mc:Fallback>
      <p:transition spd="slow" advTm="8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E0759C1-B550-1AB9-9E9F-6158BA2DA1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BC9AF47A-319E-66FD-AE9D-2427CEC9519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A18F4FC-E4EB-3B7F-290D-7520BF69B0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3F5306-63C2-4F0E-86DB-11F8FE7E9CDD}" type="datetimeFigureOut">
              <a:rPr lang="fr-FR" smtClean="0"/>
              <a:t>28/07/2024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E2AD4E6-4422-E543-D48E-4E9C30A6C1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637F5F1-445B-2EA2-8F7B-0C3A8CB17F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392ABF-374F-45FE-9E7E-F9F9A0494B6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2091055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8000">
        <p15:prstTrans prst="fallOver"/>
      </p:transition>
    </mc:Choice>
    <mc:Fallback>
      <p:transition spd="slow" advTm="8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B4E6698-F94C-3868-EAC0-33B7698DF6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1FF01407-4F18-9A4A-EFC2-69116914D5B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DC8CC691-C6C4-1BED-041F-F437353A10B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648DE064-D002-7BC9-4B55-20BDCEDCBC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3F5306-63C2-4F0E-86DB-11F8FE7E9CDD}" type="datetimeFigureOut">
              <a:rPr lang="fr-FR" smtClean="0"/>
              <a:t>28/07/2024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16E04401-9E98-27E1-0330-AD9509C893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4CCF4766-0C35-4824-20E9-9AB3EA3A55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392ABF-374F-45FE-9E7E-F9F9A0494B6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6469449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8000">
        <p15:prstTrans prst="fallOver"/>
      </p:transition>
    </mc:Choice>
    <mc:Fallback>
      <p:transition spd="slow" advTm="8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503D5B1-3BA1-E985-24A0-C74A7E4ECE9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3AC45401-51BA-12A9-6446-46DD568A759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45B2FCB3-0801-5D0C-6F06-8DFF44EA67E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1CC3F085-01EC-7E6A-23E1-D3955352853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2D397238-A123-BAFD-F2F6-F968878ABE9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8AC0D6C3-C8E9-8A61-FC6F-FBF73E38C3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3F5306-63C2-4F0E-86DB-11F8FE7E9CDD}" type="datetimeFigureOut">
              <a:rPr lang="fr-FR" smtClean="0"/>
              <a:t>28/07/2024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2587D849-E4BC-E61D-0730-A21199A5E6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13AD8727-4FAB-7884-3E5E-55A3CC88FA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392ABF-374F-45FE-9E7E-F9F9A0494B6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4562966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8000">
        <p15:prstTrans prst="fallOver"/>
      </p:transition>
    </mc:Choice>
    <mc:Fallback>
      <p:transition spd="slow" advTm="8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CD3090D-B2A4-D906-4F41-8CB80128B6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6FAF722C-E5FE-C290-DD4C-9327C294F0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3F5306-63C2-4F0E-86DB-11F8FE7E9CDD}" type="datetimeFigureOut">
              <a:rPr lang="fr-FR" smtClean="0"/>
              <a:t>28/07/2024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80DB6124-F160-CE0C-1171-23C0368385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E9A4DA49-C5BF-0D1D-8B12-74F6DADB02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392ABF-374F-45FE-9E7E-F9F9A0494B6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915318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8000">
        <p15:prstTrans prst="fallOver"/>
      </p:transition>
    </mc:Choice>
    <mc:Fallback>
      <p:transition spd="slow" advTm="8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1B692218-6A0E-6276-0E2A-0594002DDB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3F5306-63C2-4F0E-86DB-11F8FE7E9CDD}" type="datetimeFigureOut">
              <a:rPr lang="fr-FR" smtClean="0"/>
              <a:t>28/07/2024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A2B4CAC7-F79A-6EBE-F3DC-A07DC81EEC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0487D1A9-0D31-37C4-CD2B-77EFB5E461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392ABF-374F-45FE-9E7E-F9F9A0494B6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903788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8000">
        <p15:prstTrans prst="fallOver"/>
      </p:transition>
    </mc:Choice>
    <mc:Fallback>
      <p:transition spd="slow" advTm="8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CA00CE3-7FE7-6209-422C-8453E0A20F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F61CAF00-7E6A-2C8F-33B5-030B991F6FA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32C2774A-F9AC-8183-F706-2E93BB09FAF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2559F85F-DD54-D630-CCB9-1742BEFDDF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3F5306-63C2-4F0E-86DB-11F8FE7E9CDD}" type="datetimeFigureOut">
              <a:rPr lang="fr-FR" smtClean="0"/>
              <a:t>28/07/2024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BCAEEEF3-BC54-D388-F97C-8FAC29974B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E2C1A0BA-4551-E928-D183-A425BA3C41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392ABF-374F-45FE-9E7E-F9F9A0494B6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3961079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8000">
        <p15:prstTrans prst="fallOver"/>
      </p:transition>
    </mc:Choice>
    <mc:Fallback>
      <p:transition spd="slow" advTm="8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F26906E-354B-18D1-78C2-BA7CF15BA4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97F9EE25-EBCD-AE9F-5DF5-54BA9F4A5EC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BAEF9750-A925-9DA8-6D02-6F2ECE1EAC4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3927861D-3407-63AB-5CCB-90A22127B5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3F5306-63C2-4F0E-86DB-11F8FE7E9CDD}" type="datetimeFigureOut">
              <a:rPr lang="fr-FR" smtClean="0"/>
              <a:t>28/07/2024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25C231AD-60C4-8E43-CE7B-89718A685C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A0AC5965-8F7A-3620-C745-6222FBB48F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392ABF-374F-45FE-9E7E-F9F9A0494B6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415467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8000">
        <p15:prstTrans prst="fallOver"/>
      </p:transition>
    </mc:Choice>
    <mc:Fallback>
      <p:transition spd="slow" advTm="8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9710BA0-30B2-FD0C-8F92-BDC3B6B23A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E688840D-64D9-FB13-3F6C-36E4F58B304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AA61E919-6678-633A-5244-05FD6F76BA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3F5306-63C2-4F0E-86DB-11F8FE7E9CDD}" type="datetimeFigureOut">
              <a:rPr lang="fr-FR" smtClean="0"/>
              <a:t>28/07/2024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C632D69E-2002-5931-0438-43565DA395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25188ED-DDD0-7CD2-BAE6-100B26B991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392ABF-374F-45FE-9E7E-F9F9A0494B6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1451432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8000">
        <p15:prstTrans prst="fallOver"/>
      </p:transition>
    </mc:Choice>
    <mc:Fallback>
      <p:transition spd="slow" advTm="8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30AF0E70-7E4F-D532-E3F1-A319A5415F6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5B6027FE-C52A-F8A0-083C-E8D8967E57C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2536A85-6DEE-5302-8B8E-20373204E8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3F5306-63C2-4F0E-86DB-11F8FE7E9CDD}" type="datetimeFigureOut">
              <a:rPr lang="fr-FR" smtClean="0"/>
              <a:t>28/07/2024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A472FE43-231D-1796-0057-FDA2446596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F13C41B-BC28-5CB7-D48A-59423E503B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392ABF-374F-45FE-9E7E-F9F9A0494B6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4061220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8000">
        <p15:prstTrans prst="fallOver"/>
      </p:transition>
    </mc:Choice>
    <mc:Fallback>
      <p:transition spd="slow" advTm="8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6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D53F6C66-200F-DFD2-9F3D-B4CB72EB2E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786B3B99-2B75-C586-72BC-D127C6393EA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6E60584-2A7B-79D3-CFDD-BBA9BA5F1E4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AF3F5306-63C2-4F0E-86DB-11F8FE7E9CDD}" type="datetimeFigureOut">
              <a:rPr lang="fr-FR" smtClean="0"/>
              <a:t>28/07/2024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E251647-A93C-C3FC-35B9-51048A7708D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4B7A6A8-440B-63C2-8763-ABC80282BC2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C4392ABF-374F-45FE-9E7E-F9F9A0494B6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408118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8000">
        <p15:prstTrans prst="fallOver"/>
      </p:transition>
    </mc:Choice>
    <mc:Fallback>
      <p:transition spd="slow" advTm="8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bastion, arbre&#10;&#10;Description générée automatiquement">
            <a:extLst>
              <a:ext uri="{FF2B5EF4-FFF2-40B4-BE49-F238E27FC236}">
                <a16:creationId xmlns:a16="http://schemas.microsoft.com/office/drawing/2014/main" id="{AFEA5800-8CF6-B19F-0D19-41996DE6DA5A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6000" y="279000"/>
            <a:ext cx="11200000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FD9E4A3-7953-F7B7-7A17-4BCAD28FA099}"/>
              </a:ext>
            </a:extLst>
          </p:cNvPr>
          <p:cNvSpPr txBox="1"/>
          <p:nvPr/>
        </p:nvSpPr>
        <p:spPr>
          <a:xfrm>
            <a:off x="3593055" y="279000"/>
            <a:ext cx="733671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/>
              <a:t>La Ville D’Oudmourtie -Russie</a:t>
            </a:r>
          </a:p>
        </p:txBody>
      </p:sp>
    </p:spTree>
    <p:extLst>
      <p:ext uri="{BB962C8B-B14F-4D97-AF65-F5344CB8AC3E}">
        <p14:creationId xmlns:p14="http://schemas.microsoft.com/office/powerpoint/2010/main" val="64981862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8000">
        <p15:prstTrans prst="fallOver"/>
        <p:sndAc>
          <p:stSnd loop="1">
            <p:snd r:embed="rId2" name="♡ ERNESTO CORTAZAR - A New Day (romantic piano music).wav"/>
          </p:stSnd>
        </p:sndAc>
      </p:transition>
    </mc:Choice>
    <mc:Fallback>
      <p:transition spd="slow" advTm="8000">
        <p:fade/>
        <p:sndAc>
          <p:stSnd loop="1">
            <p:snd r:embed="rId2" name="♡ ERNESTO CORTAZAR - A New Day (romantic piano music)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A15CED91-F907-59F1-99D4-FD0AC77613C7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4400" b="1" dirty="0"/>
              <a:t>L'Oudmourtie (en russe et en oudmourte : </a:t>
            </a:r>
            <a:r>
              <a:rPr lang="az-Cyrl-AZ" sz="4400" b="1" dirty="0"/>
              <a:t>Удмуртия), </a:t>
            </a:r>
            <a:r>
              <a:rPr lang="fr-FR" sz="4400" b="1" dirty="0"/>
              <a:t>en forme longue la république d’Oudmourtie ou la République oudmourte (en russe : </a:t>
            </a:r>
            <a:r>
              <a:rPr lang="az-Cyrl-AZ" sz="4400" b="1" dirty="0"/>
              <a:t>Удму́ртская респу́блика, </a:t>
            </a:r>
            <a:r>
              <a:rPr lang="fr-FR" sz="4400" b="1" dirty="0" err="1"/>
              <a:t>Oudmourtskaïa</a:t>
            </a:r>
            <a:r>
              <a:rPr lang="fr-FR" sz="4400" b="1" dirty="0"/>
              <a:t> </a:t>
            </a:r>
            <a:r>
              <a:rPr lang="fr-FR" sz="4400" b="1" dirty="0" err="1"/>
              <a:t>respoublika</a:t>
            </a:r>
            <a:r>
              <a:rPr lang="fr-FR" sz="4400" b="1" dirty="0"/>
              <a:t> ; en oudmourte : </a:t>
            </a:r>
            <a:r>
              <a:rPr lang="az-Cyrl-AZ" sz="4400" b="1" dirty="0"/>
              <a:t>Удмурт Элькун) </a:t>
            </a:r>
            <a:r>
              <a:rPr lang="fr-FR" sz="4400" b="1" dirty="0"/>
              <a:t>est un sujet de la fédération de Russie. Sa capitale est Ijevsk et elle est limitrophe de l’oblast de Kirov, du kraï de Perm, de la Bachkirie et du Tatarstan.</a:t>
            </a:r>
          </a:p>
        </p:txBody>
      </p:sp>
    </p:spTree>
    <p:extLst>
      <p:ext uri="{BB962C8B-B14F-4D97-AF65-F5344CB8AC3E}">
        <p14:creationId xmlns:p14="http://schemas.microsoft.com/office/powerpoint/2010/main" val="253653320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8000">
        <p15:prstTrans prst="fallOver"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uage, herbe&#10;&#10;Description générée automatiquement">
            <a:extLst>
              <a:ext uri="{FF2B5EF4-FFF2-40B4-BE49-F238E27FC236}">
                <a16:creationId xmlns:a16="http://schemas.microsoft.com/office/drawing/2014/main" id="{89C7F96A-320F-3904-71CD-7654A691D50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56000" y="279000"/>
            <a:ext cx="10080000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BF1DA12-5B25-0797-2174-DF0B33EBDBBB}"/>
              </a:ext>
            </a:extLst>
          </p:cNvPr>
          <p:cNvSpPr txBox="1"/>
          <p:nvPr/>
        </p:nvSpPr>
        <p:spPr>
          <a:xfrm>
            <a:off x="4238513" y="4180344"/>
            <a:ext cx="7616414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dirty="0"/>
          </a:p>
          <a:p>
            <a:endParaRPr lang="fr-FR" sz="2400" dirty="0"/>
          </a:p>
          <a:p>
            <a:endParaRPr lang="fr-FR" sz="2400" dirty="0"/>
          </a:p>
          <a:p>
            <a:endParaRPr lang="fr-FR" sz="2400" dirty="0"/>
          </a:p>
          <a:p>
            <a:endParaRPr lang="fr-FR" sz="2400" dirty="0"/>
          </a:p>
          <a:p>
            <a:endParaRPr lang="fr-FR" sz="2400" dirty="0"/>
          </a:p>
          <a:p>
            <a:r>
              <a:rPr lang="fr-FR" sz="2400" b="1" dirty="0"/>
              <a:t>La rivière Kama à Perm.</a:t>
            </a:r>
          </a:p>
        </p:txBody>
      </p:sp>
    </p:spTree>
    <p:extLst>
      <p:ext uri="{BB962C8B-B14F-4D97-AF65-F5344CB8AC3E}">
        <p14:creationId xmlns:p14="http://schemas.microsoft.com/office/powerpoint/2010/main" val="302348770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8000">
        <p15:prstTrans prst="fallOver"/>
      </p:transition>
    </mc:Choice>
    <mc:Fallback>
      <p:transition spd="slow" advTm="8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train&#10;&#10;Description générée automatiquement">
            <a:extLst>
              <a:ext uri="{FF2B5EF4-FFF2-40B4-BE49-F238E27FC236}">
                <a16:creationId xmlns:a16="http://schemas.microsoft.com/office/drawing/2014/main" id="{55F6BBE5-0FA3-895E-AC52-CE5E7275B36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6000" y="279000"/>
            <a:ext cx="11200000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18F377D-A75D-AD6A-C4BE-7583CDC6AB93}"/>
              </a:ext>
            </a:extLst>
          </p:cNvPr>
          <p:cNvSpPr txBox="1"/>
          <p:nvPr/>
        </p:nvSpPr>
        <p:spPr>
          <a:xfrm>
            <a:off x="5163671" y="4051252"/>
            <a:ext cx="7250654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r>
              <a:rPr lang="fr-FR" sz="2400" b="1" dirty="0"/>
              <a:t>Gare de Glazov.</a:t>
            </a:r>
          </a:p>
        </p:txBody>
      </p:sp>
    </p:spTree>
    <p:extLst>
      <p:ext uri="{BB962C8B-B14F-4D97-AF65-F5344CB8AC3E}">
        <p14:creationId xmlns:p14="http://schemas.microsoft.com/office/powerpoint/2010/main" val="218188593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8000">
        <p15:prstTrans prst="fallOver"/>
      </p:transition>
    </mc:Choice>
    <mc:Fallback>
      <p:transition spd="slow" advTm="8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uage, ciel, arbre&#10;&#10;Description générée automatiquement">
            <a:extLst>
              <a:ext uri="{FF2B5EF4-FFF2-40B4-BE49-F238E27FC236}">
                <a16:creationId xmlns:a16="http://schemas.microsoft.com/office/drawing/2014/main" id="{E4CCB2BA-FB91-1C68-600D-37C834941C6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55AA185-DD2F-55AC-664C-8691122F1A21}"/>
              </a:ext>
            </a:extLst>
          </p:cNvPr>
          <p:cNvSpPr txBox="1"/>
          <p:nvPr/>
        </p:nvSpPr>
        <p:spPr>
          <a:xfrm>
            <a:off x="5432610" y="4068088"/>
            <a:ext cx="7096462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r>
              <a:rPr lang="fr-FR" sz="2400" b="1" dirty="0"/>
              <a:t>Gare de Mojga.</a:t>
            </a:r>
          </a:p>
        </p:txBody>
      </p:sp>
    </p:spTree>
    <p:extLst>
      <p:ext uri="{BB962C8B-B14F-4D97-AF65-F5344CB8AC3E}">
        <p14:creationId xmlns:p14="http://schemas.microsoft.com/office/powerpoint/2010/main" val="15645165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8000">
        <p15:prstTrans prst="fallOver"/>
      </p:transition>
    </mc:Choice>
    <mc:Fallback>
      <p:transition spd="slow" advTm="8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exte, plein air, ciel, nuage&#10;&#10;Description générée automatiquement">
            <a:extLst>
              <a:ext uri="{FF2B5EF4-FFF2-40B4-BE49-F238E27FC236}">
                <a16:creationId xmlns:a16="http://schemas.microsoft.com/office/drawing/2014/main" id="{B6BECCFC-12D8-C1A5-FECA-91C5B8E3E62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69144" y="279000"/>
            <a:ext cx="9453712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8A2D5CF-0763-B1CF-E00A-7E0BC10E1D5C}"/>
              </a:ext>
            </a:extLst>
          </p:cNvPr>
          <p:cNvSpPr txBox="1"/>
          <p:nvPr/>
        </p:nvSpPr>
        <p:spPr>
          <a:xfrm>
            <a:off x="5056093" y="4044876"/>
            <a:ext cx="8939605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r>
              <a:rPr lang="fr-FR" sz="2400" b="1" dirty="0"/>
              <a:t>Gare de Balezino.</a:t>
            </a:r>
          </a:p>
        </p:txBody>
      </p:sp>
    </p:spTree>
    <p:extLst>
      <p:ext uri="{BB962C8B-B14F-4D97-AF65-F5344CB8AC3E}">
        <p14:creationId xmlns:p14="http://schemas.microsoft.com/office/powerpoint/2010/main" val="415740216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8000">
        <p15:prstTrans prst="fallOver"/>
      </p:transition>
    </mc:Choice>
    <mc:Fallback>
      <p:transition spd="slow" advTm="8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hiver&#10;&#10;Description générée automatiquement">
            <a:extLst>
              <a:ext uri="{FF2B5EF4-FFF2-40B4-BE49-F238E27FC236}">
                <a16:creationId xmlns:a16="http://schemas.microsoft.com/office/drawing/2014/main" id="{84B442AF-8E9E-0059-C1C5-2A2316E89F1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95380" y="196531"/>
            <a:ext cx="10601240" cy="6300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048195F-AD83-5444-8958-7AAC088DCB98}"/>
              </a:ext>
            </a:extLst>
          </p:cNvPr>
          <p:cNvSpPr txBox="1"/>
          <p:nvPr/>
        </p:nvSpPr>
        <p:spPr>
          <a:xfrm>
            <a:off x="4851699" y="6430636"/>
            <a:ext cx="8122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Théâtre dramatique.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168760282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8000">
        <p15:prstTrans prst="fallOver"/>
      </p:transition>
    </mc:Choice>
    <mc:Fallback>
      <p:transition spd="slow" advTm="8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maison, Photographie aérienne&#10;&#10;Description générée automatiquement">
            <a:extLst>
              <a:ext uri="{FF2B5EF4-FFF2-40B4-BE49-F238E27FC236}">
                <a16:creationId xmlns:a16="http://schemas.microsoft.com/office/drawing/2014/main" id="{932320F1-0190-D49F-70A3-7CDB5447508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6000" y="279000"/>
            <a:ext cx="11200000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3BE23D4-0348-8F71-801A-611CA27ECDC9}"/>
              </a:ext>
            </a:extLst>
          </p:cNvPr>
          <p:cNvSpPr txBox="1"/>
          <p:nvPr/>
        </p:nvSpPr>
        <p:spPr>
          <a:xfrm>
            <a:off x="4216998" y="4029737"/>
            <a:ext cx="5992009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r>
              <a:rPr lang="fr-FR" sz="2400" b="1" dirty="0"/>
              <a:t>Théâtre </a:t>
            </a:r>
            <a:r>
              <a:rPr lang="fr-FR" sz="2400" b="1" dirty="0" err="1"/>
              <a:t>d'opera</a:t>
            </a:r>
            <a:r>
              <a:rPr lang="fr-FR" sz="2400" b="1" dirty="0"/>
              <a:t> et de ballet.</a:t>
            </a:r>
          </a:p>
        </p:txBody>
      </p:sp>
    </p:spTree>
    <p:extLst>
      <p:ext uri="{BB962C8B-B14F-4D97-AF65-F5344CB8AC3E}">
        <p14:creationId xmlns:p14="http://schemas.microsoft.com/office/powerpoint/2010/main" val="17198264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8000">
        <p15:prstTrans prst="fallOver"/>
      </p:transition>
    </mc:Choice>
    <mc:Fallback>
      <p:transition spd="slow" advTm="8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Usage mixte, ville&#10;&#10;Description générée automatiquement">
            <a:extLst>
              <a:ext uri="{FF2B5EF4-FFF2-40B4-BE49-F238E27FC236}">
                <a16:creationId xmlns:a16="http://schemas.microsoft.com/office/drawing/2014/main" id="{C06FF52C-DAF3-398D-7AD4-E4A84549794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69147" y="279000"/>
            <a:ext cx="9453706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9717105-6578-24D7-12A6-63D75A6C7930}"/>
              </a:ext>
            </a:extLst>
          </p:cNvPr>
          <p:cNvSpPr txBox="1"/>
          <p:nvPr/>
        </p:nvSpPr>
        <p:spPr>
          <a:xfrm>
            <a:off x="4023360" y="6293223"/>
            <a:ext cx="74442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Théâtre national oudmourte.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52705408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8000">
        <p15:prstTrans prst="fallOver"/>
      </p:transition>
    </mc:Choice>
    <mc:Fallback>
      <p:transition spd="slow" advTm="8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arbre, ciel&#10;&#10;Description générée automatiquement">
            <a:extLst>
              <a:ext uri="{FF2B5EF4-FFF2-40B4-BE49-F238E27FC236}">
                <a16:creationId xmlns:a16="http://schemas.microsoft.com/office/drawing/2014/main" id="{A1723FCC-A73D-A36C-DDDD-36E37B11BF3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39691" y="279000"/>
            <a:ext cx="8912618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D2F386A-D394-04EF-B5E1-B4B0CCB500C4}"/>
              </a:ext>
            </a:extLst>
          </p:cNvPr>
          <p:cNvSpPr txBox="1"/>
          <p:nvPr/>
        </p:nvSpPr>
        <p:spPr>
          <a:xfrm>
            <a:off x="3711388" y="3975649"/>
            <a:ext cx="7885355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r>
              <a:rPr lang="fr-FR" sz="2400" b="1" dirty="0"/>
              <a:t>Université nationale d'Oudmourtie.</a:t>
            </a:r>
          </a:p>
        </p:txBody>
      </p:sp>
    </p:spTree>
    <p:extLst>
      <p:ext uri="{BB962C8B-B14F-4D97-AF65-F5344CB8AC3E}">
        <p14:creationId xmlns:p14="http://schemas.microsoft.com/office/powerpoint/2010/main" val="399971960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8000">
        <p15:prstTrans prst="fallOver"/>
      </p:transition>
    </mc:Choice>
    <mc:Fallback>
      <p:transition spd="slow" advTm="8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fenêtre, plein air, bâtiment, ciel&#10;&#10;Description générée automatiquement">
            <a:extLst>
              <a:ext uri="{FF2B5EF4-FFF2-40B4-BE49-F238E27FC236}">
                <a16:creationId xmlns:a16="http://schemas.microsoft.com/office/drawing/2014/main" id="{4041F324-C612-69CE-2CB3-6F9161CADFA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69148" y="192939"/>
            <a:ext cx="9453703" cy="6300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4C161C8-1F61-2723-E456-AA9DD46CC024}"/>
              </a:ext>
            </a:extLst>
          </p:cNvPr>
          <p:cNvSpPr txBox="1"/>
          <p:nvPr/>
        </p:nvSpPr>
        <p:spPr>
          <a:xfrm>
            <a:off x="3517751" y="4734342"/>
            <a:ext cx="7153835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/>
          </a:p>
          <a:p>
            <a:endParaRPr lang="fr-FR" dirty="0"/>
          </a:p>
          <a:p>
            <a:endParaRPr lang="fr-FR" dirty="0"/>
          </a:p>
          <a:p>
            <a:endParaRPr lang="fr-FR" dirty="0"/>
          </a:p>
          <a:p>
            <a:endParaRPr lang="fr-FR" dirty="0"/>
          </a:p>
          <a:p>
            <a:endParaRPr lang="fr-FR" dirty="0"/>
          </a:p>
          <a:p>
            <a:r>
              <a:rPr lang="fr-FR" sz="2400" b="1" dirty="0"/>
              <a:t>Académie nationale médicale d'Ijevsk.</a:t>
            </a:r>
          </a:p>
        </p:txBody>
      </p:sp>
    </p:spTree>
    <p:extLst>
      <p:ext uri="{BB962C8B-B14F-4D97-AF65-F5344CB8AC3E}">
        <p14:creationId xmlns:p14="http://schemas.microsoft.com/office/powerpoint/2010/main" val="423299533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8000">
        <p15:prstTrans prst="fallOver"/>
      </p:transition>
    </mc:Choice>
    <mc:Fallback>
      <p:transition spd="slow" advTm="8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plein air, bâtiment, brique&#10;&#10;Description générée automatiquement">
            <a:extLst>
              <a:ext uri="{FF2B5EF4-FFF2-40B4-BE49-F238E27FC236}">
                <a16:creationId xmlns:a16="http://schemas.microsoft.com/office/drawing/2014/main" id="{9B558824-B8FE-5671-8C80-D71D09D1D57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6000" y="549000"/>
            <a:ext cx="11520000" cy="576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A2DC2C8-2741-68E2-0E89-AFF0DF714069}"/>
              </a:ext>
            </a:extLst>
          </p:cNvPr>
          <p:cNvSpPr txBox="1"/>
          <p:nvPr/>
        </p:nvSpPr>
        <p:spPr>
          <a:xfrm>
            <a:off x="3119717" y="3765176"/>
            <a:ext cx="7648687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r>
              <a:rPr lang="fr-FR" sz="2400" b="1" dirty="0"/>
              <a:t>Institut national pédagogique de Glazov</a:t>
            </a:r>
          </a:p>
        </p:txBody>
      </p:sp>
    </p:spTree>
    <p:extLst>
      <p:ext uri="{BB962C8B-B14F-4D97-AF65-F5344CB8AC3E}">
        <p14:creationId xmlns:p14="http://schemas.microsoft.com/office/powerpoint/2010/main" val="17920207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8000">
        <p15:prstTrans prst="fallOver"/>
      </p:transition>
    </mc:Choice>
    <mc:Fallback>
      <p:transition spd="slow" advTm="8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uage, bâtiment&#10;&#10;Description générée automatiquement">
            <a:extLst>
              <a:ext uri="{FF2B5EF4-FFF2-40B4-BE49-F238E27FC236}">
                <a16:creationId xmlns:a16="http://schemas.microsoft.com/office/drawing/2014/main" id="{0D6ADC5E-A6FE-979A-2F6B-659717627C4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90973" y="189000"/>
            <a:ext cx="5210054" cy="648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D53E302-4C5E-CFD9-84E0-33C628D437D1}"/>
              </a:ext>
            </a:extLst>
          </p:cNvPr>
          <p:cNvSpPr txBox="1"/>
          <p:nvPr/>
        </p:nvSpPr>
        <p:spPr>
          <a:xfrm>
            <a:off x="156102" y="3689873"/>
            <a:ext cx="333487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L'église Saint-Michel d'Ijevsk.</a:t>
            </a:r>
          </a:p>
        </p:txBody>
      </p:sp>
    </p:spTree>
    <p:extLst>
      <p:ext uri="{BB962C8B-B14F-4D97-AF65-F5344CB8AC3E}">
        <p14:creationId xmlns:p14="http://schemas.microsoft.com/office/powerpoint/2010/main" val="151641996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8000">
        <p15:prstTrans prst="fallOver"/>
      </p:transition>
    </mc:Choice>
    <mc:Fallback>
      <p:transition spd="slow" advTm="8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bastion, arbre&#10;&#10;Description générée automatiquement">
            <a:extLst>
              <a:ext uri="{FF2B5EF4-FFF2-40B4-BE49-F238E27FC236}">
                <a16:creationId xmlns:a16="http://schemas.microsoft.com/office/drawing/2014/main" id="{8347BAC5-E192-9079-3A84-FBE68DB369B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6000" y="161365"/>
            <a:ext cx="11200000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2D6EF2C-28FB-C3F7-6AB6-B56EB0DB09D2}"/>
              </a:ext>
            </a:extLst>
          </p:cNvPr>
          <p:cNvSpPr txBox="1"/>
          <p:nvPr/>
        </p:nvSpPr>
        <p:spPr>
          <a:xfrm>
            <a:off x="2979869" y="4018979"/>
            <a:ext cx="822960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r>
              <a:rPr lang="fr-FR" sz="2400" b="1" dirty="0"/>
              <a:t>La cathédrale Saint-Alexandre-Nevski d'Ijevsk</a:t>
            </a:r>
          </a:p>
        </p:txBody>
      </p:sp>
    </p:spTree>
    <p:extLst>
      <p:ext uri="{BB962C8B-B14F-4D97-AF65-F5344CB8AC3E}">
        <p14:creationId xmlns:p14="http://schemas.microsoft.com/office/powerpoint/2010/main" val="171025235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8000">
        <p15:prstTrans prst="fallOver"/>
      </p:transition>
    </mc:Choice>
    <mc:Fallback>
      <p:transition spd="slow" advTm="8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ville&#10;&#10;Description générée automatiquement">
            <a:extLst>
              <a:ext uri="{FF2B5EF4-FFF2-40B4-BE49-F238E27FC236}">
                <a16:creationId xmlns:a16="http://schemas.microsoft.com/office/drawing/2014/main" id="{F15B5F44-18A3-A7F3-7D2A-73507B2510E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69677" y="190466"/>
            <a:ext cx="7652646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18AF7BB-BEFD-2B71-0B22-ED46A36160C4}"/>
              </a:ext>
            </a:extLst>
          </p:cNvPr>
          <p:cNvSpPr txBox="1"/>
          <p:nvPr/>
        </p:nvSpPr>
        <p:spPr>
          <a:xfrm>
            <a:off x="3937299" y="3989878"/>
            <a:ext cx="7745505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r>
              <a:rPr lang="fr-FR" sz="2400" b="1" dirty="0"/>
              <a:t>Le palais présidentiel à Ijevsk.</a:t>
            </a:r>
          </a:p>
        </p:txBody>
      </p:sp>
    </p:spTree>
    <p:extLst>
      <p:ext uri="{BB962C8B-B14F-4D97-AF65-F5344CB8AC3E}">
        <p14:creationId xmlns:p14="http://schemas.microsoft.com/office/powerpoint/2010/main" val="33713465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8000">
        <p15:prstTrans prst="fallOver"/>
      </p:transition>
    </mc:Choice>
    <mc:Fallback>
      <p:transition spd="slow" advTm="8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uage, bâtiment&#10;&#10;Description générée automatiquement">
            <a:extLst>
              <a:ext uri="{FF2B5EF4-FFF2-40B4-BE49-F238E27FC236}">
                <a16:creationId xmlns:a16="http://schemas.microsoft.com/office/drawing/2014/main" id="{624036B5-7D2A-D435-E3CF-B59F638A8B0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FAFAAAB-1B6F-19DE-12EA-5A87556BE770}"/>
              </a:ext>
            </a:extLst>
          </p:cNvPr>
          <p:cNvSpPr txBox="1"/>
          <p:nvPr/>
        </p:nvSpPr>
        <p:spPr>
          <a:xfrm>
            <a:off x="4679577" y="3954134"/>
            <a:ext cx="7820809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r>
              <a:rPr lang="fr-FR" sz="2400" b="1" dirty="0"/>
              <a:t>Usine électromécanique.</a:t>
            </a:r>
          </a:p>
        </p:txBody>
      </p:sp>
    </p:spTree>
    <p:extLst>
      <p:ext uri="{BB962C8B-B14F-4D97-AF65-F5344CB8AC3E}">
        <p14:creationId xmlns:p14="http://schemas.microsoft.com/office/powerpoint/2010/main" val="75298188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8000">
        <p15:prstTrans prst="fallOver"/>
      </p:transition>
    </mc:Choice>
    <mc:Fallback>
      <p:transition spd="slow" advTm="8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nuit, Néon&#10;&#10;Description générée automatiquement">
            <a:extLst>
              <a:ext uri="{FF2B5EF4-FFF2-40B4-BE49-F238E27FC236}">
                <a16:creationId xmlns:a16="http://schemas.microsoft.com/office/drawing/2014/main" id="{D903022F-5585-5B35-2F7B-4DD5DAF14E7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42626" y="279000"/>
            <a:ext cx="10306748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70DCAEB-4027-1370-5CDC-0FC521B48BF2}"/>
              </a:ext>
            </a:extLst>
          </p:cNvPr>
          <p:cNvSpPr txBox="1"/>
          <p:nvPr/>
        </p:nvSpPr>
        <p:spPr>
          <a:xfrm>
            <a:off x="4055634" y="4180344"/>
            <a:ext cx="7433534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r>
              <a:rPr lang="fr-FR" sz="2400" b="1" dirty="0"/>
              <a:t>Cirque national d'Ijevsk.</a:t>
            </a:r>
          </a:p>
        </p:txBody>
      </p:sp>
    </p:spTree>
    <p:extLst>
      <p:ext uri="{BB962C8B-B14F-4D97-AF65-F5344CB8AC3E}">
        <p14:creationId xmlns:p14="http://schemas.microsoft.com/office/powerpoint/2010/main" val="427252359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8000">
        <p15:prstTrans prst="fallOver"/>
      </p:transition>
    </mc:Choice>
    <mc:Fallback>
      <p:transition spd="slow" advTm="8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bre, habits, personne, Visage humain&#10;&#10;Description générée automatiquement">
            <a:extLst>
              <a:ext uri="{FF2B5EF4-FFF2-40B4-BE49-F238E27FC236}">
                <a16:creationId xmlns:a16="http://schemas.microsoft.com/office/drawing/2014/main" id="{D07A6633-7B23-4868-0046-B76ECCD9264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69147" y="160666"/>
            <a:ext cx="9453705" cy="630000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8710747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8000">
        <p15:prstTrans prst="fallOver"/>
      </p:transition>
    </mc:Choice>
    <mc:Fallback>
      <p:transition spd="slow" advTm="8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outil, nourriture, intérieur&#10;&#10;Description générée automatiquement">
            <a:extLst>
              <a:ext uri="{FF2B5EF4-FFF2-40B4-BE49-F238E27FC236}">
                <a16:creationId xmlns:a16="http://schemas.microsoft.com/office/drawing/2014/main" id="{F9A8E58B-10B7-47EC-C974-276F7E18C4F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0979" y="3307080"/>
            <a:ext cx="4320000" cy="324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EAD5213-FF1A-41AB-68EE-0784D71560D7}"/>
              </a:ext>
            </a:extLst>
          </p:cNvPr>
          <p:cNvSpPr txBox="1"/>
          <p:nvPr/>
        </p:nvSpPr>
        <p:spPr>
          <a:xfrm>
            <a:off x="468555" y="2476083"/>
            <a:ext cx="49485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Pelmeni, un plat courant de la cuisine oudmourte.</a:t>
            </a:r>
            <a:endParaRPr lang="fr-FR" sz="2400" b="1" dirty="0"/>
          </a:p>
        </p:txBody>
      </p:sp>
      <p:pic>
        <p:nvPicPr>
          <p:cNvPr id="6" name="Image 5" descr="Une image contenant personne, plein air, habits, arbre&#10;&#10;Description générée automatiquement">
            <a:extLst>
              <a:ext uri="{FF2B5EF4-FFF2-40B4-BE49-F238E27FC236}">
                <a16:creationId xmlns:a16="http://schemas.microsoft.com/office/drawing/2014/main" id="{4B9AA3BF-2F87-4838-C265-B81FEA500F7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48727" y="271237"/>
            <a:ext cx="6682294" cy="3456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5FCF6D64-C35D-78FC-50D6-366D97720173}"/>
              </a:ext>
            </a:extLst>
          </p:cNvPr>
          <p:cNvSpPr txBox="1"/>
          <p:nvPr/>
        </p:nvSpPr>
        <p:spPr>
          <a:xfrm>
            <a:off x="5124225" y="3842819"/>
            <a:ext cx="706777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Peuples de Russie : les Oudmourtes, traditions et culture</a:t>
            </a:r>
          </a:p>
          <a:p>
            <a:r>
              <a:rPr lang="fr-FR" sz="2400" b="1" dirty="0"/>
              <a:t>Culture, Histoire, Interview, Reporta</a:t>
            </a:r>
          </a:p>
        </p:txBody>
      </p:sp>
    </p:spTree>
    <p:extLst>
      <p:ext uri="{BB962C8B-B14F-4D97-AF65-F5344CB8AC3E}">
        <p14:creationId xmlns:p14="http://schemas.microsoft.com/office/powerpoint/2010/main" val="311959338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8000">
        <p15:prstTrans prst="fallOver"/>
      </p:transition>
    </mc:Choice>
    <mc:Fallback>
      <p:transition spd="slow" advTm="8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Une image contenant personne, habits, plein air, Visage humain&#10;&#10;Description générée automatiquement">
            <a:extLst>
              <a:ext uri="{FF2B5EF4-FFF2-40B4-BE49-F238E27FC236}">
                <a16:creationId xmlns:a16="http://schemas.microsoft.com/office/drawing/2014/main" id="{577B4DD9-DE0F-C975-221F-22CAF6F748D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48000" y="278171"/>
            <a:ext cx="4896000" cy="3360323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7C4E777E-D1F6-E30E-29BB-71CC4E912CF9}"/>
              </a:ext>
            </a:extLst>
          </p:cNvPr>
          <p:cNvSpPr txBox="1"/>
          <p:nvPr/>
        </p:nvSpPr>
        <p:spPr>
          <a:xfrm>
            <a:off x="3169917" y="3684660"/>
            <a:ext cx="717535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/>
              <a:t>Lorient Vous A Présenté La Ville D’Oudmourtie –Russie -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CF7FB58F-2C8B-8C1A-C902-3749563F0CE3}"/>
              </a:ext>
            </a:extLst>
          </p:cNvPr>
          <p:cNvSpPr txBox="1"/>
          <p:nvPr/>
        </p:nvSpPr>
        <p:spPr>
          <a:xfrm>
            <a:off x="3250599" y="4692628"/>
            <a:ext cx="701398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/>
              <a:t>Les  Images Et Le son Du Net</a:t>
            </a: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DDD1128C-9F9B-538D-008A-0059A929CE76}"/>
              </a:ext>
            </a:extLst>
          </p:cNvPr>
          <p:cNvSpPr txBox="1"/>
          <p:nvPr/>
        </p:nvSpPr>
        <p:spPr>
          <a:xfrm>
            <a:off x="4068181" y="5277403"/>
            <a:ext cx="654961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/>
              <a:t>Merci De votre Visite</a:t>
            </a:r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0A4D2580-DEC6-BEFC-DD0B-7A8DB0BAE790}"/>
              </a:ext>
            </a:extLst>
          </p:cNvPr>
          <p:cNvSpPr txBox="1"/>
          <p:nvPr/>
        </p:nvSpPr>
        <p:spPr>
          <a:xfrm>
            <a:off x="5443369" y="5924588"/>
            <a:ext cx="470109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/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357272087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8000">
        <p15:prstTrans prst="fallOver"/>
      </p:transition>
    </mc:Choice>
    <mc:Fallback>
      <p:transition spd="slow" advTm="8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60</TotalTime>
  <Words>190</Words>
  <Application>Microsoft Office PowerPoint</Application>
  <PresentationFormat>Grand écran</PresentationFormat>
  <Paragraphs>96</Paragraphs>
  <Slides>20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20</vt:i4>
      </vt:variant>
    </vt:vector>
  </HeadingPairs>
  <TitlesOfParts>
    <vt:vector size="24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Daniel Moulac</dc:creator>
  <cp:lastModifiedBy>Daniel Moulac</cp:lastModifiedBy>
  <cp:revision>3</cp:revision>
  <dcterms:created xsi:type="dcterms:W3CDTF">2024-07-28T08:48:14Z</dcterms:created>
  <dcterms:modified xsi:type="dcterms:W3CDTF">2024-07-28T09:57:21Z</dcterms:modified>
</cp:coreProperties>
</file>