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5"/>
  </p:notesMasterIdLst>
  <p:sldIdLst>
    <p:sldId id="256" r:id="rId5"/>
    <p:sldId id="257" r:id="rId6"/>
    <p:sldId id="539" r:id="rId7"/>
    <p:sldId id="258" r:id="rId8"/>
    <p:sldId id="259" r:id="rId9"/>
    <p:sldId id="260" r:id="rId10"/>
    <p:sldId id="428" r:id="rId11"/>
    <p:sldId id="421" r:id="rId12"/>
    <p:sldId id="432" r:id="rId13"/>
    <p:sldId id="435" r:id="rId14"/>
    <p:sldId id="433" r:id="rId15"/>
    <p:sldId id="436" r:id="rId16"/>
    <p:sldId id="438" r:id="rId17"/>
    <p:sldId id="437" r:id="rId18"/>
    <p:sldId id="439" r:id="rId19"/>
    <p:sldId id="530" r:id="rId20"/>
    <p:sldId id="440" r:id="rId21"/>
    <p:sldId id="268" r:id="rId22"/>
    <p:sldId id="269" r:id="rId23"/>
    <p:sldId id="531" r:id="rId24"/>
    <p:sldId id="532" r:id="rId25"/>
    <p:sldId id="538" r:id="rId26"/>
    <p:sldId id="535" r:id="rId27"/>
    <p:sldId id="542" r:id="rId28"/>
    <p:sldId id="543" r:id="rId29"/>
    <p:sldId id="536" r:id="rId30"/>
    <p:sldId id="540" r:id="rId31"/>
    <p:sldId id="537" r:id="rId32"/>
    <p:sldId id="273" r:id="rId33"/>
    <p:sldId id="54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EF366E-8A32-46D9-9CB7-98554A3FC0BB}" v="580" dt="2024-09-24T21:56:24.520"/>
    <p1510:client id="{EC5D364E-6008-471A-9ED9-21EF0A04255A}" v="9" dt="2024-09-24T22:16:31.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276"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59DDB-AFF2-DA4B-BB25-AA602F08069A}" type="datetimeFigureOut">
              <a:rPr lang="fr-FR" smtClean="0"/>
              <a:t>24/09/2024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449B1-F0F9-8740-8B18-B3668AFA3A20}" type="slidenum">
              <a:rPr lang="fr-FR" smtClean="0"/>
              <a:t>‹N°›</a:t>
            </a:fld>
            <a:endParaRPr lang="fr-FR"/>
          </a:p>
        </p:txBody>
      </p:sp>
    </p:spTree>
    <p:extLst>
      <p:ext uri="{BB962C8B-B14F-4D97-AF65-F5344CB8AC3E}">
        <p14:creationId xmlns:p14="http://schemas.microsoft.com/office/powerpoint/2010/main" val="3826475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Bonjour à vous, donc aujourd’hui nous allons voir la démo tant attendu pour votre centre que j’en sur vous bluffera !</a:t>
            </a:r>
          </a:p>
          <a:p>
            <a:endParaRPr lang="fr-FR"/>
          </a:p>
          <a:p>
            <a:r>
              <a:rPr lang="fr-FR"/>
              <a:t>- Je vous rassure tout de suite je ne vais pas prendre plus 20 min de votre temps - cava être court claire concis et on attaque directement avec l’essentiel.</a:t>
            </a:r>
          </a:p>
          <a:p>
            <a:endParaRPr lang="fr-FR"/>
          </a:p>
          <a:p>
            <a:r>
              <a:rPr lang="fr-FR"/>
              <a:t>(l’attention de votre prospect doit être au max - si il est occupé ou il n’est pas avec vous – prenez une autre plage horaire – vous avez besoin de son focus)</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a:t>
            </a:fld>
            <a:endParaRPr lang="fr-FR"/>
          </a:p>
        </p:txBody>
      </p:sp>
    </p:spTree>
    <p:extLst>
      <p:ext uri="{BB962C8B-B14F-4D97-AF65-F5344CB8AC3E}">
        <p14:creationId xmlns:p14="http://schemas.microsoft.com/office/powerpoint/2010/main" val="2615885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Parmis</a:t>
            </a:r>
            <a:r>
              <a:rPr lang="fr-FR"/>
              <a:t> les 4000 publicités actives en France seulement pour de la greffe de cheveux, il y en a qui marchent et celles qui sont juste la pour faire dépenser de l’argent de ses diffuseurs sans apporter aucun </a:t>
            </a:r>
            <a:r>
              <a:rPr lang="fr-FR" err="1"/>
              <a:t>resultat</a:t>
            </a:r>
            <a:r>
              <a:rPr lang="fr-FR"/>
              <a:t>.</a:t>
            </a:r>
          </a:p>
          <a:p>
            <a:endParaRPr lang="fr-FR"/>
          </a:p>
          <a:p>
            <a:r>
              <a:rPr lang="fr-FR"/>
              <a:t>Chez </a:t>
            </a:r>
            <a:r>
              <a:rPr lang="fr-FR" err="1"/>
              <a:t>hair</a:t>
            </a:r>
            <a:r>
              <a:rPr lang="fr-FR"/>
              <a:t> </a:t>
            </a:r>
            <a:r>
              <a:rPr lang="fr-FR" err="1"/>
              <a:t>agency</a:t>
            </a:r>
            <a:r>
              <a:rPr lang="fr-FR"/>
              <a:t> on a compris a travers notre </a:t>
            </a:r>
            <a:r>
              <a:rPr lang="fr-FR" err="1"/>
              <a:t>experience</a:t>
            </a:r>
            <a:r>
              <a:rPr lang="fr-FR"/>
              <a:t> que la publicité ne sert absolument a rien si il n’y a pas d’offre réelle </a:t>
            </a:r>
            <a:r>
              <a:rPr lang="fr-FR" err="1"/>
              <a:t>derriere</a:t>
            </a:r>
            <a:r>
              <a:rPr lang="fr-FR"/>
              <a:t> qui sort du lot.</a:t>
            </a:r>
          </a:p>
          <a:p>
            <a:endParaRPr lang="fr-FR"/>
          </a:p>
          <a:p>
            <a:r>
              <a:rPr lang="fr-FR"/>
              <a:t>Parce que sur les 4000 publicités, comment pourrait </a:t>
            </a:r>
            <a:r>
              <a:rPr lang="fr-FR" err="1"/>
              <a:t>t</a:t>
            </a:r>
            <a:r>
              <a:rPr lang="fr-FR"/>
              <a:t> on réellement faire la différence et récolter plus 60% de part de marché national et sans dépenser plus.</a:t>
            </a:r>
          </a:p>
          <a:p>
            <a:endParaRPr lang="fr-FR"/>
          </a:p>
          <a:p>
            <a:r>
              <a:rPr lang="fr-FR"/>
              <a:t>La réponse est dans l’offre, une offre tellement unique, </a:t>
            </a:r>
            <a:r>
              <a:rPr lang="fr-FR" err="1"/>
              <a:t>allechante</a:t>
            </a:r>
            <a:r>
              <a:rPr lang="fr-FR"/>
              <a:t> que </a:t>
            </a:r>
            <a:r>
              <a:rPr lang="fr-FR" err="1"/>
              <a:t>meme</a:t>
            </a:r>
            <a:r>
              <a:rPr lang="fr-FR"/>
              <a:t> le client finale se sentira obligé de la prendre et sans qu’on le force.</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10</a:t>
            </a:fld>
            <a:endParaRPr lang="fr-FR"/>
          </a:p>
        </p:txBody>
      </p:sp>
    </p:spTree>
    <p:extLst>
      <p:ext uri="{BB962C8B-B14F-4D97-AF65-F5344CB8AC3E}">
        <p14:creationId xmlns:p14="http://schemas.microsoft.com/office/powerpoint/2010/main" val="291531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Comment on peut créer cette offre ?</a:t>
            </a:r>
          </a:p>
          <a:p>
            <a:endParaRPr lang="fr-FR"/>
          </a:p>
          <a:p>
            <a:r>
              <a:rPr lang="fr-FR"/>
              <a:t>En étudiant votre expertise et sur quoi vous souhaitez vous positionner comme service primaire.</a:t>
            </a:r>
          </a:p>
          <a:p>
            <a:endParaRPr lang="fr-FR"/>
          </a:p>
          <a:p>
            <a:r>
              <a:rPr lang="fr-FR"/>
              <a:t>En passant au crible votre historique ainsi que votre capacité a gérer les opérations (</a:t>
            </a:r>
            <a:r>
              <a:rPr lang="fr-FR" err="1"/>
              <a:t>developper</a:t>
            </a:r>
            <a:r>
              <a:rPr lang="fr-FR"/>
              <a:t>)</a:t>
            </a:r>
          </a:p>
          <a:p>
            <a:endParaRPr lang="fr-FR"/>
          </a:p>
          <a:p>
            <a:r>
              <a:rPr lang="fr-FR"/>
              <a:t>En étudiant ensemble un prix juste sur lequel on peut se </a:t>
            </a:r>
            <a:r>
              <a:rPr lang="fr-FR" err="1"/>
              <a:t>postionner</a:t>
            </a:r>
            <a:r>
              <a:rPr lang="fr-FR"/>
              <a:t> tout en étant ultra rentable.</a:t>
            </a:r>
          </a:p>
          <a:p>
            <a:endParaRPr lang="fr-FR"/>
          </a:p>
          <a:p>
            <a:r>
              <a:rPr lang="fr-FR"/>
              <a:t>En analysant les services FAR pour augmenter la LTV des clients.</a:t>
            </a:r>
          </a:p>
          <a:p>
            <a:endParaRPr lang="fr-FR"/>
          </a:p>
          <a:p>
            <a:r>
              <a:rPr lang="fr-FR"/>
              <a:t>Et en étudiant tout simplement vos ex clients…</a:t>
            </a:r>
          </a:p>
          <a:p>
            <a:endParaRPr lang="fr-FR"/>
          </a:p>
          <a:p>
            <a:r>
              <a:rPr lang="fr-FR"/>
              <a:t>En partant de ce point de brainstorming marié avec notre </a:t>
            </a:r>
            <a:r>
              <a:rPr lang="fr-FR" err="1"/>
              <a:t>experience</a:t>
            </a:r>
            <a:r>
              <a:rPr lang="fr-FR"/>
              <a:t> : on sort des offres uniques qui s’étalent sur un durée </a:t>
            </a:r>
            <a:r>
              <a:rPr lang="fr-FR" err="1"/>
              <a:t>detérminées</a:t>
            </a:r>
            <a:r>
              <a:rPr lang="fr-FR"/>
              <a:t> et qui convertissent comme jamais pour votre clinique. Et ça c’est la </a:t>
            </a:r>
            <a:r>
              <a:rPr lang="fr-FR" err="1"/>
              <a:t>premiere</a:t>
            </a:r>
            <a:r>
              <a:rPr lang="fr-FR"/>
              <a:t> étape de notre système.</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11</a:t>
            </a:fld>
            <a:endParaRPr lang="fr-FR"/>
          </a:p>
        </p:txBody>
      </p:sp>
    </p:spTree>
    <p:extLst>
      <p:ext uri="{BB962C8B-B14F-4D97-AF65-F5344CB8AC3E}">
        <p14:creationId xmlns:p14="http://schemas.microsoft.com/office/powerpoint/2010/main" val="123217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La deuxième étape se compose en deux partie :</a:t>
            </a:r>
          </a:p>
          <a:p>
            <a:endParaRPr lang="fr-FR"/>
          </a:p>
          <a:p>
            <a:r>
              <a:rPr lang="fr-FR"/>
              <a:t>La première c’est de créer une </a:t>
            </a:r>
            <a:r>
              <a:rPr lang="fr-FR" err="1"/>
              <a:t>dixaines</a:t>
            </a:r>
            <a:r>
              <a:rPr lang="fr-FR"/>
              <a:t> de publicités comme </a:t>
            </a:r>
            <a:r>
              <a:rPr lang="fr-FR" err="1"/>
              <a:t>testing</a:t>
            </a:r>
            <a:r>
              <a:rPr lang="fr-FR"/>
              <a:t> pour l’offre qu’on a créé au </a:t>
            </a:r>
            <a:r>
              <a:rPr lang="fr-FR" err="1"/>
              <a:t>prealable</a:t>
            </a:r>
            <a:r>
              <a:rPr lang="fr-FR"/>
              <a:t>, </a:t>
            </a:r>
          </a:p>
          <a:p>
            <a:endParaRPr lang="fr-FR"/>
          </a:p>
          <a:p>
            <a:r>
              <a:rPr lang="fr-FR"/>
              <a:t>Une fois on a nos accroches, nos </a:t>
            </a:r>
            <a:r>
              <a:rPr lang="fr-FR" err="1"/>
              <a:t>descritions</a:t>
            </a:r>
            <a:r>
              <a:rPr lang="fr-FR"/>
              <a:t> ainsi que nos créative CAD (nos publicités visuels) et la configuration des audiences est faites,</a:t>
            </a:r>
          </a:p>
          <a:p>
            <a:endParaRPr lang="fr-FR"/>
          </a:p>
          <a:p>
            <a:r>
              <a:rPr lang="fr-FR"/>
              <a:t>On attaque l’automatisation avec notre système qui consiste a créer plusieurs scenarios pour chaque prospect généré,</a:t>
            </a:r>
          </a:p>
          <a:p>
            <a:endParaRPr lang="fr-FR"/>
          </a:p>
          <a:p>
            <a:r>
              <a:rPr lang="fr-FR"/>
              <a:t>En envoyant des SMS, des msgs </a:t>
            </a:r>
            <a:r>
              <a:rPr lang="fr-FR" err="1"/>
              <a:t>whataspp</a:t>
            </a:r>
            <a:r>
              <a:rPr lang="fr-FR"/>
              <a:t>, des Emails vraiment une stratégie multicanal 360° qui nous permet de qualifier chaque prospect et lui donner une note,</a:t>
            </a:r>
          </a:p>
          <a:p>
            <a:endParaRPr lang="fr-FR"/>
          </a:p>
          <a:p>
            <a:r>
              <a:rPr lang="fr-FR"/>
              <a:t>Une fois nos pubs et système de qualification  sont prêt, on lance nos publicités et et on lance les scenarios </a:t>
            </a:r>
            <a:r>
              <a:rPr lang="fr-FR" err="1"/>
              <a:t>grace</a:t>
            </a:r>
            <a:r>
              <a:rPr lang="fr-FR"/>
              <a:t> -</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12</a:t>
            </a:fld>
            <a:endParaRPr lang="fr-FR"/>
          </a:p>
        </p:txBody>
      </p:sp>
    </p:spTree>
    <p:extLst>
      <p:ext uri="{BB962C8B-B14F-4D97-AF65-F5344CB8AC3E}">
        <p14:creationId xmlns:p14="http://schemas.microsoft.com/office/powerpoint/2010/main" val="2915772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Au follow up, </a:t>
            </a:r>
          </a:p>
          <a:p>
            <a:endParaRPr lang="fr-FR"/>
          </a:p>
          <a:p>
            <a:r>
              <a:rPr lang="fr-FR"/>
              <a:t>Notre système de follow up nous permet non seulement de qualifier mais de prendre encore plus d’information sur chaque </a:t>
            </a:r>
            <a:r>
              <a:rPr lang="fr-FR" err="1"/>
              <a:t>prospectr</a:t>
            </a:r>
            <a:r>
              <a:rPr lang="fr-FR"/>
              <a:t>,</a:t>
            </a:r>
          </a:p>
          <a:p>
            <a:endParaRPr lang="fr-FR"/>
          </a:p>
          <a:p>
            <a:r>
              <a:rPr lang="fr-FR"/>
              <a:t>Et selon chaque </a:t>
            </a:r>
            <a:r>
              <a:rPr lang="fr-FR" err="1"/>
              <a:t>sneario</a:t>
            </a:r>
            <a:r>
              <a:rPr lang="fr-FR"/>
              <a:t> il ou elle rentre dans une </a:t>
            </a:r>
            <a:r>
              <a:rPr lang="fr-FR" err="1"/>
              <a:t>sequence</a:t>
            </a:r>
            <a:r>
              <a:rPr lang="fr-FR"/>
              <a:t> d’auto </a:t>
            </a:r>
            <a:r>
              <a:rPr lang="fr-FR" err="1"/>
              <a:t>repondeur</a:t>
            </a:r>
            <a:r>
              <a:rPr lang="fr-FR"/>
              <a:t> de chat bot tout en qualifiant et en donnant une note…</a:t>
            </a:r>
          </a:p>
          <a:p>
            <a:endParaRPr lang="fr-FR"/>
          </a:p>
          <a:p>
            <a:r>
              <a:rPr lang="fr-FR"/>
              <a:t>Et pour rappeler nos relances ont déjà été testé sur </a:t>
            </a:r>
            <a:r>
              <a:rPr lang="fr-FR" err="1"/>
              <a:t>enormement</a:t>
            </a:r>
            <a:r>
              <a:rPr lang="fr-FR"/>
              <a:t> de prospects </a:t>
            </a:r>
            <a:r>
              <a:rPr lang="fr-FR" err="1"/>
              <a:t>differents</a:t>
            </a:r>
            <a:r>
              <a:rPr lang="fr-FR"/>
              <a:t> et marchent a chaque fois qu’on lance nos automatisations.</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13</a:t>
            </a:fld>
            <a:endParaRPr lang="fr-FR"/>
          </a:p>
        </p:txBody>
      </p:sp>
    </p:spTree>
    <p:extLst>
      <p:ext uri="{BB962C8B-B14F-4D97-AF65-F5344CB8AC3E}">
        <p14:creationId xmlns:p14="http://schemas.microsoft.com/office/powerpoint/2010/main" val="135310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La 3eme et </a:t>
            </a:r>
            <a:r>
              <a:rPr lang="fr-FR" err="1"/>
              <a:t>derniere</a:t>
            </a:r>
            <a:r>
              <a:rPr lang="fr-FR"/>
              <a:t> étape consiste à convertir après l’automatisation le prospect en RDV directement sur votre agenda google,</a:t>
            </a:r>
          </a:p>
          <a:p>
            <a:endParaRPr lang="fr-FR"/>
          </a:p>
          <a:p>
            <a:r>
              <a:rPr lang="fr-FR"/>
              <a:t>Vous pouvez a ce moment la, filtrer comme la plupart de nos client encore plus pour gagner du temps en choisissant l’option de rdv via </a:t>
            </a:r>
            <a:r>
              <a:rPr lang="fr-FR" err="1"/>
              <a:t>visio</a:t>
            </a:r>
            <a:r>
              <a:rPr lang="fr-FR"/>
              <a:t> </a:t>
            </a:r>
            <a:r>
              <a:rPr lang="fr-FR" err="1"/>
              <a:t>conference</a:t>
            </a:r>
            <a:r>
              <a:rPr lang="fr-FR"/>
              <a:t> avec l’</a:t>
            </a:r>
            <a:r>
              <a:rPr lang="fr-FR" err="1"/>
              <a:t>applicaion</a:t>
            </a:r>
            <a:r>
              <a:rPr lang="fr-FR"/>
              <a:t> ZOOM par ex,</a:t>
            </a:r>
          </a:p>
          <a:p>
            <a:endParaRPr lang="fr-FR"/>
          </a:p>
          <a:p>
            <a:r>
              <a:rPr lang="fr-FR"/>
              <a:t>Ça vous permet d’enregistrer l’appel vidéo et surtout de gagner en temps lors de traitement de </a:t>
            </a:r>
            <a:r>
              <a:rPr lang="fr-FR" err="1"/>
              <a:t>differents</a:t>
            </a:r>
            <a:r>
              <a:rPr lang="fr-FR"/>
              <a:t> patients qui ont juste besoin d’</a:t>
            </a:r>
            <a:r>
              <a:rPr lang="fr-FR" err="1"/>
              <a:t>etre</a:t>
            </a:r>
            <a:r>
              <a:rPr lang="fr-FR"/>
              <a:t> rassurer et d’avoir le docteur en face pour les </a:t>
            </a:r>
            <a:r>
              <a:rPr lang="fr-FR" err="1"/>
              <a:t>dernieres</a:t>
            </a:r>
            <a:r>
              <a:rPr lang="fr-FR"/>
              <a:t> question avant de passer a l’action et décider du jour de l’opération..</a:t>
            </a:r>
          </a:p>
          <a:p>
            <a:endParaRPr lang="fr-FR"/>
          </a:p>
          <a:p>
            <a:r>
              <a:rPr lang="fr-FR"/>
              <a:t>Pour cela on a script qui traite la majorité des question courante et </a:t>
            </a:r>
            <a:r>
              <a:rPr lang="fr-FR" err="1"/>
              <a:t>surotut</a:t>
            </a:r>
            <a:r>
              <a:rPr lang="fr-FR"/>
              <a:t> qui pousse a l’appel a l’action en prenant un rdv final pour l’opération.</a:t>
            </a:r>
          </a:p>
          <a:p>
            <a:endParaRPr lang="fr-FR"/>
          </a:p>
          <a:p>
            <a:r>
              <a:rPr lang="fr-FR"/>
              <a:t>Par la suite on </a:t>
            </a:r>
            <a:r>
              <a:rPr lang="fr-FR" err="1"/>
              <a:t>track</a:t>
            </a:r>
            <a:r>
              <a:rPr lang="fr-FR"/>
              <a:t> et on suit avec vous chaque patient qui prends l’opération avec un calcul du CA – comme ça vous avez une visibilité sur chaque rdv et combien il vous a </a:t>
            </a:r>
            <a:r>
              <a:rPr lang="fr-FR" err="1"/>
              <a:t>rappporter</a:t>
            </a:r>
            <a:r>
              <a:rPr lang="fr-FR"/>
              <a:t>.</a:t>
            </a:r>
          </a:p>
          <a:p>
            <a:endParaRPr lang="fr-FR"/>
          </a:p>
          <a:p>
            <a:r>
              <a:rPr lang="fr-FR"/>
              <a:t>(Excel en ligne, nom du prospect, date du rdv, </a:t>
            </a:r>
            <a:r>
              <a:rPr lang="fr-FR" err="1"/>
              <a:t>quaification</a:t>
            </a:r>
            <a:r>
              <a:rPr lang="fr-FR"/>
              <a:t> face a face ou </a:t>
            </a:r>
            <a:r>
              <a:rPr lang="fr-FR" err="1"/>
              <a:t>visio</a:t>
            </a:r>
            <a:r>
              <a:rPr lang="fr-FR"/>
              <a:t>, prise de rdvs final, type d’opé, prix de l’opé, LTV produit similaire)</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14</a:t>
            </a:fld>
            <a:endParaRPr lang="fr-FR"/>
          </a:p>
        </p:txBody>
      </p:sp>
    </p:spTree>
    <p:extLst>
      <p:ext uri="{BB962C8B-B14F-4D97-AF65-F5344CB8AC3E}">
        <p14:creationId xmlns:p14="http://schemas.microsoft.com/office/powerpoint/2010/main" val="338917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Dans cette étape on pousse a la conversion en </a:t>
            </a:r>
            <a:r>
              <a:rPr lang="fr-FR" err="1"/>
              <a:t>instalant</a:t>
            </a:r>
            <a:r>
              <a:rPr lang="fr-FR"/>
              <a:t> des tracker code sur chaque lien envoyé via notre système,</a:t>
            </a:r>
          </a:p>
          <a:p>
            <a:endParaRPr lang="fr-FR"/>
          </a:p>
          <a:p>
            <a:r>
              <a:rPr lang="fr-FR"/>
              <a:t>En jouant sur l’urgence de l’offre et en filtrant </a:t>
            </a:r>
            <a:r>
              <a:rPr lang="fr-FR" err="1"/>
              <a:t>selkon</a:t>
            </a:r>
            <a:r>
              <a:rPr lang="fr-FR"/>
              <a:t> chaque scenario</a:t>
            </a:r>
          </a:p>
          <a:p>
            <a:endParaRPr lang="fr-FR"/>
          </a:p>
          <a:p>
            <a:r>
              <a:rPr lang="fr-FR"/>
              <a:t>De plus tout le travail d’inbound et de </a:t>
            </a:r>
            <a:r>
              <a:rPr lang="fr-FR" err="1"/>
              <a:t>preparation</a:t>
            </a:r>
            <a:r>
              <a:rPr lang="fr-FR"/>
              <a:t> concernant l’opération est déjà fait en amont</a:t>
            </a:r>
          </a:p>
          <a:p>
            <a:endParaRPr lang="fr-FR"/>
          </a:p>
          <a:p>
            <a:r>
              <a:rPr lang="fr-FR"/>
              <a:t>Pour que la consultation se fasse rapidement et passe </a:t>
            </a:r>
            <a:r>
              <a:rPr lang="fr-FR" err="1"/>
              <a:t>dictement</a:t>
            </a:r>
            <a:r>
              <a:rPr lang="fr-FR"/>
              <a:t> du stade consultation à opération</a:t>
            </a:r>
          </a:p>
          <a:p>
            <a:endParaRPr lang="fr-FR"/>
          </a:p>
          <a:p>
            <a:endParaRPr lang="fr-FR"/>
          </a:p>
          <a:p>
            <a:r>
              <a:rPr lang="fr-FR"/>
              <a:t>Et en 3 étapes seulement, on </a:t>
            </a:r>
            <a:r>
              <a:rPr lang="fr-FR" err="1"/>
              <a:t>arrve</a:t>
            </a:r>
            <a:r>
              <a:rPr lang="fr-FR"/>
              <a:t> avec notre système a créer le besoin, à générer le prospect, à qualifier son besoin et son urgence et le pousser a prendre un rdv et puis une opération pour vous.</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15</a:t>
            </a:fld>
            <a:endParaRPr lang="fr-FR"/>
          </a:p>
        </p:txBody>
      </p:sp>
    </p:spTree>
    <p:extLst>
      <p:ext uri="{BB962C8B-B14F-4D97-AF65-F5344CB8AC3E}">
        <p14:creationId xmlns:p14="http://schemas.microsoft.com/office/powerpoint/2010/main" val="782110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Pour parler chiffre et surtout calculer votre retour sur investissement :</a:t>
            </a:r>
          </a:p>
          <a:p>
            <a:endParaRPr lang="fr-FR"/>
          </a:p>
          <a:p>
            <a:r>
              <a:rPr lang="fr-FR"/>
              <a:t>Imaginant que le cout de votre opération de greffe de cheveux est de 3500€ net sans compter naturellement sa LTV – avec tous les produits et services qui viennent après – contrôle – shampoing – </a:t>
            </a:r>
            <a:r>
              <a:rPr lang="fr-FR" err="1"/>
              <a:t>seances</a:t>
            </a:r>
            <a:r>
              <a:rPr lang="fr-FR"/>
              <a:t> de </a:t>
            </a:r>
            <a:r>
              <a:rPr lang="fr-FR" err="1"/>
              <a:t>prp</a:t>
            </a:r>
            <a:r>
              <a:rPr lang="fr-FR"/>
              <a:t> …</a:t>
            </a:r>
          </a:p>
          <a:p>
            <a:endParaRPr lang="fr-FR"/>
          </a:p>
          <a:p>
            <a:r>
              <a:rPr lang="fr-FR"/>
              <a:t>Sur 500 prospects généré mensuels, nous avons une moyenne de 35 à 40% de conversions en rdvs mais nous on va prendre juste 29% ce qui va faire 17 opérations par mois.</a:t>
            </a:r>
          </a:p>
          <a:p>
            <a:endParaRPr lang="fr-FR"/>
          </a:p>
          <a:p>
            <a:r>
              <a:rPr lang="fr-FR"/>
              <a:t>Avec 17 opérations soit 51 chaque 90 jours, vous </a:t>
            </a:r>
            <a:r>
              <a:rPr lang="fr-FR" err="1"/>
              <a:t>generez</a:t>
            </a:r>
            <a:r>
              <a:rPr lang="fr-FR"/>
              <a:t> un CA de 180 000 € avec notre </a:t>
            </a:r>
            <a:r>
              <a:rPr lang="fr-FR" err="1"/>
              <a:t>sytème</a:t>
            </a:r>
            <a:r>
              <a:rPr lang="fr-FR"/>
              <a:t>, naturellement selon votre capacité  (DEVELOPPER)</a:t>
            </a:r>
          </a:p>
          <a:p>
            <a:endParaRPr lang="fr-FR"/>
          </a:p>
          <a:p>
            <a:r>
              <a:rPr lang="fr-FR"/>
              <a:t>Et plus vous avez des opé plus augmenter votre LTV et plus vous avez des témoignages et des résultats avant après .. Et la on parler de minimum *10 votre CA pour votre clinique.</a:t>
            </a:r>
          </a:p>
          <a:p>
            <a:endParaRPr lang="fr-FR"/>
          </a:p>
          <a:p>
            <a:r>
              <a:rPr lang="fr-FR"/>
              <a:t>Car c’est ça qui identifie le plus de personne et qui laisse les gens passer a l’action</a:t>
            </a:r>
          </a:p>
          <a:p>
            <a:endParaRPr lang="fr-FR"/>
          </a:p>
          <a:p>
            <a:r>
              <a:rPr lang="fr-FR"/>
              <a:t>Autant vous dire que la rentabilité et le retour sur </a:t>
            </a:r>
            <a:r>
              <a:rPr lang="fr-FR" err="1"/>
              <a:t>ivnestissemet</a:t>
            </a:r>
            <a:r>
              <a:rPr lang="fr-FR"/>
              <a:t> est une réelle </a:t>
            </a:r>
            <a:r>
              <a:rPr lang="fr-FR" err="1"/>
              <a:t>oppportunité</a:t>
            </a:r>
            <a:r>
              <a:rPr lang="fr-FR"/>
              <a:t> pour vous </a:t>
            </a:r>
            <a:r>
              <a:rPr lang="fr-FR" err="1"/>
              <a:t>aujourdhui</a:t>
            </a:r>
            <a:endParaRPr lang="fr-F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16</a:t>
            </a:fld>
            <a:endParaRPr lang="fr-FR"/>
          </a:p>
        </p:txBody>
      </p:sp>
    </p:spTree>
    <p:extLst>
      <p:ext uri="{BB962C8B-B14F-4D97-AF65-F5344CB8AC3E}">
        <p14:creationId xmlns:p14="http://schemas.microsoft.com/office/powerpoint/2010/main" val="8998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Passant mnt a notre offre et notre accompagnement</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17</a:t>
            </a:fld>
            <a:endParaRPr lang="fr-FR"/>
          </a:p>
        </p:txBody>
      </p:sp>
    </p:spTree>
    <p:extLst>
      <p:ext uri="{BB962C8B-B14F-4D97-AF65-F5344CB8AC3E}">
        <p14:creationId xmlns:p14="http://schemas.microsoft.com/office/powerpoint/2010/main" val="4035326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Voilà à quoi vous aurez </a:t>
            </a:r>
            <a:r>
              <a:rPr lang="fr-FR" err="1"/>
              <a:t>acces</a:t>
            </a:r>
            <a:r>
              <a:rPr lang="fr-FR"/>
              <a:t> </a:t>
            </a:r>
            <a:r>
              <a:rPr lang="fr-FR" err="1"/>
              <a:t>aujourdhui</a:t>
            </a:r>
            <a:r>
              <a:rPr lang="fr-FR"/>
              <a:t> en choisissant d’</a:t>
            </a:r>
            <a:r>
              <a:rPr lang="fr-FR" err="1"/>
              <a:t>etre</a:t>
            </a:r>
            <a:r>
              <a:rPr lang="fr-FR"/>
              <a:t> notre partenaire ! (LIRE - DEVELOPPER)</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18</a:t>
            </a:fld>
            <a:endParaRPr lang="fr-FR"/>
          </a:p>
        </p:txBody>
      </p:sp>
    </p:spTree>
    <p:extLst>
      <p:ext uri="{BB962C8B-B14F-4D97-AF65-F5344CB8AC3E}">
        <p14:creationId xmlns:p14="http://schemas.microsoft.com/office/powerpoint/2010/main" val="1856125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premier bonus, - (Lire </a:t>
            </a:r>
            <a:r>
              <a:rPr lang="fr-FR" err="1"/>
              <a:t>Developper</a:t>
            </a:r>
            <a:r>
              <a:rPr lang="fr-FR"/>
              <a:t>)</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19</a:t>
            </a:fld>
            <a:endParaRPr lang="fr-FR"/>
          </a:p>
        </p:txBody>
      </p:sp>
    </p:spTree>
    <p:extLst>
      <p:ext uri="{BB962C8B-B14F-4D97-AF65-F5344CB8AC3E}">
        <p14:creationId xmlns:p14="http://schemas.microsoft.com/office/powerpoint/2010/main" val="313844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Bon, commençant par le commencement, mon objectif à travers la démo, c’est de vous montrer un système pour générer minimum + 20 rdvs qualifiés de patient intéressé par la greffe de cheveux, de barbes et de sourcils ce mois-ci.</a:t>
            </a:r>
          </a:p>
          <a:p>
            <a:endParaRPr lang="fr-FR"/>
          </a:p>
          <a:p>
            <a:r>
              <a:rPr lang="fr-FR"/>
              <a:t>- Je ne parle pas de prospect mais bien de patients qui ont pris rdvs avec vous directement via votre calendrier sur google pour une consultation afin de faire une opération chez vous et non quelqu’un </a:t>
            </a:r>
            <a:r>
              <a:rPr lang="fr-FR" err="1"/>
              <a:t>dautre</a:t>
            </a:r>
            <a:r>
              <a:rPr lang="fr-FR"/>
              <a:t>.</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a:t>
            </a:fld>
            <a:endParaRPr lang="fr-FR"/>
          </a:p>
        </p:txBody>
      </p:sp>
    </p:spTree>
    <p:extLst>
      <p:ext uri="{BB962C8B-B14F-4D97-AF65-F5344CB8AC3E}">
        <p14:creationId xmlns:p14="http://schemas.microsoft.com/office/powerpoint/2010/main" val="4044937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Comme 2eme bonus on vous offre, - (Lire </a:t>
            </a:r>
            <a:r>
              <a:rPr lang="fr-FR" err="1"/>
              <a:t>Developper</a:t>
            </a:r>
            <a:r>
              <a:rPr lang="fr-FR"/>
              <a:t>)</a:t>
            </a:r>
          </a:p>
          <a:p>
            <a:endParaRPr lang="fr-F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20</a:t>
            </a:fld>
            <a:endParaRPr lang="fr-FR"/>
          </a:p>
        </p:txBody>
      </p:sp>
    </p:spTree>
    <p:extLst>
      <p:ext uri="{BB962C8B-B14F-4D97-AF65-F5344CB8AC3E}">
        <p14:creationId xmlns:p14="http://schemas.microsoft.com/office/powerpoint/2010/main" val="4059588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De plus avec notre système de recommandation chez </a:t>
            </a:r>
            <a:r>
              <a:rPr lang="fr-FR" err="1"/>
              <a:t>hair</a:t>
            </a:r>
            <a:r>
              <a:rPr lang="fr-FR"/>
              <a:t> </a:t>
            </a:r>
            <a:r>
              <a:rPr lang="fr-FR" err="1"/>
              <a:t>agency</a:t>
            </a:r>
            <a:r>
              <a:rPr lang="fr-F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On compte sur vous pour </a:t>
            </a:r>
            <a:r>
              <a:rPr lang="fr-FR" err="1"/>
              <a:t>etre</a:t>
            </a:r>
            <a:r>
              <a:rPr lang="fr-FR"/>
              <a:t> un prescripteur plutôt qu’un simple partenaire et pour chaque client généré a travers vous - </a:t>
            </a:r>
            <a:r>
              <a:rPr lang="fr-FR" err="1"/>
              <a:t>confrere</a:t>
            </a:r>
            <a:r>
              <a:rPr lang="fr-FR"/>
              <a:t> ou autre connaissance qui </a:t>
            </a:r>
            <a:r>
              <a:rPr lang="fr-FR" err="1"/>
              <a:t>entreprent</a:t>
            </a:r>
            <a:r>
              <a:rPr lang="fr-FR"/>
              <a:t> dans des secteurs comme le votre,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On vous paye mensuellement en automatique pour chaque suggestion et signature d’un nouveau client et ceux du </a:t>
            </a:r>
            <a:r>
              <a:rPr lang="fr-FR" err="1"/>
              <a:t>momoent</a:t>
            </a:r>
            <a:r>
              <a:rPr lang="fr-FR"/>
              <a:t> qu’on garde le client …</a:t>
            </a:r>
          </a:p>
          <a:p>
            <a:endParaRPr lang="fr-F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21</a:t>
            </a:fld>
            <a:endParaRPr lang="fr-FR"/>
          </a:p>
        </p:txBody>
      </p:sp>
    </p:spTree>
    <p:extLst>
      <p:ext uri="{BB962C8B-B14F-4D97-AF65-F5344CB8AC3E}">
        <p14:creationId xmlns:p14="http://schemas.microsoft.com/office/powerpoint/2010/main" val="4169012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4 </a:t>
            </a:r>
            <a:r>
              <a:rPr lang="fr-FR" err="1"/>
              <a:t>eme</a:t>
            </a:r>
            <a:r>
              <a:rPr lang="fr-FR"/>
              <a:t> et dernier bonus et qui est plus une garantie pour comprendre un peu notre confiance sur ce positionnement,</a:t>
            </a:r>
          </a:p>
          <a:p>
            <a:endParaRPr lang="fr-FR"/>
          </a:p>
          <a:p>
            <a:r>
              <a:rPr lang="fr-FR"/>
              <a:t>C’est qu’on vous garantie minimum 60 nouveaux rdvs de patients sur les 3 prochains mois, sinon on vous rembourse chaque client qu’on a pas généré, </a:t>
            </a:r>
          </a:p>
          <a:p>
            <a:endParaRPr lang="fr-FR"/>
          </a:p>
          <a:p>
            <a:r>
              <a:rPr lang="fr-FR"/>
              <a:t>Rien que pour tenir notre promesse et notre engagement vis-à-vis de vous.</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22</a:t>
            </a:fld>
            <a:endParaRPr lang="fr-FR"/>
          </a:p>
        </p:txBody>
      </p:sp>
    </p:spTree>
    <p:extLst>
      <p:ext uri="{BB962C8B-B14F-4D97-AF65-F5344CB8AC3E}">
        <p14:creationId xmlns:p14="http://schemas.microsoft.com/office/powerpoint/2010/main" val="233700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Donc voila les détails de notre offre et partenariat (LIRE – DEV)</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23</a:t>
            </a:fld>
            <a:endParaRPr lang="fr-FR"/>
          </a:p>
        </p:txBody>
      </p:sp>
    </p:spTree>
    <p:extLst>
      <p:ext uri="{BB962C8B-B14F-4D97-AF65-F5344CB8AC3E}">
        <p14:creationId xmlns:p14="http://schemas.microsoft.com/office/powerpoint/2010/main" val="3615484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Ce qui vous fait un totale de 4200 € sans frais publicitaire mensuel … mais on sait qu’on souhaite travailler avec vous </a:t>
            </a:r>
            <a:r>
              <a:rPr lang="fr-FR" err="1"/>
              <a:t>aujourhdui</a:t>
            </a:r>
            <a:endParaRPr lang="fr-FR"/>
          </a:p>
          <a:p>
            <a:endParaRPr lang="fr-FR"/>
          </a:p>
          <a:p>
            <a:r>
              <a:rPr lang="fr-FR"/>
              <a:t>C’est pourquoi on fait un geste et une gentillesse de – 1200€</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24</a:t>
            </a:fld>
            <a:endParaRPr lang="fr-FR"/>
          </a:p>
        </p:txBody>
      </p:sp>
    </p:spTree>
    <p:extLst>
      <p:ext uri="{BB962C8B-B14F-4D97-AF65-F5344CB8AC3E}">
        <p14:creationId xmlns:p14="http://schemas.microsoft.com/office/powerpoint/2010/main" val="3960221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Ce qui nous </a:t>
            </a:r>
            <a:r>
              <a:rPr lang="fr-FR" err="1"/>
              <a:t>ramene</a:t>
            </a:r>
            <a:r>
              <a:rPr lang="fr-FR"/>
              <a:t> le prix de notre prestation à 2997€ par mois incluant tout ce qu’on vous </a:t>
            </a:r>
            <a:r>
              <a:rPr lang="fr-FR" err="1"/>
              <a:t>apresenter</a:t>
            </a:r>
            <a:r>
              <a:rPr lang="fr-FR"/>
              <a:t> </a:t>
            </a:r>
            <a:r>
              <a:rPr lang="fr-FR" err="1"/>
              <a:t>aujourhdui</a:t>
            </a:r>
            <a:endParaRPr lang="fr-FR"/>
          </a:p>
          <a:p>
            <a:endParaRPr lang="fr-FR"/>
          </a:p>
          <a:p>
            <a:r>
              <a:rPr lang="fr-FR"/>
              <a:t>Et pour vous aider encore plus à passer à l’action rapidement on vous propose 3 offres pour qu’on s’occupe de vous  !</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25</a:t>
            </a:fld>
            <a:endParaRPr lang="fr-FR"/>
          </a:p>
        </p:txBody>
      </p:sp>
    </p:spTree>
    <p:extLst>
      <p:ext uri="{BB962C8B-B14F-4D97-AF65-F5344CB8AC3E}">
        <p14:creationId xmlns:p14="http://schemas.microsoft.com/office/powerpoint/2010/main" val="1471133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La première c’est de </a:t>
            </a:r>
            <a:r>
              <a:rPr lang="fr-FR" err="1"/>
              <a:t>reflechir</a:t>
            </a:r>
            <a:r>
              <a:rPr lang="fr-FR"/>
              <a:t> a notre offre, prendre votre temps et par la suite selon votre aise de revenir vers nous </a:t>
            </a:r>
            <a:r>
              <a:rPr lang="fr-FR" err="1"/>
              <a:t>poru</a:t>
            </a:r>
            <a:r>
              <a:rPr lang="fr-FR"/>
              <a:t> qu’on travaille </a:t>
            </a:r>
            <a:r>
              <a:rPr lang="fr-FR" err="1"/>
              <a:t>ensmeble</a:t>
            </a:r>
            <a:r>
              <a:rPr lang="fr-FR"/>
              <a:t> et la vous </a:t>
            </a:r>
            <a:r>
              <a:rPr lang="fr-FR" err="1"/>
              <a:t>choisisez</a:t>
            </a:r>
            <a:r>
              <a:rPr lang="fr-FR"/>
              <a:t> de payer 2997€ par mois pour nos services.</a:t>
            </a:r>
          </a:p>
          <a:p>
            <a:endParaRPr lang="fr-FR"/>
          </a:p>
          <a:p>
            <a:r>
              <a:rPr lang="fr-FR"/>
              <a:t>La deuxième si vous passez à l’action </a:t>
            </a:r>
            <a:r>
              <a:rPr lang="fr-FR" err="1"/>
              <a:t>aujourdhui</a:t>
            </a:r>
            <a:r>
              <a:rPr lang="fr-FR"/>
              <a:t>, on vous fait une remise de -33% de la prestation et du coup, l’investissement sera de 1997€ par mois.</a:t>
            </a:r>
          </a:p>
          <a:p>
            <a:endParaRPr lang="fr-FR"/>
          </a:p>
          <a:p>
            <a:r>
              <a:rPr lang="fr-FR"/>
              <a:t>Et la dernière qui est la plus choisis par nos clients partenaires c’est de payer 3 mois pour consolider notre partenariat et surtout vous avez chaque moi à -50%. Et aussi vous avez l’</a:t>
            </a:r>
            <a:r>
              <a:rPr lang="fr-FR" err="1"/>
              <a:t>apportunité</a:t>
            </a:r>
            <a:r>
              <a:rPr lang="fr-FR"/>
              <a:t> de payer en plusieurs fois sous 30 jours.</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26</a:t>
            </a:fld>
            <a:endParaRPr lang="fr-FR"/>
          </a:p>
        </p:txBody>
      </p:sp>
    </p:spTree>
    <p:extLst>
      <p:ext uri="{BB962C8B-B14F-4D97-AF65-F5344CB8AC3E}">
        <p14:creationId xmlns:p14="http://schemas.microsoft.com/office/powerpoint/2010/main" val="3003165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Si vous choisissez l’offre numéro 3 :</a:t>
            </a:r>
          </a:p>
          <a:p>
            <a:endParaRPr lang="fr-FR"/>
          </a:p>
          <a:p>
            <a:r>
              <a:rPr lang="fr-FR"/>
              <a:t>- CE qu’on demande, c’est de payer 100% </a:t>
            </a:r>
            <a:r>
              <a:rPr lang="fr-FR" err="1"/>
              <a:t>totalmeent</a:t>
            </a:r>
            <a:r>
              <a:rPr lang="fr-FR"/>
              <a:t> remboursable via notre lien, qu’on garde pour sécuriser votre place avec nous car on est déjà en contact avec plusieurs autres clinique mais on souhaite avoir un partenaire sur la </a:t>
            </a:r>
            <a:r>
              <a:rPr lang="fr-FR" err="1"/>
              <a:t>region</a:t>
            </a:r>
            <a:r>
              <a:rPr lang="fr-FR"/>
              <a:t> ******</a:t>
            </a:r>
          </a:p>
          <a:p>
            <a:endParaRPr lang="fr-FR"/>
          </a:p>
          <a:p>
            <a:r>
              <a:rPr lang="fr-FR"/>
              <a:t>- Prenez 72 h l’</a:t>
            </a:r>
            <a:r>
              <a:rPr lang="fr-FR" err="1"/>
              <a:t>equivaut</a:t>
            </a:r>
            <a:r>
              <a:rPr lang="fr-FR"/>
              <a:t> de 3 jours pour réfléchir et en discuter avec vous-même ou d’autres personnes et par la suite, on choisi un </a:t>
            </a:r>
            <a:r>
              <a:rPr lang="fr-FR" err="1"/>
              <a:t>crénaux</a:t>
            </a:r>
            <a:r>
              <a:rPr lang="fr-FR"/>
              <a:t> pour signer le contrat et </a:t>
            </a:r>
            <a:r>
              <a:rPr lang="fr-FR" err="1"/>
              <a:t>echelonner</a:t>
            </a:r>
            <a:r>
              <a:rPr lang="fr-FR"/>
              <a:t> les paiements si besoin. Sinon on vous rembourse sans aucun </a:t>
            </a:r>
            <a:r>
              <a:rPr lang="fr-FR" err="1"/>
              <a:t>souccis</a:t>
            </a:r>
            <a:r>
              <a:rPr lang="fr-FR"/>
              <a:t> les 100€</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27</a:t>
            </a:fld>
            <a:endParaRPr lang="fr-FR"/>
          </a:p>
        </p:txBody>
      </p:sp>
    </p:spTree>
    <p:extLst>
      <p:ext uri="{BB962C8B-B14F-4D97-AF65-F5344CB8AC3E}">
        <p14:creationId xmlns:p14="http://schemas.microsoft.com/office/powerpoint/2010/main" val="3941666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Donc voici les prochaines étapes…. (LIRE - DEV)</a:t>
            </a:r>
          </a:p>
          <a:p>
            <a:endParaRPr lang="fr-FR"/>
          </a:p>
          <a:p>
            <a:r>
              <a:rPr lang="fr-FR"/>
              <a:t>- Lien de paiement - contrat (donner rdv)</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28</a:t>
            </a:fld>
            <a:endParaRPr lang="fr-FR"/>
          </a:p>
        </p:txBody>
      </p:sp>
    </p:spTree>
    <p:extLst>
      <p:ext uri="{BB962C8B-B14F-4D97-AF65-F5344CB8AC3E}">
        <p14:creationId xmlns:p14="http://schemas.microsoft.com/office/powerpoint/2010/main" val="3860064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DES QUESTIONS ?</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29</a:t>
            </a:fld>
            <a:endParaRPr lang="fr-FR"/>
          </a:p>
        </p:txBody>
      </p:sp>
    </p:spTree>
    <p:extLst>
      <p:ext uri="{BB962C8B-B14F-4D97-AF65-F5344CB8AC3E}">
        <p14:creationId xmlns:p14="http://schemas.microsoft.com/office/powerpoint/2010/main" val="3728772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Et le tout sans – ( LIRE les textes).</a:t>
            </a:r>
          </a:p>
        </p:txBody>
      </p:sp>
      <p:sp>
        <p:nvSpPr>
          <p:cNvPr id="4" name="Espace réservé du numéro de diapositive 3"/>
          <p:cNvSpPr>
            <a:spLocks noGrp="1"/>
          </p:cNvSpPr>
          <p:nvPr>
            <p:ph type="sldNum" sz="quarter" idx="5"/>
          </p:nvPr>
        </p:nvSpPr>
        <p:spPr/>
        <p:txBody>
          <a:bodyPr/>
          <a:lstStyle/>
          <a:p>
            <a:fld id="{557980AE-6D5A-A547-AA3D-C17BF251D8E5}" type="slidenum">
              <a:rPr lang="fr-FR" smtClean="0"/>
              <a:t>3</a:t>
            </a:fld>
            <a:endParaRPr lang="fr-FR"/>
          </a:p>
        </p:txBody>
      </p:sp>
    </p:spTree>
    <p:extLst>
      <p:ext uri="{BB962C8B-B14F-4D97-AF65-F5344CB8AC3E}">
        <p14:creationId xmlns:p14="http://schemas.microsoft.com/office/powerpoint/2010/main" val="2998507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30</a:t>
            </a:fld>
            <a:endParaRPr lang="fr-FR"/>
          </a:p>
        </p:txBody>
      </p:sp>
    </p:spTree>
    <p:extLst>
      <p:ext uri="{BB962C8B-B14F-4D97-AF65-F5344CB8AC3E}">
        <p14:creationId xmlns:p14="http://schemas.microsoft.com/office/powerpoint/2010/main" val="167441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Je vous </a:t>
            </a:r>
            <a:r>
              <a:rPr lang="fr-FR" err="1"/>
              <a:t>presente</a:t>
            </a:r>
            <a:r>
              <a:rPr lang="fr-FR"/>
              <a:t> mnt notre </a:t>
            </a:r>
            <a:r>
              <a:rPr lang="fr-FR" err="1"/>
              <a:t>dream</a:t>
            </a:r>
            <a:r>
              <a:rPr lang="fr-FR"/>
              <a:t> team composé de 3 personnes incluant moi que vous voyez a gauche, pour ma part je m’occupe de tous qui est stratégies et automatisation ainsi que la partie écriture et donc </a:t>
            </a:r>
            <a:r>
              <a:rPr lang="fr-FR" err="1"/>
              <a:t>copywriting</a:t>
            </a:r>
            <a:r>
              <a:rPr lang="fr-FR"/>
              <a:t>.</a:t>
            </a:r>
          </a:p>
          <a:p>
            <a:endParaRPr lang="fr-FR"/>
          </a:p>
          <a:p>
            <a:r>
              <a:rPr lang="fr-FR"/>
              <a:t>Vous avez </a:t>
            </a:r>
            <a:r>
              <a:rPr lang="fr-FR" err="1"/>
              <a:t>Lucis</a:t>
            </a:r>
            <a:r>
              <a:rPr lang="fr-FR"/>
              <a:t> qui </a:t>
            </a:r>
            <a:r>
              <a:rPr lang="fr-FR" err="1"/>
              <a:t>gére</a:t>
            </a:r>
            <a:r>
              <a:rPr lang="fr-FR"/>
              <a:t> tout le contact client ainsi que la qualification des rdvs et gestion d’</a:t>
            </a:r>
            <a:r>
              <a:rPr lang="fr-FR" err="1"/>
              <a:t>apres</a:t>
            </a:r>
            <a:r>
              <a:rPr lang="fr-FR"/>
              <a:t> capture prospect et pour finir</a:t>
            </a:r>
          </a:p>
          <a:p>
            <a:endParaRPr lang="fr-FR"/>
          </a:p>
          <a:p>
            <a:r>
              <a:rPr lang="fr-FR"/>
              <a:t>Vous avez Ludo, notre ninja du Design graphique ainsi que toute la partie technique d’automatisation que personne ne voit mais a qui on doit </a:t>
            </a:r>
            <a:r>
              <a:rPr lang="fr-FR" err="1"/>
              <a:t>énormement</a:t>
            </a:r>
            <a:r>
              <a:rPr lang="fr-FR"/>
              <a:t> pour nos résultats.</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4</a:t>
            </a:fld>
            <a:endParaRPr lang="fr-FR"/>
          </a:p>
        </p:txBody>
      </p:sp>
    </p:spTree>
    <p:extLst>
      <p:ext uri="{BB962C8B-B14F-4D97-AF65-F5344CB8AC3E}">
        <p14:creationId xmlns:p14="http://schemas.microsoft.com/office/powerpoint/2010/main" val="311355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Mais alors comment ça </a:t>
            </a:r>
            <a:r>
              <a:rPr lang="fr-FR" err="1"/>
              <a:t>marchet</a:t>
            </a:r>
            <a:r>
              <a:rPr lang="fr-FR"/>
              <a:t> et </a:t>
            </a:r>
            <a:r>
              <a:rPr lang="fr-FR" err="1"/>
              <a:t>concretement</a:t>
            </a:r>
            <a:r>
              <a:rPr lang="fr-FR"/>
              <a:t> ?</a:t>
            </a:r>
          </a:p>
          <a:p>
            <a:endParaRPr lang="fr-FR"/>
          </a:p>
          <a:p>
            <a:r>
              <a:rPr lang="fr-FR"/>
              <a:t>En fin de compte c’est assez simple, nous qui somme l’agence, on </a:t>
            </a:r>
            <a:r>
              <a:rPr lang="fr-FR" err="1"/>
              <a:t>generes</a:t>
            </a:r>
            <a:r>
              <a:rPr lang="fr-FR"/>
              <a:t> des rdvs qualifiés avec notre système qui a été déjà testé sur le marche sur des de 10ene de clients différents, en vous envoyant directement des rdvs et non des prospects, la vente de prestation ou bien de l’opération si vous </a:t>
            </a:r>
            <a:r>
              <a:rPr lang="fr-FR" err="1"/>
              <a:t>preferez</a:t>
            </a:r>
            <a:r>
              <a:rPr lang="fr-FR"/>
              <a:t> se fait</a:t>
            </a:r>
          </a:p>
          <a:p>
            <a:r>
              <a:rPr lang="fr-FR"/>
              <a:t>Naturellement sans pousser le prospect dans une optique de vente, une fois la consultations faites et ce ne sont plus de simple rdvs mais des patients… les </a:t>
            </a:r>
            <a:r>
              <a:rPr lang="fr-FR" err="1"/>
              <a:t>patiensts</a:t>
            </a:r>
            <a:r>
              <a:rPr lang="fr-FR"/>
              <a:t> passer a la caisse chez vous pour payer leur opération et a ce moment la vous payez notre prestation.</a:t>
            </a:r>
          </a:p>
          <a:p>
            <a:endParaRPr lang="fr-FR"/>
          </a:p>
          <a:p>
            <a:r>
              <a:rPr lang="fr-FR" err="1"/>
              <a:t>Grossomodo</a:t>
            </a:r>
            <a:r>
              <a:rPr lang="fr-FR"/>
              <a:t> – c’est une relation gagnant </a:t>
            </a:r>
            <a:r>
              <a:rPr lang="fr-FR" err="1"/>
              <a:t>gagnat</a:t>
            </a:r>
            <a:r>
              <a:rPr lang="fr-FR"/>
              <a:t>.</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5</a:t>
            </a:fld>
            <a:endParaRPr lang="fr-FR"/>
          </a:p>
        </p:txBody>
      </p:sp>
    </p:spTree>
    <p:extLst>
      <p:ext uri="{BB962C8B-B14F-4D97-AF65-F5344CB8AC3E}">
        <p14:creationId xmlns:p14="http://schemas.microsoft.com/office/powerpoint/2010/main" val="19996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Et notre système comme je l’ai dit au </a:t>
            </a:r>
            <a:r>
              <a:rPr lang="fr-FR" err="1"/>
              <a:t>paravant</a:t>
            </a:r>
            <a:r>
              <a:rPr lang="fr-FR"/>
              <a:t> .. Nous l’avons testé sur plusieurs clinique avant la votre, et les résultats qu’on a eu sont </a:t>
            </a:r>
            <a:r>
              <a:rPr lang="fr-FR" err="1"/>
              <a:t>bleuffant</a:t>
            </a:r>
            <a:r>
              <a:rPr lang="fr-FR"/>
              <a:t>… voici quelques retour dans notre groupe </a:t>
            </a:r>
            <a:r>
              <a:rPr lang="fr-FR" err="1"/>
              <a:t>facebook</a:t>
            </a:r>
            <a:r>
              <a:rPr lang="fr-FR"/>
              <a:t> qu’on avait… ou vous pouvez voir par ex : Marie ange qui … ou encore Nathan qui …. Ou encore …. Et ainsi de suite</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6</a:t>
            </a:fld>
            <a:endParaRPr lang="fr-FR"/>
          </a:p>
        </p:txBody>
      </p:sp>
    </p:spTree>
    <p:extLst>
      <p:ext uri="{BB962C8B-B14F-4D97-AF65-F5344CB8AC3E}">
        <p14:creationId xmlns:p14="http://schemas.microsoft.com/office/powerpoint/2010/main" val="258640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Mnt avant de vous </a:t>
            </a:r>
            <a:r>
              <a:rPr lang="fr-FR" err="1"/>
              <a:t>presenter</a:t>
            </a:r>
            <a:r>
              <a:rPr lang="fr-FR"/>
              <a:t> le système, je tenais a vous rappeler des stats super important pour vous </a:t>
            </a:r>
            <a:r>
              <a:rPr lang="fr-FR" err="1"/>
              <a:t>aujourdhui</a:t>
            </a:r>
            <a:r>
              <a:rPr lang="fr-FR"/>
              <a:t>.</a:t>
            </a:r>
          </a:p>
          <a:p>
            <a:endParaRPr lang="fr-FR"/>
          </a:p>
          <a:p>
            <a:r>
              <a:rPr lang="fr-FR"/>
              <a:t>- Lire les stats (</a:t>
            </a:r>
            <a:r>
              <a:rPr lang="fr-FR" err="1"/>
              <a:t>developper</a:t>
            </a:r>
            <a:r>
              <a:rPr lang="fr-FR"/>
              <a:t>)</a:t>
            </a:r>
          </a:p>
          <a:p>
            <a:endParaRPr lang="fr-FR"/>
          </a:p>
          <a:p>
            <a:r>
              <a:rPr lang="fr-FR"/>
              <a:t>- Finaliser avec la stat de 18Milliards pour 2034 pour montrer les opportunités de croissances et semer le </a:t>
            </a:r>
            <a:r>
              <a:rPr lang="fr-FR" err="1"/>
              <a:t>desire</a:t>
            </a:r>
            <a:r>
              <a:rPr lang="fr-FR"/>
              <a:t> d’</a:t>
            </a:r>
            <a:r>
              <a:rPr lang="fr-FR" err="1"/>
              <a:t>alller</a:t>
            </a:r>
            <a:r>
              <a:rPr lang="fr-FR"/>
              <a:t> encore plus vite et plus </a:t>
            </a:r>
            <a:r>
              <a:rPr lang="fr-FR" err="1"/>
              <a:t>loins</a:t>
            </a:r>
            <a:r>
              <a:rPr lang="fr-FR"/>
              <a:t>.</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7</a:t>
            </a:fld>
            <a:endParaRPr lang="fr-FR"/>
          </a:p>
        </p:txBody>
      </p:sp>
    </p:spTree>
    <p:extLst>
      <p:ext uri="{BB962C8B-B14F-4D97-AF65-F5344CB8AC3E}">
        <p14:creationId xmlns:p14="http://schemas.microsoft.com/office/powerpoint/2010/main" val="108096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Pourquoi </a:t>
            </a:r>
            <a:r>
              <a:rPr lang="fr-FR" err="1"/>
              <a:t>hair</a:t>
            </a:r>
            <a:r>
              <a:rPr lang="fr-FR"/>
              <a:t> </a:t>
            </a:r>
            <a:r>
              <a:rPr lang="fr-FR" err="1"/>
              <a:t>agency</a:t>
            </a:r>
            <a:r>
              <a:rPr lang="fr-FR"/>
              <a:t> est la meilleure dans la greffe de cheveux… bah déjà </a:t>
            </a:r>
            <a:r>
              <a:rPr lang="fr-FR" err="1"/>
              <a:t>ya</a:t>
            </a:r>
            <a:r>
              <a:rPr lang="fr-FR"/>
              <a:t> qu’a voir le nom de notre agence …</a:t>
            </a:r>
          </a:p>
          <a:p>
            <a:endParaRPr lang="fr-FR"/>
          </a:p>
          <a:p>
            <a:r>
              <a:rPr lang="fr-FR"/>
              <a:t>Après (LIRE - </a:t>
            </a:r>
            <a:r>
              <a:rPr lang="fr-FR" err="1"/>
              <a:t>Developper</a:t>
            </a:r>
            <a:r>
              <a:rPr lang="fr-FR"/>
              <a:t>)</a:t>
            </a:r>
          </a:p>
        </p:txBody>
      </p:sp>
      <p:sp>
        <p:nvSpPr>
          <p:cNvPr id="4" name="Espace réservé du numéro de diapositive 3"/>
          <p:cNvSpPr>
            <a:spLocks noGrp="1"/>
          </p:cNvSpPr>
          <p:nvPr>
            <p:ph type="sldNum" sz="quarter" idx="5"/>
          </p:nvPr>
        </p:nvSpPr>
        <p:spPr/>
        <p:txBody>
          <a:bodyPr/>
          <a:lstStyle/>
          <a:p>
            <a:fld id="{557980AE-6D5A-A547-AA3D-C17BF251D8E5}" type="slidenum">
              <a:rPr lang="fr-FR" smtClean="0"/>
              <a:t>8</a:t>
            </a:fld>
            <a:endParaRPr lang="fr-FR"/>
          </a:p>
        </p:txBody>
      </p:sp>
    </p:spTree>
    <p:extLst>
      <p:ext uri="{BB962C8B-B14F-4D97-AF65-F5344CB8AC3E}">
        <p14:creationId xmlns:p14="http://schemas.microsoft.com/office/powerpoint/2010/main" val="275826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Voici maintenant notre système et comment on </a:t>
            </a:r>
            <a:r>
              <a:rPr lang="fr-FR" err="1"/>
              <a:t>opére</a:t>
            </a:r>
            <a:r>
              <a:rPr lang="fr-FR"/>
              <a:t> chez </a:t>
            </a:r>
            <a:r>
              <a:rPr lang="fr-FR" err="1"/>
              <a:t>hair</a:t>
            </a:r>
            <a:r>
              <a:rPr lang="fr-FR"/>
              <a:t> </a:t>
            </a:r>
            <a:r>
              <a:rPr lang="fr-FR" err="1"/>
              <a:t>agency</a:t>
            </a:r>
            <a:r>
              <a:rPr lang="fr-FR"/>
              <a:t> avec tout notre process de A à Z</a:t>
            </a:r>
          </a:p>
        </p:txBody>
      </p:sp>
      <p:sp>
        <p:nvSpPr>
          <p:cNvPr id="4" name="Espace réservé du numéro de diapositive 3"/>
          <p:cNvSpPr>
            <a:spLocks noGrp="1"/>
          </p:cNvSpPr>
          <p:nvPr>
            <p:ph type="sldNum" sz="quarter" idx="5"/>
          </p:nvPr>
        </p:nvSpPr>
        <p:spPr/>
        <p:txBody>
          <a:bodyPr/>
          <a:lstStyle/>
          <a:p>
            <a:fld id="{1B9449B1-F0F9-8740-8B18-B3668AFA3A20}" type="slidenum">
              <a:rPr lang="fr-FR" smtClean="0"/>
              <a:t>9</a:t>
            </a:fld>
            <a:endParaRPr lang="fr-FR"/>
          </a:p>
        </p:txBody>
      </p:sp>
    </p:spTree>
    <p:extLst>
      <p:ext uri="{BB962C8B-B14F-4D97-AF65-F5344CB8AC3E}">
        <p14:creationId xmlns:p14="http://schemas.microsoft.com/office/powerpoint/2010/main" val="309284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50EA6E33-5D62-004E-A742-5A4FB5D9C5A6}" type="datetimeFigureOut">
              <a:rPr lang="fr-FR" smtClean="0"/>
              <a:t>24/09/2024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355994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0EA6E33-5D62-004E-A742-5A4FB5D9C5A6}" type="datetimeFigureOut">
              <a:rPr lang="fr-FR" smtClean="0"/>
              <a:t>24/09/2024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407600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0EA6E33-5D62-004E-A742-5A4FB5D9C5A6}" type="datetimeFigureOut">
              <a:rPr lang="fr-FR" smtClean="0"/>
              <a:t>24/09/2024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405407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50EA6E33-5D62-004E-A742-5A4FB5D9C5A6}" type="datetimeFigureOut">
              <a:rPr lang="fr-FR" smtClean="0"/>
              <a:t>24/09/2024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55098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0EA6E33-5D62-004E-A742-5A4FB5D9C5A6}" type="datetimeFigureOut">
              <a:rPr lang="fr-FR" smtClean="0"/>
              <a:t>24/09/2024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3916289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50EA6E33-5D62-004E-A742-5A4FB5D9C5A6}" type="datetimeFigureOut">
              <a:rPr lang="fr-FR" smtClean="0"/>
              <a:t>24/09/2024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166431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50EA6E33-5D62-004E-A742-5A4FB5D9C5A6}" type="datetimeFigureOut">
              <a:rPr lang="fr-FR" smtClean="0"/>
              <a:t>24/09/2024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43943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50EA6E33-5D62-004E-A742-5A4FB5D9C5A6}" type="datetimeFigureOut">
              <a:rPr lang="fr-FR" smtClean="0"/>
              <a:t>24/09/2024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177477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A6E33-5D62-004E-A742-5A4FB5D9C5A6}" type="datetimeFigureOut">
              <a:rPr lang="fr-FR" smtClean="0"/>
              <a:t>24/09/2024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233096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EA6E33-5D62-004E-A742-5A4FB5D9C5A6}" type="datetimeFigureOut">
              <a:rPr lang="fr-FR" smtClean="0"/>
              <a:t>24/09/2024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138589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EA6E33-5D62-004E-A742-5A4FB5D9C5A6}" type="datetimeFigureOut">
              <a:rPr lang="fr-FR" smtClean="0"/>
              <a:t>24/09/2024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89F792-F021-2B48-BB27-0BD0B9E26893}" type="slidenum">
              <a:rPr lang="fr-FR" smtClean="0"/>
              <a:t>‹N°›</a:t>
            </a:fld>
            <a:endParaRPr lang="fr-FR"/>
          </a:p>
        </p:txBody>
      </p:sp>
    </p:spTree>
    <p:extLst>
      <p:ext uri="{BB962C8B-B14F-4D97-AF65-F5344CB8AC3E}">
        <p14:creationId xmlns:p14="http://schemas.microsoft.com/office/powerpoint/2010/main" val="295553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A6E33-5D62-004E-A742-5A4FB5D9C5A6}" type="datetimeFigureOut">
              <a:rPr lang="fr-FR" smtClean="0"/>
              <a:t>24/09/2024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9F792-F021-2B48-BB27-0BD0B9E26893}" type="slidenum">
              <a:rPr lang="fr-FR" smtClean="0"/>
              <a:t>‹N°›</a:t>
            </a:fld>
            <a:endParaRPr lang="fr-FR"/>
          </a:p>
        </p:txBody>
      </p:sp>
    </p:spTree>
    <p:extLst>
      <p:ext uri="{BB962C8B-B14F-4D97-AF65-F5344CB8AC3E}">
        <p14:creationId xmlns:p14="http://schemas.microsoft.com/office/powerpoint/2010/main" val="34118705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2.png"/><Relationship Id="rId4" Type="http://schemas.openxmlformats.org/officeDocument/2006/relationships/image" Target="../media/image58.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3.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39.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7.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3.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0.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3.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2.jpeg"/><Relationship Id="rId7" Type="http://schemas.microsoft.com/office/2007/relationships/hdphoto" Target="../media/hdphoto6.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8.png"/><Relationship Id="rId11" Type="http://schemas.microsoft.com/office/2007/relationships/hdphoto" Target="../media/hdphoto7.wdp"/><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58.png"/><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hocolat, personne, intérieur, nourriture">
            <a:extLst>
              <a:ext uri="{FF2B5EF4-FFF2-40B4-BE49-F238E27FC236}">
                <a16:creationId xmlns:a16="http://schemas.microsoft.com/office/drawing/2014/main" id="{B2D221D2-04CB-2555-162D-79D15213B9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2324D680-D465-54E1-5095-1FEC0141CB20}"/>
              </a:ext>
            </a:extLst>
          </p:cNvPr>
          <p:cNvSpPr txBox="1"/>
          <p:nvPr/>
        </p:nvSpPr>
        <p:spPr>
          <a:xfrm>
            <a:off x="1380552" y="2767280"/>
            <a:ext cx="9430896" cy="1323439"/>
          </a:xfrm>
          <a:prstGeom prst="rect">
            <a:avLst/>
          </a:prstGeom>
          <a:noFill/>
        </p:spPr>
        <p:txBody>
          <a:bodyPr wrap="square" rtlCol="0">
            <a:spAutoFit/>
          </a:bodyPr>
          <a:lstStyle/>
          <a:p>
            <a:pPr algn="ctr"/>
            <a:r>
              <a:rPr lang="fr-FR" sz="8000" b="1">
                <a:effectLst>
                  <a:outerShdw blurRad="508000" sx="102000" sy="102000" algn="ctr" rotWithShape="0">
                    <a:prstClr val="black"/>
                  </a:outerShdw>
                </a:effectLst>
                <a:latin typeface="Montserrat Black" pitchFamily="2" charset="77"/>
                <a:cs typeface="Microsoft Tai Le" panose="020B0502040204020203" pitchFamily="34" charset="0"/>
              </a:rPr>
              <a:t>DEMO</a:t>
            </a:r>
            <a:endParaRPr lang="fr-FR" sz="8000" b="1">
              <a:solidFill>
                <a:schemeClr val="bg1"/>
              </a:solidFill>
              <a:effectLst>
                <a:outerShdw blurRad="508000" sx="102000" sy="102000" algn="ctr" rotWithShape="0">
                  <a:prstClr val="black"/>
                </a:outerShdw>
              </a:effectLst>
              <a:highlight>
                <a:srgbClr val="FFFF00"/>
              </a:highlight>
              <a:latin typeface="Montserrat Black" pitchFamily="2" charset="77"/>
              <a:cs typeface="Microsoft Tai Le" panose="020B0502040204020203" pitchFamily="34" charset="0"/>
            </a:endParaRPr>
          </a:p>
        </p:txBody>
      </p:sp>
      <p:pic>
        <p:nvPicPr>
          <p:cNvPr id="2" name="Image 1" descr="Une image contenant Graphique, graphisme, texte, Police&#10;&#10;Description générée automatiquement">
            <a:extLst>
              <a:ext uri="{FF2B5EF4-FFF2-40B4-BE49-F238E27FC236}">
                <a16:creationId xmlns:a16="http://schemas.microsoft.com/office/drawing/2014/main" id="{76B54880-8791-136E-E9FF-A08ECE1992F3}"/>
              </a:ext>
            </a:extLst>
          </p:cNvPr>
          <p:cNvPicPr>
            <a:picLocks noChangeAspect="1"/>
          </p:cNvPicPr>
          <p:nvPr/>
        </p:nvPicPr>
        <p:blipFill>
          <a:blip r:embed="rId5"/>
          <a:stretch>
            <a:fillRect/>
          </a:stretch>
        </p:blipFill>
        <p:spPr>
          <a:xfrm>
            <a:off x="-79013" y="5371339"/>
            <a:ext cx="1648626" cy="1648626"/>
          </a:xfrm>
          <a:prstGeom prst="rect">
            <a:avLst/>
          </a:prstGeom>
        </p:spPr>
      </p:pic>
      <p:grpSp>
        <p:nvGrpSpPr>
          <p:cNvPr id="5" name="Groupe 4">
            <a:extLst>
              <a:ext uri="{FF2B5EF4-FFF2-40B4-BE49-F238E27FC236}">
                <a16:creationId xmlns:a16="http://schemas.microsoft.com/office/drawing/2014/main" id="{4DA84BE9-3777-9D18-021D-CAF482E4F1A3}"/>
              </a:ext>
            </a:extLst>
          </p:cNvPr>
          <p:cNvGrpSpPr/>
          <p:nvPr/>
        </p:nvGrpSpPr>
        <p:grpSpPr>
          <a:xfrm>
            <a:off x="10185285" y="6194312"/>
            <a:ext cx="1880643" cy="494618"/>
            <a:chOff x="10185285" y="6194312"/>
            <a:chExt cx="1880643" cy="494618"/>
          </a:xfrm>
        </p:grpSpPr>
        <p:sp>
          <p:nvSpPr>
            <p:cNvPr id="6" name="ZoneTexte 5">
              <a:extLst>
                <a:ext uri="{FF2B5EF4-FFF2-40B4-BE49-F238E27FC236}">
                  <a16:creationId xmlns:a16="http://schemas.microsoft.com/office/drawing/2014/main" id="{2090B23D-8513-67F4-22B2-84E3D66B8AE1}"/>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7" name="ZoneTexte 6">
              <a:extLst>
                <a:ext uri="{FF2B5EF4-FFF2-40B4-BE49-F238E27FC236}">
                  <a16:creationId xmlns:a16="http://schemas.microsoft.com/office/drawing/2014/main" id="{CD47C9F8-EF56-0E1A-D6F7-688605D98BFF}"/>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1483597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56D67299-C402-0FE0-D0A2-67A0FDFE2950}"/>
              </a:ext>
            </a:extLst>
          </p:cNvPr>
          <p:cNvPicPr>
            <a:picLocks noChangeAspect="1"/>
          </p:cNvPicPr>
          <p:nvPr/>
        </p:nvPicPr>
        <p:blipFill>
          <a:blip r:embed="rId3"/>
          <a:stretch>
            <a:fillRect/>
          </a:stretch>
        </p:blipFill>
        <p:spPr>
          <a:xfrm>
            <a:off x="6743457" y="1735810"/>
            <a:ext cx="4866992" cy="3624255"/>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pic>
        <p:nvPicPr>
          <p:cNvPr id="12" name="Image 11">
            <a:extLst>
              <a:ext uri="{FF2B5EF4-FFF2-40B4-BE49-F238E27FC236}">
                <a16:creationId xmlns:a16="http://schemas.microsoft.com/office/drawing/2014/main" id="{C353545E-D169-1503-149F-EECBCF238C86}"/>
              </a:ext>
            </a:extLst>
          </p:cNvPr>
          <p:cNvPicPr>
            <a:picLocks noChangeAspect="1"/>
          </p:cNvPicPr>
          <p:nvPr/>
        </p:nvPicPr>
        <p:blipFill>
          <a:blip r:embed="rId4"/>
          <a:stretch>
            <a:fillRect/>
          </a:stretch>
        </p:blipFill>
        <p:spPr>
          <a:xfrm>
            <a:off x="837963" y="1735811"/>
            <a:ext cx="5000656" cy="3624254"/>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solidFill>
                  <a:srgbClr val="FF0000"/>
                </a:solidFill>
                <a:latin typeface="Montserrat Black" pitchFamily="2" charset="77"/>
                <a:cs typeface="Microsoft Tai Le" panose="020B0502040204020203" pitchFamily="34" charset="0"/>
              </a:rPr>
              <a:t>ÉTAPE 1 </a:t>
            </a:r>
            <a:r>
              <a:rPr lang="fr-FR" sz="3200" b="1">
                <a:latin typeface="Montserrat Black" pitchFamily="2" charset="77"/>
                <a:cs typeface="Microsoft Tai Le" panose="020B0502040204020203" pitchFamily="34" charset="0"/>
              </a:rPr>
              <a:t>: DÉFINIR UNE </a:t>
            </a:r>
            <a:r>
              <a:rPr lang="fr-FR" sz="3200" b="1">
                <a:solidFill>
                  <a:schemeClr val="bg1"/>
                </a:solidFill>
                <a:highlight>
                  <a:srgbClr val="FFFF00"/>
                </a:highlight>
                <a:latin typeface="Montserrat Black" pitchFamily="2" charset="77"/>
                <a:cs typeface="Microsoft Tai Le" panose="020B0502040204020203" pitchFamily="34" charset="0"/>
              </a:rPr>
              <a:t>OFFRE UNIQUE</a:t>
            </a:r>
          </a:p>
        </p:txBody>
      </p:sp>
      <p:pic>
        <p:nvPicPr>
          <p:cNvPr id="9" name="Image 8">
            <a:extLst>
              <a:ext uri="{FF2B5EF4-FFF2-40B4-BE49-F238E27FC236}">
                <a16:creationId xmlns:a16="http://schemas.microsoft.com/office/drawing/2014/main" id="{7F036742-7437-A854-A7D2-C0CE2FEF7C1C}"/>
              </a:ext>
            </a:extLst>
          </p:cNvPr>
          <p:cNvPicPr>
            <a:picLocks noChangeAspect="1"/>
          </p:cNvPicPr>
          <p:nvPr/>
        </p:nvPicPr>
        <p:blipFill>
          <a:blip r:embed="rId5"/>
          <a:stretch>
            <a:fillRect/>
          </a:stretch>
        </p:blipFill>
        <p:spPr>
          <a:xfrm>
            <a:off x="9171457" y="1419674"/>
            <a:ext cx="944092" cy="652014"/>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158ED0B3-82F8-578F-4BB9-AFBA8C856B47}"/>
              </a:ext>
            </a:extLst>
          </p:cNvPr>
          <p:cNvPicPr>
            <a:picLocks noChangeAspect="1"/>
          </p:cNvPicPr>
          <p:nvPr/>
        </p:nvPicPr>
        <p:blipFill>
          <a:blip r:embed="rId6"/>
          <a:stretch>
            <a:fillRect/>
          </a:stretch>
        </p:blipFill>
        <p:spPr>
          <a:xfrm>
            <a:off x="8101009" y="1377863"/>
            <a:ext cx="771525" cy="771525"/>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8CCAF0E1-CE59-9876-C13D-223E70599F36}"/>
              </a:ext>
            </a:extLst>
          </p:cNvPr>
          <p:cNvSpPr txBox="1"/>
          <p:nvPr/>
        </p:nvSpPr>
        <p:spPr>
          <a:xfrm>
            <a:off x="1842289" y="5398262"/>
            <a:ext cx="2992004" cy="553998"/>
          </a:xfrm>
          <a:prstGeom prst="rect">
            <a:avLst/>
          </a:prstGeom>
          <a:noFill/>
          <a:effectLst>
            <a:outerShdw blurRad="508000" sx="102000" sy="102000" algn="ctr" rotWithShape="0">
              <a:prstClr val="black"/>
            </a:outerShdw>
          </a:effectLst>
        </p:spPr>
        <p:txBody>
          <a:bodyPr wrap="square" rtlCol="0">
            <a:spAutoFit/>
          </a:bodyPr>
          <a:lstStyle/>
          <a:p>
            <a:pPr algn="ctr"/>
            <a:r>
              <a:rPr lang="fr-FR" sz="1500" b="1">
                <a:latin typeface="Montserrat ExtraBold" pitchFamily="2" charset="77"/>
                <a:cs typeface="Microsoft Tai Le" panose="020B0502040204020203" pitchFamily="34" charset="0"/>
              </a:rPr>
              <a:t>+500 PUBLICITÉS ACTIVES</a:t>
            </a:r>
          </a:p>
          <a:p>
            <a:pPr algn="ctr"/>
            <a:r>
              <a:rPr lang="fr-FR" sz="1500" b="1">
                <a:solidFill>
                  <a:schemeClr val="bg1"/>
                </a:solidFill>
                <a:highlight>
                  <a:srgbClr val="FFFF00"/>
                </a:highlight>
                <a:latin typeface="Montserrat Black" pitchFamily="2" charset="77"/>
                <a:cs typeface="Microsoft Tai Le" panose="020B0502040204020203" pitchFamily="34" charset="0"/>
              </a:rPr>
              <a:t>SUR LE RÉSEAU META </a:t>
            </a:r>
          </a:p>
        </p:txBody>
      </p:sp>
      <p:sp>
        <p:nvSpPr>
          <p:cNvPr id="16" name="ZoneTexte 15">
            <a:extLst>
              <a:ext uri="{FF2B5EF4-FFF2-40B4-BE49-F238E27FC236}">
                <a16:creationId xmlns:a16="http://schemas.microsoft.com/office/drawing/2014/main" id="{0650F7D6-F5B8-A218-F481-1C62B19E66EA}"/>
              </a:ext>
            </a:extLst>
          </p:cNvPr>
          <p:cNvSpPr txBox="1"/>
          <p:nvPr/>
        </p:nvSpPr>
        <p:spPr>
          <a:xfrm>
            <a:off x="7675455" y="5398262"/>
            <a:ext cx="2992004"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+60 PUBLICITÉS ACTIVES</a:t>
            </a:r>
          </a:p>
          <a:p>
            <a:pPr algn="ctr"/>
            <a:r>
              <a:rPr lang="fr-FR" sz="1500" b="1">
                <a:solidFill>
                  <a:schemeClr val="bg1"/>
                </a:solidFill>
                <a:highlight>
                  <a:srgbClr val="FFFF00"/>
                </a:highlight>
                <a:latin typeface="Montserrat Black" pitchFamily="2" charset="77"/>
                <a:cs typeface="Microsoft Tai Le" panose="020B0502040204020203" pitchFamily="34" charset="0"/>
              </a:rPr>
              <a:t>SUR LE RÉSEAU GOOGLE</a:t>
            </a:r>
          </a:p>
        </p:txBody>
      </p:sp>
      <p:pic>
        <p:nvPicPr>
          <p:cNvPr id="17" name="Image 16">
            <a:extLst>
              <a:ext uri="{FF2B5EF4-FFF2-40B4-BE49-F238E27FC236}">
                <a16:creationId xmlns:a16="http://schemas.microsoft.com/office/drawing/2014/main" id="{9F14CD8B-735C-C925-7E03-A40E198BFA87}"/>
              </a:ext>
            </a:extLst>
          </p:cNvPr>
          <p:cNvPicPr>
            <a:picLocks noChangeAspect="1"/>
          </p:cNvPicPr>
          <p:nvPr/>
        </p:nvPicPr>
        <p:blipFill>
          <a:blip r:embed="rId7"/>
          <a:stretch>
            <a:fillRect/>
          </a:stretch>
        </p:blipFill>
        <p:spPr>
          <a:xfrm>
            <a:off x="6005750" y="3164495"/>
            <a:ext cx="529010" cy="529010"/>
          </a:xfrm>
          <a:prstGeom prst="rect">
            <a:avLst/>
          </a:prstGeom>
        </p:spPr>
      </p:pic>
      <p:pic>
        <p:nvPicPr>
          <p:cNvPr id="14" name="Image 13">
            <a:extLst>
              <a:ext uri="{FF2B5EF4-FFF2-40B4-BE49-F238E27FC236}">
                <a16:creationId xmlns:a16="http://schemas.microsoft.com/office/drawing/2014/main" id="{42378CF1-1833-AF9A-A05B-BB137238E45D}"/>
              </a:ext>
            </a:extLst>
          </p:cNvPr>
          <p:cNvPicPr>
            <a:picLocks noChangeAspect="1"/>
          </p:cNvPicPr>
          <p:nvPr/>
        </p:nvPicPr>
        <p:blipFill>
          <a:blip r:embed="rId8"/>
          <a:stretch>
            <a:fillRect/>
          </a:stretch>
        </p:blipFill>
        <p:spPr>
          <a:xfrm>
            <a:off x="2748640" y="1366257"/>
            <a:ext cx="1179303" cy="783131"/>
          </a:xfrm>
          <a:prstGeom prst="rect">
            <a:avLst/>
          </a:prstGeom>
          <a:ln>
            <a:noFill/>
          </a:ln>
          <a:effectLst>
            <a:outerShdw blurRad="292100" dist="139700" dir="2700000" algn="tl" rotWithShape="0">
              <a:srgbClr val="333333">
                <a:alpha val="65000"/>
              </a:srgbClr>
            </a:outerShdw>
          </a:effectLst>
        </p:spPr>
      </p:pic>
      <p:pic>
        <p:nvPicPr>
          <p:cNvPr id="21" name="Image 20" descr="Une image contenant Graphique, graphisme, texte, Police&#10;&#10;Description générée automatiquement">
            <a:extLst>
              <a:ext uri="{FF2B5EF4-FFF2-40B4-BE49-F238E27FC236}">
                <a16:creationId xmlns:a16="http://schemas.microsoft.com/office/drawing/2014/main" id="{B3F156BF-4299-0364-75F5-6AD0B8339FC3}"/>
              </a:ext>
            </a:extLst>
          </p:cNvPr>
          <p:cNvPicPr>
            <a:picLocks noChangeAspect="1"/>
          </p:cNvPicPr>
          <p:nvPr/>
        </p:nvPicPr>
        <p:blipFill>
          <a:blip r:embed="rId9"/>
          <a:stretch>
            <a:fillRect/>
          </a:stretch>
        </p:blipFill>
        <p:spPr>
          <a:xfrm>
            <a:off x="-79013" y="5371339"/>
            <a:ext cx="1648626" cy="1648626"/>
          </a:xfrm>
          <a:prstGeom prst="rect">
            <a:avLst/>
          </a:prstGeom>
        </p:spPr>
      </p:pic>
      <p:grpSp>
        <p:nvGrpSpPr>
          <p:cNvPr id="22" name="Groupe 21">
            <a:extLst>
              <a:ext uri="{FF2B5EF4-FFF2-40B4-BE49-F238E27FC236}">
                <a16:creationId xmlns:a16="http://schemas.microsoft.com/office/drawing/2014/main" id="{E642A880-BD42-FCA5-14FC-0F417264601C}"/>
              </a:ext>
            </a:extLst>
          </p:cNvPr>
          <p:cNvGrpSpPr/>
          <p:nvPr/>
        </p:nvGrpSpPr>
        <p:grpSpPr>
          <a:xfrm>
            <a:off x="10185285" y="6194312"/>
            <a:ext cx="1880643" cy="494618"/>
            <a:chOff x="10185285" y="6194312"/>
            <a:chExt cx="1880643" cy="494618"/>
          </a:xfrm>
        </p:grpSpPr>
        <p:sp>
          <p:nvSpPr>
            <p:cNvPr id="23" name="ZoneTexte 22">
              <a:extLst>
                <a:ext uri="{FF2B5EF4-FFF2-40B4-BE49-F238E27FC236}">
                  <a16:creationId xmlns:a16="http://schemas.microsoft.com/office/drawing/2014/main" id="{A24A0593-D827-A480-5A50-AEA6ED288CF8}"/>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24" name="ZoneTexte 23">
              <a:extLst>
                <a:ext uri="{FF2B5EF4-FFF2-40B4-BE49-F238E27FC236}">
                  <a16:creationId xmlns:a16="http://schemas.microsoft.com/office/drawing/2014/main" id="{FCDA71CA-679A-A2CA-6DF0-4023B3B09E9E}"/>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260764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200373"/>
            <a:ext cx="9430896" cy="1754326"/>
          </a:xfrm>
          <a:prstGeom prst="rect">
            <a:avLst/>
          </a:prstGeom>
          <a:noFill/>
        </p:spPr>
        <p:txBody>
          <a:bodyPr wrap="square" rtlCol="0">
            <a:spAutoFit/>
          </a:bodyPr>
          <a:lstStyle/>
          <a:p>
            <a:pPr algn="ctr"/>
            <a:r>
              <a:rPr lang="fr-FR" sz="5400" b="1">
                <a:latin typeface="Montserrat Black" pitchFamily="2" charset="77"/>
                <a:cs typeface="Microsoft Tai Le" panose="020B0502040204020203" pitchFamily="34" charset="0"/>
              </a:rPr>
              <a:t>UNE OFFRE </a:t>
            </a:r>
            <a:r>
              <a:rPr lang="fr-FR" sz="5400" b="1">
                <a:solidFill>
                  <a:srgbClr val="FF0000"/>
                </a:solidFill>
                <a:latin typeface="Montserrat Black" pitchFamily="2" charset="77"/>
                <a:cs typeface="Microsoft Tai Le" panose="020B0502040204020203" pitchFamily="34" charset="0"/>
              </a:rPr>
              <a:t>IRRÉSISTIBLE</a:t>
            </a:r>
          </a:p>
        </p:txBody>
      </p:sp>
      <p:sp>
        <p:nvSpPr>
          <p:cNvPr id="20" name="ZoneTexte 19">
            <a:extLst>
              <a:ext uri="{FF2B5EF4-FFF2-40B4-BE49-F238E27FC236}">
                <a16:creationId xmlns:a16="http://schemas.microsoft.com/office/drawing/2014/main" id="{97F74CC4-B575-9629-572E-FD57D433CE5B}"/>
              </a:ext>
            </a:extLst>
          </p:cNvPr>
          <p:cNvSpPr txBox="1"/>
          <p:nvPr/>
        </p:nvSpPr>
        <p:spPr>
          <a:xfrm>
            <a:off x="1936185" y="3415911"/>
            <a:ext cx="1383713" cy="338554"/>
          </a:xfrm>
          <a:prstGeom prst="rect">
            <a:avLst/>
          </a:prstGeom>
          <a:noFill/>
        </p:spPr>
        <p:txBody>
          <a:bodyPr wrap="none" rtlCol="0">
            <a:spAutoFit/>
          </a:bodyPr>
          <a:lstStyle/>
          <a:p>
            <a:pPr algn="ctr"/>
            <a:r>
              <a:rPr lang="fr-FR" sz="1600" b="1">
                <a:latin typeface="Montserrat ExtraBold" pitchFamily="2" charset="77"/>
              </a:rPr>
              <a:t>EXPERTISE</a:t>
            </a:r>
          </a:p>
        </p:txBody>
      </p:sp>
      <p:sp>
        <p:nvSpPr>
          <p:cNvPr id="21" name="ZoneTexte 20">
            <a:extLst>
              <a:ext uri="{FF2B5EF4-FFF2-40B4-BE49-F238E27FC236}">
                <a16:creationId xmlns:a16="http://schemas.microsoft.com/office/drawing/2014/main" id="{9FD25FAD-9F21-85A0-6F83-795C2734C5C5}"/>
              </a:ext>
            </a:extLst>
          </p:cNvPr>
          <p:cNvSpPr txBox="1"/>
          <p:nvPr/>
        </p:nvSpPr>
        <p:spPr>
          <a:xfrm>
            <a:off x="5310309" y="3415911"/>
            <a:ext cx="1548822" cy="338554"/>
          </a:xfrm>
          <a:prstGeom prst="rect">
            <a:avLst/>
          </a:prstGeom>
          <a:noFill/>
        </p:spPr>
        <p:txBody>
          <a:bodyPr wrap="none" rtlCol="0">
            <a:spAutoFit/>
          </a:bodyPr>
          <a:lstStyle/>
          <a:p>
            <a:pPr algn="ctr"/>
            <a:r>
              <a:rPr lang="fr-FR" sz="1600" b="1">
                <a:latin typeface="Montserrat ExtraBold" pitchFamily="2" charset="77"/>
              </a:rPr>
              <a:t>HISTORIQUE</a:t>
            </a:r>
          </a:p>
        </p:txBody>
      </p:sp>
      <p:sp>
        <p:nvSpPr>
          <p:cNvPr id="22" name="ZoneTexte 21">
            <a:extLst>
              <a:ext uri="{FF2B5EF4-FFF2-40B4-BE49-F238E27FC236}">
                <a16:creationId xmlns:a16="http://schemas.microsoft.com/office/drawing/2014/main" id="{B4B66542-4404-2D27-FBDC-54F39B1F288E}"/>
              </a:ext>
            </a:extLst>
          </p:cNvPr>
          <p:cNvSpPr txBox="1"/>
          <p:nvPr/>
        </p:nvSpPr>
        <p:spPr>
          <a:xfrm>
            <a:off x="3169692" y="5497376"/>
            <a:ext cx="707246" cy="338554"/>
          </a:xfrm>
          <a:prstGeom prst="rect">
            <a:avLst/>
          </a:prstGeom>
          <a:noFill/>
        </p:spPr>
        <p:txBody>
          <a:bodyPr wrap="none" rtlCol="0">
            <a:spAutoFit/>
          </a:bodyPr>
          <a:lstStyle/>
          <a:p>
            <a:pPr algn="ctr"/>
            <a:r>
              <a:rPr lang="fr-FR" sz="1600" b="1">
                <a:latin typeface="Montserrat ExtraBold" pitchFamily="2" charset="77"/>
              </a:rPr>
              <a:t>PRIX</a:t>
            </a:r>
          </a:p>
        </p:txBody>
      </p:sp>
      <p:sp>
        <p:nvSpPr>
          <p:cNvPr id="23" name="ZoneTexte 22">
            <a:extLst>
              <a:ext uri="{FF2B5EF4-FFF2-40B4-BE49-F238E27FC236}">
                <a16:creationId xmlns:a16="http://schemas.microsoft.com/office/drawing/2014/main" id="{6934B798-8934-6535-9E4D-669247F5C336}"/>
              </a:ext>
            </a:extLst>
          </p:cNvPr>
          <p:cNvSpPr txBox="1"/>
          <p:nvPr/>
        </p:nvSpPr>
        <p:spPr>
          <a:xfrm>
            <a:off x="8849542" y="3415911"/>
            <a:ext cx="1297151" cy="338554"/>
          </a:xfrm>
          <a:prstGeom prst="rect">
            <a:avLst/>
          </a:prstGeom>
          <a:noFill/>
        </p:spPr>
        <p:txBody>
          <a:bodyPr wrap="none" rtlCol="0">
            <a:spAutoFit/>
          </a:bodyPr>
          <a:lstStyle/>
          <a:p>
            <a:pPr algn="ctr"/>
            <a:r>
              <a:rPr lang="fr-FR" sz="1600" b="1">
                <a:latin typeface="Montserrat ExtraBold" pitchFamily="2" charset="77"/>
              </a:rPr>
              <a:t>CAPACITÉ</a:t>
            </a:r>
          </a:p>
        </p:txBody>
      </p:sp>
      <p:sp>
        <p:nvSpPr>
          <p:cNvPr id="24" name="ZoneTexte 23">
            <a:extLst>
              <a:ext uri="{FF2B5EF4-FFF2-40B4-BE49-F238E27FC236}">
                <a16:creationId xmlns:a16="http://schemas.microsoft.com/office/drawing/2014/main" id="{7E841A28-943B-72A4-5B7F-11AB96E10590}"/>
              </a:ext>
            </a:extLst>
          </p:cNvPr>
          <p:cNvSpPr txBox="1"/>
          <p:nvPr/>
        </p:nvSpPr>
        <p:spPr>
          <a:xfrm>
            <a:off x="5410674" y="5497376"/>
            <a:ext cx="1255472" cy="338554"/>
          </a:xfrm>
          <a:prstGeom prst="rect">
            <a:avLst/>
          </a:prstGeom>
          <a:noFill/>
        </p:spPr>
        <p:txBody>
          <a:bodyPr wrap="none" rtlCol="0">
            <a:spAutoFit/>
          </a:bodyPr>
          <a:lstStyle/>
          <a:p>
            <a:pPr algn="ctr"/>
            <a:r>
              <a:rPr lang="fr-FR" sz="1600" b="1">
                <a:latin typeface="Montserrat ExtraBold" pitchFamily="2" charset="77"/>
              </a:rPr>
              <a:t>SERVICES</a:t>
            </a:r>
          </a:p>
        </p:txBody>
      </p:sp>
      <p:sp>
        <p:nvSpPr>
          <p:cNvPr id="25" name="ZoneTexte 24">
            <a:extLst>
              <a:ext uri="{FF2B5EF4-FFF2-40B4-BE49-F238E27FC236}">
                <a16:creationId xmlns:a16="http://schemas.microsoft.com/office/drawing/2014/main" id="{798A9CFB-8420-421A-08D8-C13E74CA3CB7}"/>
              </a:ext>
            </a:extLst>
          </p:cNvPr>
          <p:cNvSpPr txBox="1"/>
          <p:nvPr/>
        </p:nvSpPr>
        <p:spPr>
          <a:xfrm>
            <a:off x="7866907" y="5497376"/>
            <a:ext cx="1095173" cy="338554"/>
          </a:xfrm>
          <a:prstGeom prst="rect">
            <a:avLst/>
          </a:prstGeom>
          <a:noFill/>
        </p:spPr>
        <p:txBody>
          <a:bodyPr wrap="none" rtlCol="0">
            <a:spAutoFit/>
          </a:bodyPr>
          <a:lstStyle/>
          <a:p>
            <a:pPr algn="ctr"/>
            <a:r>
              <a:rPr lang="fr-FR" sz="1600" b="1">
                <a:latin typeface="Montserrat ExtraBold" pitchFamily="2" charset="77"/>
              </a:rPr>
              <a:t>CLIENTS</a:t>
            </a:r>
          </a:p>
        </p:txBody>
      </p:sp>
      <p:pic>
        <p:nvPicPr>
          <p:cNvPr id="3" name="Image 2" descr="Une image contenant Graphique, graphisme, texte, Police&#10;&#10;Description générée automatiquement">
            <a:extLst>
              <a:ext uri="{FF2B5EF4-FFF2-40B4-BE49-F238E27FC236}">
                <a16:creationId xmlns:a16="http://schemas.microsoft.com/office/drawing/2014/main" id="{08CAD68B-1EB3-AEEC-3BCC-0FCCDB4FF920}"/>
              </a:ext>
            </a:extLst>
          </p:cNvPr>
          <p:cNvPicPr>
            <a:picLocks noChangeAspect="1"/>
          </p:cNvPicPr>
          <p:nvPr/>
        </p:nvPicPr>
        <p:blipFill>
          <a:blip r:embed="rId3"/>
          <a:stretch>
            <a:fillRect/>
          </a:stretch>
        </p:blipFill>
        <p:spPr>
          <a:xfrm>
            <a:off x="-79013" y="5371339"/>
            <a:ext cx="1648626" cy="1648626"/>
          </a:xfrm>
          <a:prstGeom prst="rect">
            <a:avLst/>
          </a:prstGeom>
        </p:spPr>
      </p:pic>
      <p:grpSp>
        <p:nvGrpSpPr>
          <p:cNvPr id="5" name="Groupe 4">
            <a:extLst>
              <a:ext uri="{FF2B5EF4-FFF2-40B4-BE49-F238E27FC236}">
                <a16:creationId xmlns:a16="http://schemas.microsoft.com/office/drawing/2014/main" id="{8F2B6F3B-5FA9-04F7-0C6A-E11EC1CCF036}"/>
              </a:ext>
            </a:extLst>
          </p:cNvPr>
          <p:cNvGrpSpPr/>
          <p:nvPr/>
        </p:nvGrpSpPr>
        <p:grpSpPr>
          <a:xfrm>
            <a:off x="10185285" y="6194312"/>
            <a:ext cx="1880643" cy="494618"/>
            <a:chOff x="10185285" y="6194312"/>
            <a:chExt cx="1880643" cy="494618"/>
          </a:xfrm>
        </p:grpSpPr>
        <p:sp>
          <p:nvSpPr>
            <p:cNvPr id="7" name="ZoneTexte 6">
              <a:extLst>
                <a:ext uri="{FF2B5EF4-FFF2-40B4-BE49-F238E27FC236}">
                  <a16:creationId xmlns:a16="http://schemas.microsoft.com/office/drawing/2014/main" id="{5153AD97-BD5C-8A6D-055D-B16BF6F1F906}"/>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9" name="ZoneTexte 8">
              <a:extLst>
                <a:ext uri="{FF2B5EF4-FFF2-40B4-BE49-F238E27FC236}">
                  <a16:creationId xmlns:a16="http://schemas.microsoft.com/office/drawing/2014/main" id="{0D36FCA2-68F1-0764-E0EE-D59E9E3EDFA3}"/>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6" name="Image 5" descr="Une image contenant clipart, Dessin d’enfant, créativité, illustration&#10;&#10;Description générée automatiquement">
            <a:extLst>
              <a:ext uri="{FF2B5EF4-FFF2-40B4-BE49-F238E27FC236}">
                <a16:creationId xmlns:a16="http://schemas.microsoft.com/office/drawing/2014/main" id="{064F57F1-6E18-E672-30D2-632F69AE56AA}"/>
              </a:ext>
            </a:extLst>
          </p:cNvPr>
          <p:cNvPicPr>
            <a:picLocks noChangeAspect="1"/>
          </p:cNvPicPr>
          <p:nvPr/>
        </p:nvPicPr>
        <p:blipFill>
          <a:blip r:embed="rId4"/>
          <a:stretch>
            <a:fillRect/>
          </a:stretch>
        </p:blipFill>
        <p:spPr>
          <a:xfrm>
            <a:off x="2000304" y="2057568"/>
            <a:ext cx="1255473" cy="1255473"/>
          </a:xfrm>
          <a:prstGeom prst="rect">
            <a:avLst/>
          </a:prstGeom>
        </p:spPr>
      </p:pic>
      <p:pic>
        <p:nvPicPr>
          <p:cNvPr id="11" name="Image 10" descr="Une image contenant dessin humoristique, Graphique, clipart, Visage humain&#10;&#10;Description générée automatiquement">
            <a:extLst>
              <a:ext uri="{FF2B5EF4-FFF2-40B4-BE49-F238E27FC236}">
                <a16:creationId xmlns:a16="http://schemas.microsoft.com/office/drawing/2014/main" id="{EFB3772E-5D1D-4484-C75F-1F65DF9E9802}"/>
              </a:ext>
            </a:extLst>
          </p:cNvPr>
          <p:cNvPicPr>
            <a:picLocks noChangeAspect="1"/>
          </p:cNvPicPr>
          <p:nvPr/>
        </p:nvPicPr>
        <p:blipFill>
          <a:blip r:embed="rId5"/>
          <a:stretch>
            <a:fillRect/>
          </a:stretch>
        </p:blipFill>
        <p:spPr>
          <a:xfrm>
            <a:off x="5468263" y="2057568"/>
            <a:ext cx="1255473" cy="1255473"/>
          </a:xfrm>
          <a:prstGeom prst="rect">
            <a:avLst/>
          </a:prstGeom>
        </p:spPr>
      </p:pic>
      <p:pic>
        <p:nvPicPr>
          <p:cNvPr id="13" name="Image 12" descr="Une image contenant symbole, Graphique, cercle, Caractère coloré&#10;&#10;Description générée automatiquement">
            <a:extLst>
              <a:ext uri="{FF2B5EF4-FFF2-40B4-BE49-F238E27FC236}">
                <a16:creationId xmlns:a16="http://schemas.microsoft.com/office/drawing/2014/main" id="{7FBA49D3-A4E2-F98A-BD00-BC8710E904D2}"/>
              </a:ext>
            </a:extLst>
          </p:cNvPr>
          <p:cNvPicPr>
            <a:picLocks noChangeAspect="1"/>
          </p:cNvPicPr>
          <p:nvPr/>
        </p:nvPicPr>
        <p:blipFill>
          <a:blip r:embed="rId6"/>
          <a:stretch>
            <a:fillRect/>
          </a:stretch>
        </p:blipFill>
        <p:spPr>
          <a:xfrm>
            <a:off x="8870381" y="2057569"/>
            <a:ext cx="1255472" cy="1255472"/>
          </a:xfrm>
          <a:prstGeom prst="rect">
            <a:avLst/>
          </a:prstGeom>
        </p:spPr>
      </p:pic>
      <p:pic>
        <p:nvPicPr>
          <p:cNvPr id="15" name="Image 14" descr="Une image contenant Graphique, symbole, cercle, logo&#10;&#10;Description générée automatiquement">
            <a:extLst>
              <a:ext uri="{FF2B5EF4-FFF2-40B4-BE49-F238E27FC236}">
                <a16:creationId xmlns:a16="http://schemas.microsoft.com/office/drawing/2014/main" id="{779BFD57-4AB9-2A9C-E91D-6679FF08A94D}"/>
              </a:ext>
            </a:extLst>
          </p:cNvPr>
          <p:cNvPicPr>
            <a:picLocks noChangeAspect="1"/>
          </p:cNvPicPr>
          <p:nvPr/>
        </p:nvPicPr>
        <p:blipFill>
          <a:blip r:embed="rId7"/>
          <a:stretch>
            <a:fillRect/>
          </a:stretch>
        </p:blipFill>
        <p:spPr>
          <a:xfrm>
            <a:off x="2895579" y="4137186"/>
            <a:ext cx="1255472" cy="1255472"/>
          </a:xfrm>
          <a:prstGeom prst="rect">
            <a:avLst/>
          </a:prstGeom>
        </p:spPr>
      </p:pic>
      <p:pic>
        <p:nvPicPr>
          <p:cNvPr id="17" name="Image 16" descr="Une image contenant Graphique, cercle, graphisme, clipart&#10;&#10;Description générée automatiquement">
            <a:extLst>
              <a:ext uri="{FF2B5EF4-FFF2-40B4-BE49-F238E27FC236}">
                <a16:creationId xmlns:a16="http://schemas.microsoft.com/office/drawing/2014/main" id="{D7F32C2B-E349-AD92-BAC8-24FDE5EE75DB}"/>
              </a:ext>
            </a:extLst>
          </p:cNvPr>
          <p:cNvPicPr>
            <a:picLocks noChangeAspect="1"/>
          </p:cNvPicPr>
          <p:nvPr/>
        </p:nvPicPr>
        <p:blipFill>
          <a:blip r:embed="rId8"/>
          <a:stretch>
            <a:fillRect/>
          </a:stretch>
        </p:blipFill>
        <p:spPr>
          <a:xfrm>
            <a:off x="7786756" y="4137186"/>
            <a:ext cx="1255472" cy="1255472"/>
          </a:xfrm>
          <a:prstGeom prst="rect">
            <a:avLst/>
          </a:prstGeom>
        </p:spPr>
      </p:pic>
      <p:pic>
        <p:nvPicPr>
          <p:cNvPr id="19" name="Image 18" descr="Une image contenant clipart, Graphique, dessin humoristique, illustration&#10;&#10;Description générée automatiquement">
            <a:extLst>
              <a:ext uri="{FF2B5EF4-FFF2-40B4-BE49-F238E27FC236}">
                <a16:creationId xmlns:a16="http://schemas.microsoft.com/office/drawing/2014/main" id="{3666F27A-5178-5104-CBB6-135EB836B950}"/>
              </a:ext>
            </a:extLst>
          </p:cNvPr>
          <p:cNvPicPr>
            <a:picLocks noChangeAspect="1"/>
          </p:cNvPicPr>
          <p:nvPr/>
        </p:nvPicPr>
        <p:blipFill>
          <a:blip r:embed="rId9"/>
          <a:stretch>
            <a:fillRect/>
          </a:stretch>
        </p:blipFill>
        <p:spPr>
          <a:xfrm>
            <a:off x="5456984" y="4137186"/>
            <a:ext cx="1255472" cy="1255472"/>
          </a:xfrm>
          <a:prstGeom prst="rect">
            <a:avLst/>
          </a:prstGeom>
        </p:spPr>
      </p:pic>
    </p:spTree>
    <p:extLst>
      <p:ext uri="{BB962C8B-B14F-4D97-AF65-F5344CB8AC3E}">
        <p14:creationId xmlns:p14="http://schemas.microsoft.com/office/powerpoint/2010/main" val="280918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solidFill>
                  <a:srgbClr val="FF0000"/>
                </a:solidFill>
                <a:latin typeface="Montserrat Black" pitchFamily="2" charset="77"/>
                <a:cs typeface="Microsoft Tai Le" panose="020B0502040204020203" pitchFamily="34" charset="0"/>
              </a:rPr>
              <a:t>ÉTAPE 2 </a:t>
            </a:r>
            <a:r>
              <a:rPr lang="fr-FR" sz="3200" b="1">
                <a:latin typeface="Montserrat Black" pitchFamily="2" charset="77"/>
                <a:cs typeface="Microsoft Tai Le" panose="020B0502040204020203" pitchFamily="34" charset="0"/>
              </a:rPr>
              <a:t>: GÉNÉRER ET </a:t>
            </a:r>
            <a:r>
              <a:rPr lang="fr-FR" sz="3200" b="1">
                <a:solidFill>
                  <a:schemeClr val="bg1"/>
                </a:solidFill>
                <a:highlight>
                  <a:srgbClr val="FFFF00"/>
                </a:highlight>
                <a:latin typeface="Montserrat Black" pitchFamily="2" charset="77"/>
                <a:cs typeface="Microsoft Tai Le" panose="020B0502040204020203" pitchFamily="34" charset="0"/>
              </a:rPr>
              <a:t>QUALIFIER</a:t>
            </a:r>
          </a:p>
        </p:txBody>
      </p:sp>
      <p:sp>
        <p:nvSpPr>
          <p:cNvPr id="15" name="ZoneTexte 14">
            <a:extLst>
              <a:ext uri="{FF2B5EF4-FFF2-40B4-BE49-F238E27FC236}">
                <a16:creationId xmlns:a16="http://schemas.microsoft.com/office/drawing/2014/main" id="{8CCAF0E1-CE59-9876-C13D-223E70599F36}"/>
              </a:ext>
            </a:extLst>
          </p:cNvPr>
          <p:cNvSpPr txBox="1"/>
          <p:nvPr/>
        </p:nvSpPr>
        <p:spPr>
          <a:xfrm>
            <a:off x="1762996" y="5407733"/>
            <a:ext cx="2992004"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PUBLICITÉS ULTRA</a:t>
            </a:r>
          </a:p>
          <a:p>
            <a:pPr algn="ctr"/>
            <a:r>
              <a:rPr lang="fr-FR" sz="1500" b="1">
                <a:solidFill>
                  <a:schemeClr val="bg1"/>
                </a:solidFill>
                <a:highlight>
                  <a:srgbClr val="FFFF00"/>
                </a:highlight>
                <a:latin typeface="Montserrat Black" pitchFamily="2" charset="77"/>
                <a:cs typeface="Microsoft Tai Le" panose="020B0502040204020203" pitchFamily="34" charset="0"/>
              </a:rPr>
              <a:t>SEGMENTÉES ET CIBLÉES</a:t>
            </a:r>
          </a:p>
        </p:txBody>
      </p:sp>
      <p:pic>
        <p:nvPicPr>
          <p:cNvPr id="5" name="Image 4" descr="Une image contenant texte, capture d’écran, nombre, Police&#10;&#10;Description générée automatiquement">
            <a:extLst>
              <a:ext uri="{FF2B5EF4-FFF2-40B4-BE49-F238E27FC236}">
                <a16:creationId xmlns:a16="http://schemas.microsoft.com/office/drawing/2014/main" id="{E7152C8F-9C3A-1BB0-53A9-D76EF9F3351E}"/>
              </a:ext>
            </a:extLst>
          </p:cNvPr>
          <p:cNvPicPr>
            <a:picLocks noChangeAspect="1"/>
          </p:cNvPicPr>
          <p:nvPr/>
        </p:nvPicPr>
        <p:blipFill>
          <a:blip r:embed="rId3"/>
          <a:stretch>
            <a:fillRect/>
          </a:stretch>
        </p:blipFill>
        <p:spPr>
          <a:xfrm>
            <a:off x="1138091" y="1804280"/>
            <a:ext cx="4376797" cy="3465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ZoneTexte 15">
            <a:extLst>
              <a:ext uri="{FF2B5EF4-FFF2-40B4-BE49-F238E27FC236}">
                <a16:creationId xmlns:a16="http://schemas.microsoft.com/office/drawing/2014/main" id="{0650F7D6-F5B8-A218-F481-1C62B19E66EA}"/>
              </a:ext>
            </a:extLst>
          </p:cNvPr>
          <p:cNvSpPr txBox="1"/>
          <p:nvPr/>
        </p:nvSpPr>
        <p:spPr>
          <a:xfrm>
            <a:off x="7437002" y="5407733"/>
            <a:ext cx="2992004"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AUTOMATISATION 360°</a:t>
            </a:r>
          </a:p>
          <a:p>
            <a:pPr algn="ctr"/>
            <a:r>
              <a:rPr lang="fr-FR" sz="1500" b="1">
                <a:solidFill>
                  <a:schemeClr val="bg1"/>
                </a:solidFill>
                <a:highlight>
                  <a:srgbClr val="FFFF00"/>
                </a:highlight>
                <a:latin typeface="Montserrat Black" pitchFamily="2" charset="77"/>
                <a:cs typeface="Microsoft Tai Le" panose="020B0502040204020203" pitchFamily="34" charset="0"/>
              </a:rPr>
              <a:t>POUR DU NURTURING</a:t>
            </a:r>
          </a:p>
        </p:txBody>
      </p:sp>
      <p:pic>
        <p:nvPicPr>
          <p:cNvPr id="27" name="Image 26">
            <a:extLst>
              <a:ext uri="{FF2B5EF4-FFF2-40B4-BE49-F238E27FC236}">
                <a16:creationId xmlns:a16="http://schemas.microsoft.com/office/drawing/2014/main" id="{96CEA7F7-CC2D-3666-104D-92EA0C3F2CBF}"/>
              </a:ext>
            </a:extLst>
          </p:cNvPr>
          <p:cNvPicPr>
            <a:picLocks noChangeAspect="1"/>
          </p:cNvPicPr>
          <p:nvPr/>
        </p:nvPicPr>
        <p:blipFill>
          <a:blip r:embed="rId4"/>
          <a:stretch>
            <a:fillRect/>
          </a:stretch>
        </p:blipFill>
        <p:spPr>
          <a:xfrm>
            <a:off x="1923682" y="1330348"/>
            <a:ext cx="872356" cy="872356"/>
          </a:xfrm>
          <a:prstGeom prst="rect">
            <a:avLst/>
          </a:prstGeom>
          <a:ln>
            <a:noFill/>
          </a:ln>
          <a:effectLst>
            <a:outerShdw blurRad="292100" dist="139700" dir="2700000" algn="tl" rotWithShape="0">
              <a:srgbClr val="333333">
                <a:alpha val="65000"/>
              </a:srgbClr>
            </a:outerShdw>
          </a:effectLst>
        </p:spPr>
      </p:pic>
      <p:pic>
        <p:nvPicPr>
          <p:cNvPr id="12" name="Image 11" descr="Une image contenant texte, capture d’écran, diagramme, Parallèle&#10;&#10;Description générée automatiquement">
            <a:extLst>
              <a:ext uri="{FF2B5EF4-FFF2-40B4-BE49-F238E27FC236}">
                <a16:creationId xmlns:a16="http://schemas.microsoft.com/office/drawing/2014/main" id="{7550728F-9839-85D4-6046-09F4FBD9F596}"/>
              </a:ext>
            </a:extLst>
          </p:cNvPr>
          <p:cNvPicPr>
            <a:picLocks noChangeAspect="1"/>
          </p:cNvPicPr>
          <p:nvPr/>
        </p:nvPicPr>
        <p:blipFill>
          <a:blip r:embed="rId5"/>
          <a:stretch>
            <a:fillRect/>
          </a:stretch>
        </p:blipFill>
        <p:spPr>
          <a:xfrm>
            <a:off x="6721081" y="1769800"/>
            <a:ext cx="4423846" cy="3465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Image 28">
            <a:extLst>
              <a:ext uri="{FF2B5EF4-FFF2-40B4-BE49-F238E27FC236}">
                <a16:creationId xmlns:a16="http://schemas.microsoft.com/office/drawing/2014/main" id="{1DDE84D4-66BE-A646-795C-263B51F9EF25}"/>
              </a:ext>
            </a:extLst>
          </p:cNvPr>
          <p:cNvPicPr>
            <a:picLocks noChangeAspect="1"/>
          </p:cNvPicPr>
          <p:nvPr/>
        </p:nvPicPr>
        <p:blipFill>
          <a:blip r:embed="rId6"/>
          <a:stretch>
            <a:fillRect/>
          </a:stretch>
        </p:blipFill>
        <p:spPr>
          <a:xfrm>
            <a:off x="3876115" y="1405378"/>
            <a:ext cx="728844" cy="728844"/>
          </a:xfrm>
          <a:prstGeom prst="rect">
            <a:avLst/>
          </a:prstGeom>
          <a:ln>
            <a:noFill/>
          </a:ln>
          <a:effectLst>
            <a:outerShdw blurRad="292100" dist="139700" dir="2700000" algn="tl" rotWithShape="0">
              <a:srgbClr val="333333">
                <a:alpha val="65000"/>
              </a:srgbClr>
            </a:outerShdw>
          </a:effectLst>
        </p:spPr>
      </p:pic>
      <p:pic>
        <p:nvPicPr>
          <p:cNvPr id="31" name="Image 30">
            <a:extLst>
              <a:ext uri="{FF2B5EF4-FFF2-40B4-BE49-F238E27FC236}">
                <a16:creationId xmlns:a16="http://schemas.microsoft.com/office/drawing/2014/main" id="{F86CA276-C588-22B1-63FA-646FECED57C5}"/>
              </a:ext>
            </a:extLst>
          </p:cNvPr>
          <p:cNvPicPr>
            <a:picLocks noChangeAspect="1"/>
          </p:cNvPicPr>
          <p:nvPr/>
        </p:nvPicPr>
        <p:blipFill>
          <a:blip r:embed="rId7"/>
          <a:stretch>
            <a:fillRect/>
          </a:stretch>
        </p:blipFill>
        <p:spPr>
          <a:xfrm>
            <a:off x="7308166" y="1439858"/>
            <a:ext cx="728844" cy="728844"/>
          </a:xfrm>
          <a:prstGeom prst="rect">
            <a:avLst/>
          </a:prstGeom>
          <a:ln>
            <a:noFill/>
          </a:ln>
          <a:effectLst>
            <a:outerShdw blurRad="292100" dist="139700" dir="2700000" algn="tl" rotWithShape="0">
              <a:srgbClr val="333333">
                <a:alpha val="65000"/>
              </a:srgbClr>
            </a:outerShdw>
          </a:effectLst>
        </p:spPr>
      </p:pic>
      <p:pic>
        <p:nvPicPr>
          <p:cNvPr id="33" name="Image 32">
            <a:extLst>
              <a:ext uri="{FF2B5EF4-FFF2-40B4-BE49-F238E27FC236}">
                <a16:creationId xmlns:a16="http://schemas.microsoft.com/office/drawing/2014/main" id="{73C3AC55-79B0-1C61-5223-FE4BA9434192}"/>
              </a:ext>
            </a:extLst>
          </p:cNvPr>
          <p:cNvPicPr>
            <a:picLocks noChangeAspect="1"/>
          </p:cNvPicPr>
          <p:nvPr/>
        </p:nvPicPr>
        <p:blipFill>
          <a:blip r:embed="rId8"/>
          <a:stretch>
            <a:fillRect/>
          </a:stretch>
        </p:blipFill>
        <p:spPr>
          <a:xfrm>
            <a:off x="9729788" y="1429807"/>
            <a:ext cx="885150" cy="663863"/>
          </a:xfrm>
          <a:prstGeom prst="rect">
            <a:avLst/>
          </a:prstGeom>
          <a:ln>
            <a:noFill/>
          </a:ln>
          <a:effectLst>
            <a:outerShdw blurRad="292100" dist="139700" dir="2700000" algn="tl" rotWithShape="0">
              <a:srgbClr val="333333">
                <a:alpha val="65000"/>
              </a:srgbClr>
            </a:outerShdw>
          </a:effectLst>
        </p:spPr>
      </p:pic>
      <p:pic>
        <p:nvPicPr>
          <p:cNvPr id="36" name="Image 35">
            <a:extLst>
              <a:ext uri="{FF2B5EF4-FFF2-40B4-BE49-F238E27FC236}">
                <a16:creationId xmlns:a16="http://schemas.microsoft.com/office/drawing/2014/main" id="{13CC5FC8-E127-C0F0-53E7-BEE97D1F5CC2}"/>
              </a:ext>
            </a:extLst>
          </p:cNvPr>
          <p:cNvPicPr>
            <a:picLocks noChangeAspect="1"/>
          </p:cNvPicPr>
          <p:nvPr/>
        </p:nvPicPr>
        <p:blipFill>
          <a:blip r:embed="rId9"/>
          <a:stretch>
            <a:fillRect/>
          </a:stretch>
        </p:blipFill>
        <p:spPr>
          <a:xfrm>
            <a:off x="5745163" y="3098225"/>
            <a:ext cx="508000" cy="508000"/>
          </a:xfrm>
          <a:prstGeom prst="rect">
            <a:avLst/>
          </a:prstGeom>
        </p:spPr>
      </p:pic>
      <p:pic>
        <p:nvPicPr>
          <p:cNvPr id="6" name="Image 5" descr="Une image contenant Graphique, graphisme, texte, Police&#10;&#10;Description générée automatiquement">
            <a:extLst>
              <a:ext uri="{FF2B5EF4-FFF2-40B4-BE49-F238E27FC236}">
                <a16:creationId xmlns:a16="http://schemas.microsoft.com/office/drawing/2014/main" id="{F22E6FBB-C774-4BD3-1CED-80D8BCBAEA32}"/>
              </a:ext>
            </a:extLst>
          </p:cNvPr>
          <p:cNvPicPr>
            <a:picLocks noChangeAspect="1"/>
          </p:cNvPicPr>
          <p:nvPr/>
        </p:nvPicPr>
        <p:blipFill>
          <a:blip r:embed="rId10"/>
          <a:stretch>
            <a:fillRect/>
          </a:stretch>
        </p:blipFill>
        <p:spPr>
          <a:xfrm>
            <a:off x="-79013" y="5371339"/>
            <a:ext cx="1648626" cy="1648626"/>
          </a:xfrm>
          <a:prstGeom prst="rect">
            <a:avLst/>
          </a:prstGeom>
        </p:spPr>
      </p:pic>
      <p:grpSp>
        <p:nvGrpSpPr>
          <p:cNvPr id="7" name="Groupe 6">
            <a:extLst>
              <a:ext uri="{FF2B5EF4-FFF2-40B4-BE49-F238E27FC236}">
                <a16:creationId xmlns:a16="http://schemas.microsoft.com/office/drawing/2014/main" id="{21D2F88C-F513-AE64-E03D-C622A648C1B0}"/>
              </a:ext>
            </a:extLst>
          </p:cNvPr>
          <p:cNvGrpSpPr/>
          <p:nvPr/>
        </p:nvGrpSpPr>
        <p:grpSpPr>
          <a:xfrm>
            <a:off x="10185285" y="6194312"/>
            <a:ext cx="1880643" cy="494618"/>
            <a:chOff x="10185285" y="6194312"/>
            <a:chExt cx="1880643" cy="494618"/>
          </a:xfrm>
        </p:grpSpPr>
        <p:sp>
          <p:nvSpPr>
            <p:cNvPr id="9" name="ZoneTexte 8">
              <a:extLst>
                <a:ext uri="{FF2B5EF4-FFF2-40B4-BE49-F238E27FC236}">
                  <a16:creationId xmlns:a16="http://schemas.microsoft.com/office/drawing/2014/main" id="{53FDA3AA-8F80-7AE1-7433-B9894B03457E}"/>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0" name="ZoneTexte 9">
              <a:extLst>
                <a:ext uri="{FF2B5EF4-FFF2-40B4-BE49-F238E27FC236}">
                  <a16:creationId xmlns:a16="http://schemas.microsoft.com/office/drawing/2014/main" id="{2756EADE-4805-DBC9-8B4C-6FE4021ACF06}"/>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850249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275689"/>
            <a:ext cx="9430896" cy="1754326"/>
          </a:xfrm>
          <a:prstGeom prst="rect">
            <a:avLst/>
          </a:prstGeom>
          <a:noFill/>
        </p:spPr>
        <p:txBody>
          <a:bodyPr wrap="square" rtlCol="0">
            <a:spAutoFit/>
          </a:bodyPr>
          <a:lstStyle/>
          <a:p>
            <a:pPr algn="ctr"/>
            <a:r>
              <a:rPr lang="fr-FR" sz="5400" b="1">
                <a:latin typeface="Montserrat Black" pitchFamily="2" charset="77"/>
                <a:cs typeface="Microsoft Tai Le" panose="020B0502040204020203" pitchFamily="34" charset="0"/>
              </a:rPr>
              <a:t>GRÂCE AU </a:t>
            </a:r>
          </a:p>
          <a:p>
            <a:pPr algn="ctr"/>
            <a:r>
              <a:rPr lang="fr-FR" sz="5400" b="1">
                <a:solidFill>
                  <a:srgbClr val="FF0000"/>
                </a:solidFill>
                <a:latin typeface="Montserrat Black" pitchFamily="2" charset="77"/>
                <a:cs typeface="Microsoft Tai Le" panose="020B0502040204020203" pitchFamily="34" charset="0"/>
              </a:rPr>
              <a:t>FOLLOW UP</a:t>
            </a:r>
          </a:p>
        </p:txBody>
      </p:sp>
      <p:sp>
        <p:nvSpPr>
          <p:cNvPr id="20" name="ZoneTexte 19">
            <a:extLst>
              <a:ext uri="{FF2B5EF4-FFF2-40B4-BE49-F238E27FC236}">
                <a16:creationId xmlns:a16="http://schemas.microsoft.com/office/drawing/2014/main" id="{97F74CC4-B575-9629-572E-FD57D433CE5B}"/>
              </a:ext>
            </a:extLst>
          </p:cNvPr>
          <p:cNvSpPr txBox="1"/>
          <p:nvPr/>
        </p:nvSpPr>
        <p:spPr>
          <a:xfrm>
            <a:off x="2061758" y="3429000"/>
            <a:ext cx="1194558" cy="338554"/>
          </a:xfrm>
          <a:prstGeom prst="rect">
            <a:avLst/>
          </a:prstGeom>
          <a:noFill/>
        </p:spPr>
        <p:txBody>
          <a:bodyPr wrap="none" rtlCol="0">
            <a:spAutoFit/>
          </a:bodyPr>
          <a:lstStyle/>
          <a:p>
            <a:pPr algn="ctr"/>
            <a:r>
              <a:rPr lang="fr-FR" sz="1600" b="1">
                <a:latin typeface="Montserrat ExtraBold" pitchFamily="2" charset="77"/>
              </a:rPr>
              <a:t>SYSTÈME</a:t>
            </a:r>
          </a:p>
        </p:txBody>
      </p:sp>
      <p:sp>
        <p:nvSpPr>
          <p:cNvPr id="21" name="ZoneTexte 20">
            <a:extLst>
              <a:ext uri="{FF2B5EF4-FFF2-40B4-BE49-F238E27FC236}">
                <a16:creationId xmlns:a16="http://schemas.microsoft.com/office/drawing/2014/main" id="{9FD25FAD-9F21-85A0-6F83-795C2734C5C5}"/>
              </a:ext>
            </a:extLst>
          </p:cNvPr>
          <p:cNvSpPr txBox="1"/>
          <p:nvPr/>
        </p:nvSpPr>
        <p:spPr>
          <a:xfrm>
            <a:off x="5583184" y="3430389"/>
            <a:ext cx="1252267" cy="338554"/>
          </a:xfrm>
          <a:prstGeom prst="rect">
            <a:avLst/>
          </a:prstGeom>
          <a:noFill/>
        </p:spPr>
        <p:txBody>
          <a:bodyPr wrap="none" rtlCol="0">
            <a:spAutoFit/>
          </a:bodyPr>
          <a:lstStyle/>
          <a:p>
            <a:pPr algn="ctr"/>
            <a:r>
              <a:rPr lang="fr-FR" sz="1600" b="1">
                <a:latin typeface="Montserrat ExtraBold" pitchFamily="2" charset="77"/>
              </a:rPr>
              <a:t>CHATBOT</a:t>
            </a:r>
          </a:p>
        </p:txBody>
      </p:sp>
      <p:sp>
        <p:nvSpPr>
          <p:cNvPr id="22" name="ZoneTexte 21">
            <a:extLst>
              <a:ext uri="{FF2B5EF4-FFF2-40B4-BE49-F238E27FC236}">
                <a16:creationId xmlns:a16="http://schemas.microsoft.com/office/drawing/2014/main" id="{B4B66542-4404-2D27-FBDC-54F39B1F288E}"/>
              </a:ext>
            </a:extLst>
          </p:cNvPr>
          <p:cNvSpPr txBox="1"/>
          <p:nvPr/>
        </p:nvSpPr>
        <p:spPr>
          <a:xfrm>
            <a:off x="2637860" y="5292343"/>
            <a:ext cx="1925527" cy="338554"/>
          </a:xfrm>
          <a:prstGeom prst="rect">
            <a:avLst/>
          </a:prstGeom>
          <a:noFill/>
        </p:spPr>
        <p:txBody>
          <a:bodyPr wrap="none" rtlCol="0">
            <a:spAutoFit/>
          </a:bodyPr>
          <a:lstStyle/>
          <a:p>
            <a:pPr algn="ctr"/>
            <a:r>
              <a:rPr lang="fr-FR" sz="1600" b="1">
                <a:latin typeface="Montserrat ExtraBold" pitchFamily="2" charset="77"/>
              </a:rPr>
              <a:t>QUALIFICATION</a:t>
            </a:r>
          </a:p>
        </p:txBody>
      </p:sp>
      <p:sp>
        <p:nvSpPr>
          <p:cNvPr id="23" name="ZoneTexte 22">
            <a:extLst>
              <a:ext uri="{FF2B5EF4-FFF2-40B4-BE49-F238E27FC236}">
                <a16:creationId xmlns:a16="http://schemas.microsoft.com/office/drawing/2014/main" id="{6934B798-8934-6535-9E4D-669247F5C336}"/>
              </a:ext>
            </a:extLst>
          </p:cNvPr>
          <p:cNvSpPr txBox="1"/>
          <p:nvPr/>
        </p:nvSpPr>
        <p:spPr>
          <a:xfrm>
            <a:off x="8382812" y="3429000"/>
            <a:ext cx="2292615" cy="338554"/>
          </a:xfrm>
          <a:prstGeom prst="rect">
            <a:avLst/>
          </a:prstGeom>
          <a:noFill/>
        </p:spPr>
        <p:txBody>
          <a:bodyPr wrap="none" rtlCol="0">
            <a:spAutoFit/>
          </a:bodyPr>
          <a:lstStyle/>
          <a:p>
            <a:pPr algn="ctr"/>
            <a:r>
              <a:rPr lang="fr-FR" sz="1600" b="1">
                <a:latin typeface="Montserrat ExtraBold" pitchFamily="2" charset="77"/>
              </a:rPr>
              <a:t>AUTO-RÉPONDEUR</a:t>
            </a:r>
          </a:p>
        </p:txBody>
      </p:sp>
      <p:sp>
        <p:nvSpPr>
          <p:cNvPr id="24" name="ZoneTexte 23">
            <a:extLst>
              <a:ext uri="{FF2B5EF4-FFF2-40B4-BE49-F238E27FC236}">
                <a16:creationId xmlns:a16="http://schemas.microsoft.com/office/drawing/2014/main" id="{7E841A28-943B-72A4-5B7F-11AB96E10590}"/>
              </a:ext>
            </a:extLst>
          </p:cNvPr>
          <p:cNvSpPr txBox="1"/>
          <p:nvPr/>
        </p:nvSpPr>
        <p:spPr>
          <a:xfrm>
            <a:off x="5545514" y="5292343"/>
            <a:ext cx="1327608" cy="338554"/>
          </a:xfrm>
          <a:prstGeom prst="rect">
            <a:avLst/>
          </a:prstGeom>
          <a:noFill/>
        </p:spPr>
        <p:txBody>
          <a:bodyPr wrap="none" rtlCol="0">
            <a:spAutoFit/>
          </a:bodyPr>
          <a:lstStyle/>
          <a:p>
            <a:pPr algn="ctr"/>
            <a:r>
              <a:rPr lang="fr-FR" sz="1600" b="1">
                <a:latin typeface="Montserrat ExtraBold" pitchFamily="2" charset="77"/>
              </a:rPr>
              <a:t>SCÉNARIO</a:t>
            </a:r>
          </a:p>
        </p:txBody>
      </p:sp>
      <p:sp>
        <p:nvSpPr>
          <p:cNvPr id="25" name="ZoneTexte 24">
            <a:extLst>
              <a:ext uri="{FF2B5EF4-FFF2-40B4-BE49-F238E27FC236}">
                <a16:creationId xmlns:a16="http://schemas.microsoft.com/office/drawing/2014/main" id="{798A9CFB-8420-421A-08D8-C13E74CA3CB7}"/>
              </a:ext>
            </a:extLst>
          </p:cNvPr>
          <p:cNvSpPr txBox="1"/>
          <p:nvPr/>
        </p:nvSpPr>
        <p:spPr>
          <a:xfrm>
            <a:off x="7933911" y="5292342"/>
            <a:ext cx="1348446" cy="338554"/>
          </a:xfrm>
          <a:prstGeom prst="rect">
            <a:avLst/>
          </a:prstGeom>
          <a:noFill/>
        </p:spPr>
        <p:txBody>
          <a:bodyPr wrap="none" rtlCol="0">
            <a:spAutoFit/>
          </a:bodyPr>
          <a:lstStyle/>
          <a:p>
            <a:pPr algn="ctr"/>
            <a:r>
              <a:rPr lang="fr-FR" sz="1600" b="1">
                <a:latin typeface="Montserrat ExtraBold" pitchFamily="2" charset="77"/>
              </a:rPr>
              <a:t>RELANCES</a:t>
            </a:r>
          </a:p>
        </p:txBody>
      </p:sp>
      <p:pic>
        <p:nvPicPr>
          <p:cNvPr id="5" name="Image 4" descr="Une image contenant Graphique, graphisme, texte, Police&#10;&#10;Description générée automatiquement">
            <a:extLst>
              <a:ext uri="{FF2B5EF4-FFF2-40B4-BE49-F238E27FC236}">
                <a16:creationId xmlns:a16="http://schemas.microsoft.com/office/drawing/2014/main" id="{ACBC76F1-C32B-CE78-FB89-01AA43CA9E3B}"/>
              </a:ext>
            </a:extLst>
          </p:cNvPr>
          <p:cNvPicPr>
            <a:picLocks noChangeAspect="1"/>
          </p:cNvPicPr>
          <p:nvPr/>
        </p:nvPicPr>
        <p:blipFill>
          <a:blip r:embed="rId3"/>
          <a:stretch>
            <a:fillRect/>
          </a:stretch>
        </p:blipFill>
        <p:spPr>
          <a:xfrm>
            <a:off x="-79013" y="5371339"/>
            <a:ext cx="1648626" cy="1648626"/>
          </a:xfrm>
          <a:prstGeom prst="rect">
            <a:avLst/>
          </a:prstGeom>
        </p:spPr>
      </p:pic>
      <p:grpSp>
        <p:nvGrpSpPr>
          <p:cNvPr id="6" name="Groupe 5">
            <a:extLst>
              <a:ext uri="{FF2B5EF4-FFF2-40B4-BE49-F238E27FC236}">
                <a16:creationId xmlns:a16="http://schemas.microsoft.com/office/drawing/2014/main" id="{361B38BB-4948-F3A6-016C-C5978A2BCE6D}"/>
              </a:ext>
            </a:extLst>
          </p:cNvPr>
          <p:cNvGrpSpPr/>
          <p:nvPr/>
        </p:nvGrpSpPr>
        <p:grpSpPr>
          <a:xfrm>
            <a:off x="10185285" y="6194312"/>
            <a:ext cx="1880643" cy="494618"/>
            <a:chOff x="10185285" y="6194312"/>
            <a:chExt cx="1880643" cy="494618"/>
          </a:xfrm>
        </p:grpSpPr>
        <p:sp>
          <p:nvSpPr>
            <p:cNvPr id="7" name="ZoneTexte 6">
              <a:extLst>
                <a:ext uri="{FF2B5EF4-FFF2-40B4-BE49-F238E27FC236}">
                  <a16:creationId xmlns:a16="http://schemas.microsoft.com/office/drawing/2014/main" id="{B766053A-72FB-3AB9-F889-FBE99F4F7360}"/>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9" name="ZoneTexte 8">
              <a:extLst>
                <a:ext uri="{FF2B5EF4-FFF2-40B4-BE49-F238E27FC236}">
                  <a16:creationId xmlns:a16="http://schemas.microsoft.com/office/drawing/2014/main" id="{B36C9D27-A68F-8640-933C-9E950A76E596}"/>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4" name="Image 3" descr="Une image contenant Graphique, clipart, capture d’écran, cercle&#10;&#10;Description générée automatiquement">
            <a:extLst>
              <a:ext uri="{FF2B5EF4-FFF2-40B4-BE49-F238E27FC236}">
                <a16:creationId xmlns:a16="http://schemas.microsoft.com/office/drawing/2014/main" id="{B1423576-4306-6EDD-02C9-08F6AC0C72BE}"/>
              </a:ext>
            </a:extLst>
          </p:cNvPr>
          <p:cNvPicPr>
            <a:picLocks noChangeAspect="1"/>
          </p:cNvPicPr>
          <p:nvPr/>
        </p:nvPicPr>
        <p:blipFill>
          <a:blip r:embed="rId4"/>
          <a:stretch>
            <a:fillRect/>
          </a:stretch>
        </p:blipFill>
        <p:spPr>
          <a:xfrm>
            <a:off x="5599872" y="2176188"/>
            <a:ext cx="1218892" cy="1218892"/>
          </a:xfrm>
          <a:prstGeom prst="rect">
            <a:avLst/>
          </a:prstGeom>
        </p:spPr>
      </p:pic>
      <p:pic>
        <p:nvPicPr>
          <p:cNvPr id="11" name="Image 10" descr="Une image contenant Graphique, cercle, Caractère coloré, logo&#10;&#10;Description générée automatiquement">
            <a:extLst>
              <a:ext uri="{FF2B5EF4-FFF2-40B4-BE49-F238E27FC236}">
                <a16:creationId xmlns:a16="http://schemas.microsoft.com/office/drawing/2014/main" id="{EFD5D0DB-9D85-467F-4D28-77F3D3240768}"/>
              </a:ext>
            </a:extLst>
          </p:cNvPr>
          <p:cNvPicPr>
            <a:picLocks noChangeAspect="1"/>
          </p:cNvPicPr>
          <p:nvPr/>
        </p:nvPicPr>
        <p:blipFill>
          <a:blip r:embed="rId5"/>
          <a:stretch>
            <a:fillRect/>
          </a:stretch>
        </p:blipFill>
        <p:spPr>
          <a:xfrm>
            <a:off x="8919673" y="2176188"/>
            <a:ext cx="1218892" cy="1218892"/>
          </a:xfrm>
          <a:prstGeom prst="rect">
            <a:avLst/>
          </a:prstGeom>
        </p:spPr>
      </p:pic>
      <p:pic>
        <p:nvPicPr>
          <p:cNvPr id="15" name="Image 14" descr="Une image contenant logo, Graphique, Police, cercle&#10;&#10;Description générée automatiquement">
            <a:extLst>
              <a:ext uri="{FF2B5EF4-FFF2-40B4-BE49-F238E27FC236}">
                <a16:creationId xmlns:a16="http://schemas.microsoft.com/office/drawing/2014/main" id="{60447961-AEFE-E723-FCB9-268E7920130B}"/>
              </a:ext>
            </a:extLst>
          </p:cNvPr>
          <p:cNvPicPr>
            <a:picLocks noChangeAspect="1"/>
          </p:cNvPicPr>
          <p:nvPr/>
        </p:nvPicPr>
        <p:blipFill>
          <a:blip r:embed="rId6"/>
          <a:stretch>
            <a:fillRect/>
          </a:stretch>
        </p:blipFill>
        <p:spPr>
          <a:xfrm>
            <a:off x="5599871" y="4036127"/>
            <a:ext cx="1218892" cy="1218892"/>
          </a:xfrm>
          <a:prstGeom prst="rect">
            <a:avLst/>
          </a:prstGeom>
        </p:spPr>
      </p:pic>
      <p:pic>
        <p:nvPicPr>
          <p:cNvPr id="17" name="Image 16" descr="Une image contenant capture d’écran, Graphique, conception, illustration&#10;&#10;Description générée automatiquement">
            <a:extLst>
              <a:ext uri="{FF2B5EF4-FFF2-40B4-BE49-F238E27FC236}">
                <a16:creationId xmlns:a16="http://schemas.microsoft.com/office/drawing/2014/main" id="{992DD651-236E-BB0F-1B8E-262F62DD0D70}"/>
              </a:ext>
            </a:extLst>
          </p:cNvPr>
          <p:cNvPicPr>
            <a:picLocks noChangeAspect="1"/>
          </p:cNvPicPr>
          <p:nvPr/>
        </p:nvPicPr>
        <p:blipFill>
          <a:blip r:embed="rId7"/>
          <a:stretch>
            <a:fillRect/>
          </a:stretch>
        </p:blipFill>
        <p:spPr>
          <a:xfrm>
            <a:off x="7998687" y="4036126"/>
            <a:ext cx="1218893" cy="1218893"/>
          </a:xfrm>
          <a:prstGeom prst="rect">
            <a:avLst/>
          </a:prstGeom>
        </p:spPr>
      </p:pic>
      <p:pic>
        <p:nvPicPr>
          <p:cNvPr id="27" name="Image 26" descr="Une image contenant vitesse, cercle, capture d’écran, conception&#10;&#10;Description générée automatiquement">
            <a:extLst>
              <a:ext uri="{FF2B5EF4-FFF2-40B4-BE49-F238E27FC236}">
                <a16:creationId xmlns:a16="http://schemas.microsoft.com/office/drawing/2014/main" id="{BA87AC39-926C-D805-3481-F1847EF3A585}"/>
              </a:ext>
            </a:extLst>
          </p:cNvPr>
          <p:cNvPicPr>
            <a:picLocks noChangeAspect="1"/>
          </p:cNvPicPr>
          <p:nvPr/>
        </p:nvPicPr>
        <p:blipFill>
          <a:blip r:embed="rId8"/>
          <a:stretch>
            <a:fillRect/>
          </a:stretch>
        </p:blipFill>
        <p:spPr>
          <a:xfrm>
            <a:off x="2045757" y="2176188"/>
            <a:ext cx="1218892" cy="1218892"/>
          </a:xfrm>
          <a:prstGeom prst="rect">
            <a:avLst/>
          </a:prstGeom>
        </p:spPr>
      </p:pic>
      <p:pic>
        <p:nvPicPr>
          <p:cNvPr id="10" name="Image 9" descr="Une image contenant cercle, Graphique, rose, Caractère coloré&#10;&#10;Description générée automatiquement">
            <a:extLst>
              <a:ext uri="{FF2B5EF4-FFF2-40B4-BE49-F238E27FC236}">
                <a16:creationId xmlns:a16="http://schemas.microsoft.com/office/drawing/2014/main" id="{2EEDFBED-35D5-7505-2231-EB56C3B23A4A}"/>
              </a:ext>
            </a:extLst>
          </p:cNvPr>
          <p:cNvPicPr>
            <a:picLocks noChangeAspect="1"/>
          </p:cNvPicPr>
          <p:nvPr/>
        </p:nvPicPr>
        <p:blipFill>
          <a:blip r:embed="rId9"/>
          <a:stretch>
            <a:fillRect/>
          </a:stretch>
        </p:blipFill>
        <p:spPr>
          <a:xfrm>
            <a:off x="2991176" y="4036125"/>
            <a:ext cx="1218893" cy="1218893"/>
          </a:xfrm>
          <a:prstGeom prst="rect">
            <a:avLst/>
          </a:prstGeom>
        </p:spPr>
      </p:pic>
    </p:spTree>
    <p:extLst>
      <p:ext uri="{BB962C8B-B14F-4D97-AF65-F5344CB8AC3E}">
        <p14:creationId xmlns:p14="http://schemas.microsoft.com/office/powerpoint/2010/main" val="3731391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Marque, multimédia&#10;&#10;Description générée automatiquement">
            <a:extLst>
              <a:ext uri="{FF2B5EF4-FFF2-40B4-BE49-F238E27FC236}">
                <a16:creationId xmlns:a16="http://schemas.microsoft.com/office/drawing/2014/main" id="{482323C1-FABF-0288-0A7C-3F7B329CC66C}"/>
              </a:ext>
            </a:extLst>
          </p:cNvPr>
          <p:cNvPicPr>
            <a:picLocks noChangeAspect="1"/>
          </p:cNvPicPr>
          <p:nvPr/>
        </p:nvPicPr>
        <p:blipFill>
          <a:blip r:embed="rId3"/>
          <a:srcRect t="35732" b="7651"/>
          <a:stretch/>
        </p:blipFill>
        <p:spPr>
          <a:xfrm>
            <a:off x="7895564" y="1820165"/>
            <a:ext cx="2915884" cy="2830101"/>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solidFill>
                  <a:srgbClr val="FF0000"/>
                </a:solidFill>
                <a:latin typeface="Montserrat Black" pitchFamily="2" charset="77"/>
                <a:cs typeface="Microsoft Tai Le" panose="020B0502040204020203" pitchFamily="34" charset="0"/>
              </a:rPr>
              <a:t>ÉTAPE 3 </a:t>
            </a:r>
            <a:r>
              <a:rPr lang="fr-FR" sz="3200" b="1">
                <a:latin typeface="Montserrat Black" pitchFamily="2" charset="77"/>
                <a:cs typeface="Microsoft Tai Le" panose="020B0502040204020203" pitchFamily="34" charset="0"/>
              </a:rPr>
              <a:t>: CONVERTIR ET </a:t>
            </a:r>
            <a:r>
              <a:rPr lang="fr-FR" sz="3200" b="1">
                <a:solidFill>
                  <a:schemeClr val="bg1"/>
                </a:solidFill>
                <a:highlight>
                  <a:srgbClr val="FFFF00"/>
                </a:highlight>
                <a:latin typeface="Montserrat Black" pitchFamily="2" charset="77"/>
                <a:cs typeface="Microsoft Tai Le" panose="020B0502040204020203" pitchFamily="34" charset="0"/>
              </a:rPr>
              <a:t>SUIVRE</a:t>
            </a:r>
          </a:p>
        </p:txBody>
      </p:sp>
      <p:sp>
        <p:nvSpPr>
          <p:cNvPr id="15" name="ZoneTexte 14">
            <a:extLst>
              <a:ext uri="{FF2B5EF4-FFF2-40B4-BE49-F238E27FC236}">
                <a16:creationId xmlns:a16="http://schemas.microsoft.com/office/drawing/2014/main" id="{8CCAF0E1-CE59-9876-C13D-223E70599F36}"/>
              </a:ext>
            </a:extLst>
          </p:cNvPr>
          <p:cNvSpPr txBox="1"/>
          <p:nvPr/>
        </p:nvSpPr>
        <p:spPr>
          <a:xfrm>
            <a:off x="1988581" y="5410782"/>
            <a:ext cx="2992004"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BOOKER DIRECTEMENT</a:t>
            </a:r>
          </a:p>
          <a:p>
            <a:pPr algn="ctr"/>
            <a:r>
              <a:rPr lang="fr-FR" sz="1500" b="1">
                <a:solidFill>
                  <a:schemeClr val="bg1"/>
                </a:solidFill>
                <a:highlight>
                  <a:srgbClr val="FFFF00"/>
                </a:highlight>
                <a:latin typeface="Montserrat Black" pitchFamily="2" charset="77"/>
                <a:cs typeface="Microsoft Tai Le" panose="020B0502040204020203" pitchFamily="34" charset="0"/>
              </a:rPr>
              <a:t>SUR VOTRE CALENDRIER</a:t>
            </a:r>
          </a:p>
        </p:txBody>
      </p:sp>
      <p:pic>
        <p:nvPicPr>
          <p:cNvPr id="6" name="Image 5" descr="Une image contenant texte, capture d’écran, logiciel, Icône d’ordinateur&#10;&#10;Description générée automatiquement">
            <a:extLst>
              <a:ext uri="{FF2B5EF4-FFF2-40B4-BE49-F238E27FC236}">
                <a16:creationId xmlns:a16="http://schemas.microsoft.com/office/drawing/2014/main" id="{3EEEC407-94DE-13A5-6A86-4DF332ED8805}"/>
              </a:ext>
            </a:extLst>
          </p:cNvPr>
          <p:cNvPicPr>
            <a:picLocks noChangeAspect="1"/>
          </p:cNvPicPr>
          <p:nvPr/>
        </p:nvPicPr>
        <p:blipFill>
          <a:blip r:embed="rId4"/>
          <a:srcRect l="14367" t="17233" r="1276" b="1054"/>
          <a:stretch/>
        </p:blipFill>
        <p:spPr>
          <a:xfrm>
            <a:off x="724610" y="1804892"/>
            <a:ext cx="5716624" cy="2845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ZoneTexte 15">
            <a:extLst>
              <a:ext uri="{FF2B5EF4-FFF2-40B4-BE49-F238E27FC236}">
                <a16:creationId xmlns:a16="http://schemas.microsoft.com/office/drawing/2014/main" id="{0650F7D6-F5B8-A218-F481-1C62B19E66EA}"/>
              </a:ext>
            </a:extLst>
          </p:cNvPr>
          <p:cNvSpPr txBox="1"/>
          <p:nvPr/>
        </p:nvSpPr>
        <p:spPr>
          <a:xfrm>
            <a:off x="7857504" y="5410782"/>
            <a:ext cx="2992004"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TRACKING ET SUIVIE</a:t>
            </a:r>
          </a:p>
          <a:p>
            <a:pPr algn="ctr"/>
            <a:r>
              <a:rPr lang="fr-FR" sz="1500" b="1">
                <a:solidFill>
                  <a:schemeClr val="bg1"/>
                </a:solidFill>
                <a:highlight>
                  <a:srgbClr val="FFFF00"/>
                </a:highlight>
                <a:latin typeface="Montserrat Black" pitchFamily="2" charset="77"/>
                <a:cs typeface="Microsoft Tai Le" panose="020B0502040204020203" pitchFamily="34" charset="0"/>
              </a:rPr>
              <a:t>DE CHAQUE PATIENT</a:t>
            </a:r>
          </a:p>
        </p:txBody>
      </p:sp>
      <p:pic>
        <p:nvPicPr>
          <p:cNvPr id="4" name="Image 3">
            <a:extLst>
              <a:ext uri="{FF2B5EF4-FFF2-40B4-BE49-F238E27FC236}">
                <a16:creationId xmlns:a16="http://schemas.microsoft.com/office/drawing/2014/main" id="{36D9CF35-5378-7776-CBFB-ADF3C44C15B6}"/>
              </a:ext>
            </a:extLst>
          </p:cNvPr>
          <p:cNvPicPr>
            <a:picLocks noChangeAspect="1"/>
          </p:cNvPicPr>
          <p:nvPr/>
        </p:nvPicPr>
        <p:blipFill>
          <a:blip r:embed="rId5"/>
          <a:stretch>
            <a:fillRect/>
          </a:stretch>
        </p:blipFill>
        <p:spPr>
          <a:xfrm>
            <a:off x="2562335" y="1305493"/>
            <a:ext cx="731837" cy="731837"/>
          </a:xfrm>
          <a:prstGeom prst="rect">
            <a:avLst/>
          </a:prstGeom>
          <a:ln>
            <a:noFill/>
          </a:ln>
          <a:effectLst>
            <a:outerShdw blurRad="292100" dist="139700" dir="2700000" algn="tl" rotWithShape="0">
              <a:srgbClr val="333333">
                <a:alpha val="65000"/>
              </a:srgbClr>
            </a:outerShdw>
          </a:effectLst>
        </p:spPr>
      </p:pic>
      <p:pic>
        <p:nvPicPr>
          <p:cNvPr id="26" name="Image 25">
            <a:extLst>
              <a:ext uri="{FF2B5EF4-FFF2-40B4-BE49-F238E27FC236}">
                <a16:creationId xmlns:a16="http://schemas.microsoft.com/office/drawing/2014/main" id="{433E985D-85F8-8666-291F-56E359A5DF95}"/>
              </a:ext>
            </a:extLst>
          </p:cNvPr>
          <p:cNvPicPr>
            <a:picLocks noChangeAspect="1"/>
          </p:cNvPicPr>
          <p:nvPr/>
        </p:nvPicPr>
        <p:blipFill>
          <a:blip r:embed="rId6"/>
          <a:stretch>
            <a:fillRect/>
          </a:stretch>
        </p:blipFill>
        <p:spPr>
          <a:xfrm>
            <a:off x="6866752" y="2933568"/>
            <a:ext cx="603294" cy="603294"/>
          </a:xfrm>
          <a:prstGeom prst="rect">
            <a:avLst/>
          </a:prstGeom>
        </p:spPr>
      </p:pic>
      <p:pic>
        <p:nvPicPr>
          <p:cNvPr id="24" name="Image 23">
            <a:extLst>
              <a:ext uri="{FF2B5EF4-FFF2-40B4-BE49-F238E27FC236}">
                <a16:creationId xmlns:a16="http://schemas.microsoft.com/office/drawing/2014/main" id="{3D58A51E-1B22-1976-85B6-4233546CFE22}"/>
              </a:ext>
            </a:extLst>
          </p:cNvPr>
          <p:cNvPicPr>
            <a:picLocks noChangeAspect="1"/>
          </p:cNvPicPr>
          <p:nvPr/>
        </p:nvPicPr>
        <p:blipFill>
          <a:blip r:embed="rId7"/>
          <a:stretch>
            <a:fillRect/>
          </a:stretch>
        </p:blipFill>
        <p:spPr>
          <a:xfrm>
            <a:off x="8933942" y="1362689"/>
            <a:ext cx="731837" cy="731837"/>
          </a:xfrm>
          <a:prstGeom prst="rect">
            <a:avLst/>
          </a:prstGeom>
          <a:ln>
            <a:noFill/>
          </a:ln>
          <a:effectLst>
            <a:outerShdw blurRad="292100" dist="139700" dir="2700000" algn="tl" rotWithShape="0">
              <a:srgbClr val="333333">
                <a:alpha val="65000"/>
              </a:srgbClr>
            </a:outerShdw>
          </a:effectLst>
        </p:spPr>
      </p:pic>
      <p:grpSp>
        <p:nvGrpSpPr>
          <p:cNvPr id="34" name="Groupe 33">
            <a:extLst>
              <a:ext uri="{FF2B5EF4-FFF2-40B4-BE49-F238E27FC236}">
                <a16:creationId xmlns:a16="http://schemas.microsoft.com/office/drawing/2014/main" id="{6418E860-1947-58CC-6C67-A1634DAAE491}"/>
              </a:ext>
            </a:extLst>
          </p:cNvPr>
          <p:cNvGrpSpPr/>
          <p:nvPr/>
        </p:nvGrpSpPr>
        <p:grpSpPr>
          <a:xfrm>
            <a:off x="3840164" y="1248298"/>
            <a:ext cx="846228" cy="846228"/>
            <a:chOff x="3840164" y="1248298"/>
            <a:chExt cx="846228" cy="846228"/>
          </a:xfrm>
          <a:effectLst>
            <a:outerShdw blurRad="322193" dist="50800" dir="5400000" sx="92000" sy="92000" algn="ctr" rotWithShape="0">
              <a:srgbClr val="000000">
                <a:alpha val="43137"/>
              </a:srgbClr>
            </a:outerShdw>
          </a:effectLst>
        </p:grpSpPr>
        <p:sp>
          <p:nvSpPr>
            <p:cNvPr id="32" name="Forme libre 31">
              <a:extLst>
                <a:ext uri="{FF2B5EF4-FFF2-40B4-BE49-F238E27FC236}">
                  <a16:creationId xmlns:a16="http://schemas.microsoft.com/office/drawing/2014/main" id="{4FD72F81-6C95-C45C-8FC2-D8A8520E04C8}"/>
                </a:ext>
              </a:extLst>
            </p:cNvPr>
            <p:cNvSpPr/>
            <p:nvPr/>
          </p:nvSpPr>
          <p:spPr>
            <a:xfrm>
              <a:off x="3840164" y="1248298"/>
              <a:ext cx="846228" cy="846228"/>
            </a:xfrm>
            <a:custGeom>
              <a:avLst/>
              <a:gdLst>
                <a:gd name="connsiteX0" fmla="*/ 846229 w 846228"/>
                <a:gd name="connsiteY0" fmla="*/ 423114 h 846228"/>
                <a:gd name="connsiteX1" fmla="*/ 423114 w 846228"/>
                <a:gd name="connsiteY1" fmla="*/ 846229 h 846228"/>
                <a:gd name="connsiteX2" fmla="*/ 0 w 846228"/>
                <a:gd name="connsiteY2" fmla="*/ 423114 h 846228"/>
                <a:gd name="connsiteX3" fmla="*/ 423114 w 846228"/>
                <a:gd name="connsiteY3" fmla="*/ 0 h 846228"/>
                <a:gd name="connsiteX4" fmla="*/ 846229 w 846228"/>
                <a:gd name="connsiteY4" fmla="*/ 423114 h 846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228" h="846228">
                  <a:moveTo>
                    <a:pt x="846229" y="423114"/>
                  </a:moveTo>
                  <a:cubicBezTo>
                    <a:pt x="846229" y="656794"/>
                    <a:pt x="656794" y="846229"/>
                    <a:pt x="423114" y="846229"/>
                  </a:cubicBezTo>
                  <a:cubicBezTo>
                    <a:pt x="189435" y="846229"/>
                    <a:pt x="0" y="656794"/>
                    <a:pt x="0" y="423114"/>
                  </a:cubicBezTo>
                  <a:cubicBezTo>
                    <a:pt x="0" y="189435"/>
                    <a:pt x="189435" y="0"/>
                    <a:pt x="423114" y="0"/>
                  </a:cubicBezTo>
                  <a:cubicBezTo>
                    <a:pt x="656794" y="0"/>
                    <a:pt x="846229" y="189435"/>
                    <a:pt x="846229" y="423114"/>
                  </a:cubicBezTo>
                  <a:close/>
                </a:path>
              </a:pathLst>
            </a:custGeom>
            <a:solidFill>
              <a:srgbClr val="4A8CFF"/>
            </a:solidFill>
            <a:ln w="1776" cap="flat">
              <a:noFill/>
              <a:prstDash val="solid"/>
              <a:miter/>
            </a:ln>
          </p:spPr>
          <p:txBody>
            <a:bodyPr rtlCol="0" anchor="ctr"/>
            <a:lstStyle/>
            <a:p>
              <a:endParaRPr lang="fr-FR"/>
            </a:p>
          </p:txBody>
        </p:sp>
        <p:sp>
          <p:nvSpPr>
            <p:cNvPr id="33" name="Forme libre 32">
              <a:extLst>
                <a:ext uri="{FF2B5EF4-FFF2-40B4-BE49-F238E27FC236}">
                  <a16:creationId xmlns:a16="http://schemas.microsoft.com/office/drawing/2014/main" id="{039DEF8D-27D3-B248-1EBE-1C7E62D07483}"/>
                </a:ext>
              </a:extLst>
            </p:cNvPr>
            <p:cNvSpPr/>
            <p:nvPr/>
          </p:nvSpPr>
          <p:spPr>
            <a:xfrm>
              <a:off x="3991800" y="1524083"/>
              <a:ext cx="542954" cy="294666"/>
            </a:xfrm>
            <a:custGeom>
              <a:avLst/>
              <a:gdLst>
                <a:gd name="connsiteX0" fmla="*/ 0 w 542954"/>
                <a:gd name="connsiteY0" fmla="*/ 14859 h 294666"/>
                <a:gd name="connsiteX1" fmla="*/ 0 w 542954"/>
                <a:gd name="connsiteY1" fmla="*/ 213698 h 294666"/>
                <a:gd name="connsiteX2" fmla="*/ 81685 w 542954"/>
                <a:gd name="connsiteY2" fmla="*/ 294666 h 294666"/>
                <a:gd name="connsiteX3" fmla="*/ 371524 w 542954"/>
                <a:gd name="connsiteY3" fmla="*/ 294666 h 294666"/>
                <a:gd name="connsiteX4" fmla="*/ 386392 w 542954"/>
                <a:gd name="connsiteY4" fmla="*/ 279977 h 294666"/>
                <a:gd name="connsiteX5" fmla="*/ 386392 w 542954"/>
                <a:gd name="connsiteY5" fmla="*/ 81139 h 294666"/>
                <a:gd name="connsiteX6" fmla="*/ 304707 w 542954"/>
                <a:gd name="connsiteY6" fmla="*/ 170 h 294666"/>
                <a:gd name="connsiteX7" fmla="*/ 14958 w 542954"/>
                <a:gd name="connsiteY7" fmla="*/ 170 h 294666"/>
                <a:gd name="connsiteX8" fmla="*/ 0 w 542954"/>
                <a:gd name="connsiteY8" fmla="*/ 14804 h 294666"/>
                <a:gd name="connsiteX9" fmla="*/ 0 w 542954"/>
                <a:gd name="connsiteY9" fmla="*/ 14859 h 294666"/>
                <a:gd name="connsiteX10" fmla="*/ 404843 w 542954"/>
                <a:gd name="connsiteY10" fmla="*/ 92424 h 294666"/>
                <a:gd name="connsiteX11" fmla="*/ 524504 w 542954"/>
                <a:gd name="connsiteY11" fmla="*/ 5007 h 294666"/>
                <a:gd name="connsiteX12" fmla="*/ 542955 w 542954"/>
                <a:gd name="connsiteY12" fmla="*/ 14143 h 294666"/>
                <a:gd name="connsiteX13" fmla="*/ 542955 w 542954"/>
                <a:gd name="connsiteY13" fmla="*/ 280694 h 294666"/>
                <a:gd name="connsiteX14" fmla="*/ 524504 w 542954"/>
                <a:gd name="connsiteY14" fmla="*/ 289812 h 294666"/>
                <a:gd name="connsiteX15" fmla="*/ 404843 w 542954"/>
                <a:gd name="connsiteY15" fmla="*/ 202591 h 29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954" h="294666">
                  <a:moveTo>
                    <a:pt x="0" y="14859"/>
                  </a:moveTo>
                  <a:lnTo>
                    <a:pt x="0" y="213698"/>
                  </a:lnTo>
                  <a:cubicBezTo>
                    <a:pt x="217" y="258605"/>
                    <a:pt x="36777" y="294845"/>
                    <a:pt x="81685" y="294666"/>
                  </a:cubicBezTo>
                  <a:lnTo>
                    <a:pt x="371524" y="294666"/>
                  </a:lnTo>
                  <a:cubicBezTo>
                    <a:pt x="379682" y="294706"/>
                    <a:pt x="386333" y="288135"/>
                    <a:pt x="386392" y="279977"/>
                  </a:cubicBezTo>
                  <a:lnTo>
                    <a:pt x="386392" y="81139"/>
                  </a:lnTo>
                  <a:cubicBezTo>
                    <a:pt x="386175" y="36231"/>
                    <a:pt x="349614" y="-8"/>
                    <a:pt x="304707" y="170"/>
                  </a:cubicBezTo>
                  <a:lnTo>
                    <a:pt x="14958" y="170"/>
                  </a:lnTo>
                  <a:cubicBezTo>
                    <a:pt x="6786" y="81"/>
                    <a:pt x="90" y="6633"/>
                    <a:pt x="0" y="14804"/>
                  </a:cubicBezTo>
                  <a:cubicBezTo>
                    <a:pt x="0" y="14822"/>
                    <a:pt x="0" y="14841"/>
                    <a:pt x="0" y="14859"/>
                  </a:cubicBezTo>
                  <a:close/>
                  <a:moveTo>
                    <a:pt x="404843" y="92424"/>
                  </a:moveTo>
                  <a:lnTo>
                    <a:pt x="524504" y="5007"/>
                  </a:lnTo>
                  <a:cubicBezTo>
                    <a:pt x="534894" y="-3610"/>
                    <a:pt x="542955" y="-1442"/>
                    <a:pt x="542955" y="14143"/>
                  </a:cubicBezTo>
                  <a:lnTo>
                    <a:pt x="542955" y="280694"/>
                  </a:lnTo>
                  <a:cubicBezTo>
                    <a:pt x="542955" y="298428"/>
                    <a:pt x="533103" y="296278"/>
                    <a:pt x="524504" y="289812"/>
                  </a:cubicBezTo>
                  <a:lnTo>
                    <a:pt x="404843" y="202591"/>
                  </a:lnTo>
                  <a:close/>
                </a:path>
              </a:pathLst>
            </a:custGeom>
            <a:solidFill>
              <a:srgbClr val="FFFFFF"/>
            </a:solidFill>
            <a:ln w="1776" cap="flat">
              <a:noFill/>
              <a:prstDash val="solid"/>
              <a:miter/>
            </a:ln>
          </p:spPr>
          <p:txBody>
            <a:bodyPr rtlCol="0" anchor="ctr"/>
            <a:lstStyle/>
            <a:p>
              <a:endParaRPr lang="fr-FR"/>
            </a:p>
          </p:txBody>
        </p:sp>
      </p:grpSp>
      <p:pic>
        <p:nvPicPr>
          <p:cNvPr id="7" name="Image 6" descr="Une image contenant Graphique, graphisme, texte, Police&#10;&#10;Description générée automatiquement">
            <a:extLst>
              <a:ext uri="{FF2B5EF4-FFF2-40B4-BE49-F238E27FC236}">
                <a16:creationId xmlns:a16="http://schemas.microsoft.com/office/drawing/2014/main" id="{0D4F8933-AB1C-3431-FA51-24539D69F5D8}"/>
              </a:ext>
            </a:extLst>
          </p:cNvPr>
          <p:cNvPicPr>
            <a:picLocks noChangeAspect="1"/>
          </p:cNvPicPr>
          <p:nvPr/>
        </p:nvPicPr>
        <p:blipFill>
          <a:blip r:embed="rId8"/>
          <a:stretch>
            <a:fillRect/>
          </a:stretch>
        </p:blipFill>
        <p:spPr>
          <a:xfrm>
            <a:off x="-79013" y="5371339"/>
            <a:ext cx="1648626" cy="1648626"/>
          </a:xfrm>
          <a:prstGeom prst="rect">
            <a:avLst/>
          </a:prstGeom>
        </p:spPr>
      </p:pic>
      <p:grpSp>
        <p:nvGrpSpPr>
          <p:cNvPr id="9" name="Groupe 8">
            <a:extLst>
              <a:ext uri="{FF2B5EF4-FFF2-40B4-BE49-F238E27FC236}">
                <a16:creationId xmlns:a16="http://schemas.microsoft.com/office/drawing/2014/main" id="{C9502647-085E-0FA9-131D-2F2DD117D061}"/>
              </a:ext>
            </a:extLst>
          </p:cNvPr>
          <p:cNvGrpSpPr/>
          <p:nvPr/>
        </p:nvGrpSpPr>
        <p:grpSpPr>
          <a:xfrm>
            <a:off x="10185285" y="6194312"/>
            <a:ext cx="1880643" cy="494618"/>
            <a:chOff x="10185285" y="6194312"/>
            <a:chExt cx="1880643" cy="494618"/>
          </a:xfrm>
        </p:grpSpPr>
        <p:sp>
          <p:nvSpPr>
            <p:cNvPr id="10" name="ZoneTexte 9">
              <a:extLst>
                <a:ext uri="{FF2B5EF4-FFF2-40B4-BE49-F238E27FC236}">
                  <a16:creationId xmlns:a16="http://schemas.microsoft.com/office/drawing/2014/main" id="{7A23F75C-7029-6AFC-EE03-DDC39E0DE810}"/>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1" name="ZoneTexte 10">
              <a:extLst>
                <a:ext uri="{FF2B5EF4-FFF2-40B4-BE49-F238E27FC236}">
                  <a16:creationId xmlns:a16="http://schemas.microsoft.com/office/drawing/2014/main" id="{642767C5-0503-6062-2B63-03FF20385A10}"/>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2620615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97F74CC4-B575-9629-572E-FD57D433CE5B}"/>
              </a:ext>
            </a:extLst>
          </p:cNvPr>
          <p:cNvSpPr txBox="1"/>
          <p:nvPr/>
        </p:nvSpPr>
        <p:spPr>
          <a:xfrm>
            <a:off x="1707267" y="3509833"/>
            <a:ext cx="2015295" cy="338554"/>
          </a:xfrm>
          <a:prstGeom prst="rect">
            <a:avLst/>
          </a:prstGeom>
          <a:noFill/>
        </p:spPr>
        <p:txBody>
          <a:bodyPr wrap="none" rtlCol="0">
            <a:spAutoFit/>
          </a:bodyPr>
          <a:lstStyle/>
          <a:p>
            <a:pPr algn="ctr"/>
            <a:r>
              <a:rPr lang="fr-FR" sz="1600" b="1">
                <a:latin typeface="Montserrat ExtraBold" pitchFamily="2" charset="77"/>
              </a:rPr>
              <a:t>LIENS TRACKING</a:t>
            </a:r>
          </a:p>
        </p:txBody>
      </p:sp>
      <p:sp>
        <p:nvSpPr>
          <p:cNvPr id="21" name="ZoneTexte 20">
            <a:extLst>
              <a:ext uri="{FF2B5EF4-FFF2-40B4-BE49-F238E27FC236}">
                <a16:creationId xmlns:a16="http://schemas.microsoft.com/office/drawing/2014/main" id="{9FD25FAD-9F21-85A0-6F83-795C2734C5C5}"/>
              </a:ext>
            </a:extLst>
          </p:cNvPr>
          <p:cNvSpPr txBox="1"/>
          <p:nvPr/>
        </p:nvSpPr>
        <p:spPr>
          <a:xfrm>
            <a:off x="5471470" y="3509833"/>
            <a:ext cx="1249060" cy="338554"/>
          </a:xfrm>
          <a:prstGeom prst="rect">
            <a:avLst/>
          </a:prstGeom>
          <a:noFill/>
        </p:spPr>
        <p:txBody>
          <a:bodyPr wrap="none" rtlCol="0">
            <a:spAutoFit/>
          </a:bodyPr>
          <a:lstStyle/>
          <a:p>
            <a:pPr algn="ctr"/>
            <a:r>
              <a:rPr lang="fr-FR" sz="1600" b="1">
                <a:latin typeface="Montserrat ExtraBold" pitchFamily="2" charset="77"/>
              </a:rPr>
              <a:t>URGENCE</a:t>
            </a:r>
          </a:p>
        </p:txBody>
      </p:sp>
      <p:sp>
        <p:nvSpPr>
          <p:cNvPr id="22" name="ZoneTexte 21">
            <a:extLst>
              <a:ext uri="{FF2B5EF4-FFF2-40B4-BE49-F238E27FC236}">
                <a16:creationId xmlns:a16="http://schemas.microsoft.com/office/drawing/2014/main" id="{B4B66542-4404-2D27-FBDC-54F39B1F288E}"/>
              </a:ext>
            </a:extLst>
          </p:cNvPr>
          <p:cNvSpPr txBox="1"/>
          <p:nvPr/>
        </p:nvSpPr>
        <p:spPr>
          <a:xfrm>
            <a:off x="2992321" y="5422434"/>
            <a:ext cx="1245854" cy="338554"/>
          </a:xfrm>
          <a:prstGeom prst="rect">
            <a:avLst/>
          </a:prstGeom>
          <a:noFill/>
        </p:spPr>
        <p:txBody>
          <a:bodyPr wrap="none" rtlCol="0">
            <a:spAutoFit/>
          </a:bodyPr>
          <a:lstStyle/>
          <a:p>
            <a:pPr algn="ctr"/>
            <a:r>
              <a:rPr lang="fr-FR" sz="1600" b="1">
                <a:latin typeface="Montserrat ExtraBold" pitchFamily="2" charset="77"/>
              </a:rPr>
              <a:t>INBOUND</a:t>
            </a:r>
          </a:p>
        </p:txBody>
      </p:sp>
      <p:sp>
        <p:nvSpPr>
          <p:cNvPr id="23" name="ZoneTexte 22">
            <a:extLst>
              <a:ext uri="{FF2B5EF4-FFF2-40B4-BE49-F238E27FC236}">
                <a16:creationId xmlns:a16="http://schemas.microsoft.com/office/drawing/2014/main" id="{6934B798-8934-6535-9E4D-669247F5C336}"/>
              </a:ext>
            </a:extLst>
          </p:cNvPr>
          <p:cNvSpPr txBox="1"/>
          <p:nvPr/>
        </p:nvSpPr>
        <p:spPr>
          <a:xfrm>
            <a:off x="9043816" y="3509833"/>
            <a:ext cx="1082349" cy="338554"/>
          </a:xfrm>
          <a:prstGeom prst="rect">
            <a:avLst/>
          </a:prstGeom>
          <a:noFill/>
        </p:spPr>
        <p:txBody>
          <a:bodyPr wrap="none" rtlCol="0">
            <a:spAutoFit/>
          </a:bodyPr>
          <a:lstStyle/>
          <a:p>
            <a:pPr algn="ctr"/>
            <a:r>
              <a:rPr lang="fr-FR" sz="1600" b="1">
                <a:latin typeface="Montserrat ExtraBold" pitchFamily="2" charset="77"/>
              </a:rPr>
              <a:t>FILTRER</a:t>
            </a:r>
          </a:p>
        </p:txBody>
      </p:sp>
      <p:sp>
        <p:nvSpPr>
          <p:cNvPr id="24" name="ZoneTexte 23">
            <a:extLst>
              <a:ext uri="{FF2B5EF4-FFF2-40B4-BE49-F238E27FC236}">
                <a16:creationId xmlns:a16="http://schemas.microsoft.com/office/drawing/2014/main" id="{7E841A28-943B-72A4-5B7F-11AB96E10590}"/>
              </a:ext>
            </a:extLst>
          </p:cNvPr>
          <p:cNvSpPr txBox="1"/>
          <p:nvPr/>
        </p:nvSpPr>
        <p:spPr>
          <a:xfrm>
            <a:off x="5440089" y="5422434"/>
            <a:ext cx="1380506" cy="338554"/>
          </a:xfrm>
          <a:prstGeom prst="rect">
            <a:avLst/>
          </a:prstGeom>
          <a:noFill/>
        </p:spPr>
        <p:txBody>
          <a:bodyPr wrap="none" rtlCol="0">
            <a:spAutoFit/>
          </a:bodyPr>
          <a:lstStyle/>
          <a:p>
            <a:pPr algn="ctr"/>
            <a:r>
              <a:rPr lang="fr-FR" sz="1600" b="1">
                <a:latin typeface="Montserrat ExtraBold" pitchFamily="2" charset="77"/>
              </a:rPr>
              <a:t>PRÉPARER</a:t>
            </a:r>
          </a:p>
        </p:txBody>
      </p:sp>
      <p:sp>
        <p:nvSpPr>
          <p:cNvPr id="25" name="ZoneTexte 24">
            <a:extLst>
              <a:ext uri="{FF2B5EF4-FFF2-40B4-BE49-F238E27FC236}">
                <a16:creationId xmlns:a16="http://schemas.microsoft.com/office/drawing/2014/main" id="{798A9CFB-8420-421A-08D8-C13E74CA3CB7}"/>
              </a:ext>
            </a:extLst>
          </p:cNvPr>
          <p:cNvSpPr txBox="1"/>
          <p:nvPr/>
        </p:nvSpPr>
        <p:spPr>
          <a:xfrm>
            <a:off x="7712656" y="5425754"/>
            <a:ext cx="2055371" cy="338554"/>
          </a:xfrm>
          <a:prstGeom prst="rect">
            <a:avLst/>
          </a:prstGeom>
          <a:noFill/>
        </p:spPr>
        <p:txBody>
          <a:bodyPr wrap="none" rtlCol="0">
            <a:spAutoFit/>
          </a:bodyPr>
          <a:lstStyle/>
          <a:p>
            <a:pPr algn="ctr"/>
            <a:r>
              <a:rPr lang="fr-FR" sz="1600" b="1">
                <a:latin typeface="Montserrat ExtraBold" pitchFamily="2" charset="77"/>
              </a:rPr>
              <a:t>CONSULTATIONS</a:t>
            </a:r>
          </a:p>
        </p:txBody>
      </p:sp>
      <p:sp>
        <p:nvSpPr>
          <p:cNvPr id="2" name="ZoneTexte 1">
            <a:extLst>
              <a:ext uri="{FF2B5EF4-FFF2-40B4-BE49-F238E27FC236}">
                <a16:creationId xmlns:a16="http://schemas.microsoft.com/office/drawing/2014/main" id="{D1EF9ACF-8FD0-121A-A995-A8934F8AA60F}"/>
              </a:ext>
            </a:extLst>
          </p:cNvPr>
          <p:cNvSpPr txBox="1"/>
          <p:nvPr/>
        </p:nvSpPr>
        <p:spPr>
          <a:xfrm>
            <a:off x="1380552" y="275689"/>
            <a:ext cx="9430896" cy="1754326"/>
          </a:xfrm>
          <a:prstGeom prst="rect">
            <a:avLst/>
          </a:prstGeom>
          <a:noFill/>
        </p:spPr>
        <p:txBody>
          <a:bodyPr wrap="square" rtlCol="0">
            <a:spAutoFit/>
          </a:bodyPr>
          <a:lstStyle/>
          <a:p>
            <a:pPr algn="ctr"/>
            <a:r>
              <a:rPr lang="fr-FR" sz="5400" b="1">
                <a:latin typeface="Montserrat Black" pitchFamily="2" charset="77"/>
                <a:cs typeface="Microsoft Tai Le" panose="020B0502040204020203" pitchFamily="34" charset="0"/>
              </a:rPr>
              <a:t>POUSSER</a:t>
            </a:r>
          </a:p>
          <a:p>
            <a:pPr algn="ctr"/>
            <a:r>
              <a:rPr lang="fr-FR" sz="5400" b="1">
                <a:solidFill>
                  <a:srgbClr val="FF0000"/>
                </a:solidFill>
                <a:latin typeface="Montserrat Black" pitchFamily="2" charset="77"/>
                <a:cs typeface="Microsoft Tai Le" panose="020B0502040204020203" pitchFamily="34" charset="0"/>
              </a:rPr>
              <a:t>LA CONVERSION</a:t>
            </a:r>
          </a:p>
        </p:txBody>
      </p:sp>
      <p:pic>
        <p:nvPicPr>
          <p:cNvPr id="4" name="Image 3" descr="Une image contenant Graphique, graphisme, texte, Police&#10;&#10;Description générée automatiquement">
            <a:extLst>
              <a:ext uri="{FF2B5EF4-FFF2-40B4-BE49-F238E27FC236}">
                <a16:creationId xmlns:a16="http://schemas.microsoft.com/office/drawing/2014/main" id="{F93E37CE-DEBC-3509-F6B5-3E50BB904A90}"/>
              </a:ext>
            </a:extLst>
          </p:cNvPr>
          <p:cNvPicPr>
            <a:picLocks noChangeAspect="1"/>
          </p:cNvPicPr>
          <p:nvPr/>
        </p:nvPicPr>
        <p:blipFill>
          <a:blip r:embed="rId3"/>
          <a:stretch>
            <a:fillRect/>
          </a:stretch>
        </p:blipFill>
        <p:spPr>
          <a:xfrm>
            <a:off x="-79013" y="5371339"/>
            <a:ext cx="1648626" cy="1648626"/>
          </a:xfrm>
          <a:prstGeom prst="rect">
            <a:avLst/>
          </a:prstGeom>
        </p:spPr>
      </p:pic>
      <p:grpSp>
        <p:nvGrpSpPr>
          <p:cNvPr id="6" name="Groupe 5">
            <a:extLst>
              <a:ext uri="{FF2B5EF4-FFF2-40B4-BE49-F238E27FC236}">
                <a16:creationId xmlns:a16="http://schemas.microsoft.com/office/drawing/2014/main" id="{768D2400-CA21-289C-23E1-37A0084A06D1}"/>
              </a:ext>
            </a:extLst>
          </p:cNvPr>
          <p:cNvGrpSpPr/>
          <p:nvPr/>
        </p:nvGrpSpPr>
        <p:grpSpPr>
          <a:xfrm>
            <a:off x="10185285" y="6194312"/>
            <a:ext cx="1880643" cy="494618"/>
            <a:chOff x="10185285" y="6194312"/>
            <a:chExt cx="1880643" cy="494618"/>
          </a:xfrm>
        </p:grpSpPr>
        <p:sp>
          <p:nvSpPr>
            <p:cNvPr id="8" name="ZoneTexte 7">
              <a:extLst>
                <a:ext uri="{FF2B5EF4-FFF2-40B4-BE49-F238E27FC236}">
                  <a16:creationId xmlns:a16="http://schemas.microsoft.com/office/drawing/2014/main" id="{17F23DE2-4F30-E284-2ED6-9C6D43EB590A}"/>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9" name="ZoneTexte 8">
              <a:extLst>
                <a:ext uri="{FF2B5EF4-FFF2-40B4-BE49-F238E27FC236}">
                  <a16:creationId xmlns:a16="http://schemas.microsoft.com/office/drawing/2014/main" id="{556D9FD7-4D39-4B56-8590-6D32D8597915}"/>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7" name="Image 6" descr="Une image contenant cercle, Graphique, Caractère coloré, jaune&#10;&#10;Description générée automatiquement">
            <a:extLst>
              <a:ext uri="{FF2B5EF4-FFF2-40B4-BE49-F238E27FC236}">
                <a16:creationId xmlns:a16="http://schemas.microsoft.com/office/drawing/2014/main" id="{1953627C-C666-7039-7BD0-7525F71BD03D}"/>
              </a:ext>
            </a:extLst>
          </p:cNvPr>
          <p:cNvPicPr>
            <a:picLocks noChangeAspect="1"/>
          </p:cNvPicPr>
          <p:nvPr/>
        </p:nvPicPr>
        <p:blipFill>
          <a:blip r:embed="rId4"/>
          <a:stretch>
            <a:fillRect/>
          </a:stretch>
        </p:blipFill>
        <p:spPr>
          <a:xfrm>
            <a:off x="2169775" y="2401783"/>
            <a:ext cx="1090278" cy="1090278"/>
          </a:xfrm>
          <a:prstGeom prst="rect">
            <a:avLst/>
          </a:prstGeom>
        </p:spPr>
      </p:pic>
      <p:pic>
        <p:nvPicPr>
          <p:cNvPr id="11" name="Image 10" descr="Une image contenant Graphique, cercle, Caractère coloré, clipart&#10;&#10;Description générée automatiquement">
            <a:extLst>
              <a:ext uri="{FF2B5EF4-FFF2-40B4-BE49-F238E27FC236}">
                <a16:creationId xmlns:a16="http://schemas.microsoft.com/office/drawing/2014/main" id="{A07DC4BB-8DE1-3AED-49B9-809D94799ADC}"/>
              </a:ext>
            </a:extLst>
          </p:cNvPr>
          <p:cNvPicPr>
            <a:picLocks noChangeAspect="1"/>
          </p:cNvPicPr>
          <p:nvPr/>
        </p:nvPicPr>
        <p:blipFill>
          <a:blip r:embed="rId5"/>
          <a:stretch>
            <a:fillRect/>
          </a:stretch>
        </p:blipFill>
        <p:spPr>
          <a:xfrm>
            <a:off x="5550860" y="2401782"/>
            <a:ext cx="1090279" cy="1090279"/>
          </a:xfrm>
          <a:prstGeom prst="rect">
            <a:avLst/>
          </a:prstGeom>
        </p:spPr>
      </p:pic>
      <p:pic>
        <p:nvPicPr>
          <p:cNvPr id="13" name="Image 12" descr="Une image contenant Graphique, cercle, Caractère coloré, clipart&#10;&#10;Description générée automatiquement">
            <a:extLst>
              <a:ext uri="{FF2B5EF4-FFF2-40B4-BE49-F238E27FC236}">
                <a16:creationId xmlns:a16="http://schemas.microsoft.com/office/drawing/2014/main" id="{EE0001C4-4248-0B88-1F71-1BB38C7CC34E}"/>
              </a:ext>
            </a:extLst>
          </p:cNvPr>
          <p:cNvPicPr>
            <a:picLocks noChangeAspect="1"/>
          </p:cNvPicPr>
          <p:nvPr/>
        </p:nvPicPr>
        <p:blipFill>
          <a:blip r:embed="rId6"/>
          <a:stretch>
            <a:fillRect/>
          </a:stretch>
        </p:blipFill>
        <p:spPr>
          <a:xfrm>
            <a:off x="9043816" y="2401782"/>
            <a:ext cx="1090279" cy="1090279"/>
          </a:xfrm>
          <a:prstGeom prst="rect">
            <a:avLst/>
          </a:prstGeom>
        </p:spPr>
      </p:pic>
      <p:pic>
        <p:nvPicPr>
          <p:cNvPr id="15" name="Image 14" descr="Une image contenant Graphique, capture d’écran, Caractère coloré, cercle&#10;&#10;Description générée automatiquement">
            <a:extLst>
              <a:ext uri="{FF2B5EF4-FFF2-40B4-BE49-F238E27FC236}">
                <a16:creationId xmlns:a16="http://schemas.microsoft.com/office/drawing/2014/main" id="{9A2F5529-BCFE-CC60-180E-841A7F6775E4}"/>
              </a:ext>
            </a:extLst>
          </p:cNvPr>
          <p:cNvPicPr>
            <a:picLocks noChangeAspect="1"/>
          </p:cNvPicPr>
          <p:nvPr/>
        </p:nvPicPr>
        <p:blipFill>
          <a:blip r:embed="rId7"/>
          <a:stretch>
            <a:fillRect/>
          </a:stretch>
        </p:blipFill>
        <p:spPr>
          <a:xfrm>
            <a:off x="3070108" y="4332154"/>
            <a:ext cx="1090280" cy="1090280"/>
          </a:xfrm>
          <a:prstGeom prst="rect">
            <a:avLst/>
          </a:prstGeom>
        </p:spPr>
      </p:pic>
      <p:pic>
        <p:nvPicPr>
          <p:cNvPr id="17" name="Image 16" descr="Une image contenant Graphique, logo, symbole, cercle&#10;&#10;Description générée automatiquement">
            <a:extLst>
              <a:ext uri="{FF2B5EF4-FFF2-40B4-BE49-F238E27FC236}">
                <a16:creationId xmlns:a16="http://schemas.microsoft.com/office/drawing/2014/main" id="{1BD2344B-88B1-103F-92C0-822228B186CC}"/>
              </a:ext>
            </a:extLst>
          </p:cNvPr>
          <p:cNvPicPr>
            <a:picLocks noChangeAspect="1"/>
          </p:cNvPicPr>
          <p:nvPr/>
        </p:nvPicPr>
        <p:blipFill>
          <a:blip r:embed="rId8"/>
          <a:stretch>
            <a:fillRect/>
          </a:stretch>
        </p:blipFill>
        <p:spPr>
          <a:xfrm>
            <a:off x="5585202" y="4332154"/>
            <a:ext cx="1090280" cy="1090280"/>
          </a:xfrm>
          <a:prstGeom prst="rect">
            <a:avLst/>
          </a:prstGeom>
        </p:spPr>
      </p:pic>
      <p:pic>
        <p:nvPicPr>
          <p:cNvPr id="19" name="Image 18" descr="Une image contenant dessin humoristique, Graphique, clipart&#10;&#10;Description générée automatiquement">
            <a:extLst>
              <a:ext uri="{FF2B5EF4-FFF2-40B4-BE49-F238E27FC236}">
                <a16:creationId xmlns:a16="http://schemas.microsoft.com/office/drawing/2014/main" id="{5F3C6B91-DA82-8A07-D183-A753CF918B2D}"/>
              </a:ext>
            </a:extLst>
          </p:cNvPr>
          <p:cNvPicPr>
            <a:picLocks noChangeAspect="1"/>
          </p:cNvPicPr>
          <p:nvPr/>
        </p:nvPicPr>
        <p:blipFill>
          <a:blip r:embed="rId9"/>
          <a:stretch>
            <a:fillRect/>
          </a:stretch>
        </p:blipFill>
        <p:spPr>
          <a:xfrm>
            <a:off x="8195201" y="4332154"/>
            <a:ext cx="1090280" cy="1090280"/>
          </a:xfrm>
          <a:prstGeom prst="rect">
            <a:avLst/>
          </a:prstGeom>
        </p:spPr>
      </p:pic>
    </p:spTree>
    <p:extLst>
      <p:ext uri="{BB962C8B-B14F-4D97-AF65-F5344CB8AC3E}">
        <p14:creationId xmlns:p14="http://schemas.microsoft.com/office/powerpoint/2010/main" val="733008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694367"/>
            <a:ext cx="9430896" cy="830997"/>
          </a:xfrm>
          <a:prstGeom prst="rect">
            <a:avLst/>
          </a:prstGeom>
          <a:noFill/>
        </p:spPr>
        <p:txBody>
          <a:bodyPr wrap="square" rtlCol="0">
            <a:spAutoFit/>
          </a:bodyPr>
          <a:lstStyle/>
          <a:p>
            <a:pPr algn="ctr"/>
            <a:r>
              <a:rPr lang="fr-FR" sz="4800" b="1">
                <a:latin typeface="Montserrat Black" pitchFamily="2" charset="77"/>
                <a:cs typeface="Microsoft Tai Le" panose="020B0502040204020203" pitchFamily="34" charset="0"/>
              </a:rPr>
              <a:t>CALCULATEUR </a:t>
            </a:r>
            <a:r>
              <a:rPr lang="fr-FR" sz="4800" b="1">
                <a:solidFill>
                  <a:srgbClr val="FF0000"/>
                </a:solidFill>
                <a:latin typeface="Montserrat Black" pitchFamily="2" charset="77"/>
                <a:cs typeface="Microsoft Tai Le" panose="020B0502040204020203" pitchFamily="34" charset="0"/>
              </a:rPr>
              <a:t>RSI !</a:t>
            </a:r>
            <a:endParaRPr lang="fr-FR" sz="4800" b="1">
              <a:solidFill>
                <a:schemeClr val="bg1"/>
              </a:solidFill>
              <a:highlight>
                <a:srgbClr val="FFFF00"/>
              </a:highlight>
              <a:latin typeface="Montserrat Black" pitchFamily="2" charset="77"/>
              <a:cs typeface="Microsoft Tai Le" panose="020B0502040204020203" pitchFamily="34" charset="0"/>
            </a:endParaRPr>
          </a:p>
        </p:txBody>
      </p:sp>
      <p:sp>
        <p:nvSpPr>
          <p:cNvPr id="33" name="ZoneTexte 32">
            <a:extLst>
              <a:ext uri="{FF2B5EF4-FFF2-40B4-BE49-F238E27FC236}">
                <a16:creationId xmlns:a16="http://schemas.microsoft.com/office/drawing/2014/main" id="{D5CC2A22-7BA1-9C4E-B0CE-3B8D6BD627C5}"/>
              </a:ext>
            </a:extLst>
          </p:cNvPr>
          <p:cNvSpPr txBox="1"/>
          <p:nvPr/>
        </p:nvSpPr>
        <p:spPr>
          <a:xfrm>
            <a:off x="8422711" y="3866263"/>
            <a:ext cx="2190023" cy="738664"/>
          </a:xfrm>
          <a:prstGeom prst="rect">
            <a:avLst/>
          </a:prstGeom>
          <a:noFill/>
        </p:spPr>
        <p:txBody>
          <a:bodyPr wrap="none" rtlCol="0">
            <a:spAutoFit/>
          </a:bodyPr>
          <a:lstStyle/>
          <a:p>
            <a:pPr algn="ctr"/>
            <a:r>
              <a:rPr lang="fr-FR" sz="1200" b="1">
                <a:latin typeface="Montserrat ExtraBold" pitchFamily="2" charset="77"/>
              </a:rPr>
              <a:t>AUGMENTER LA LTV</a:t>
            </a:r>
          </a:p>
          <a:p>
            <a:pPr algn="ctr"/>
            <a:r>
              <a:rPr lang="fr-FR" sz="1200" b="1">
                <a:latin typeface="Montserrat ExtraBold" pitchFamily="2" charset="77"/>
              </a:rPr>
              <a:t>PRP– PRODUITS COMPL.</a:t>
            </a:r>
          </a:p>
          <a:p>
            <a:pPr algn="ctr"/>
            <a:r>
              <a:rPr lang="fr-FR" b="1">
                <a:solidFill>
                  <a:schemeClr val="bg1"/>
                </a:solidFill>
                <a:highlight>
                  <a:srgbClr val="FFFF00"/>
                </a:highlight>
                <a:latin typeface="Montserrat Black" pitchFamily="2" charset="77"/>
              </a:rPr>
              <a:t>TÉMOIGNAGES</a:t>
            </a:r>
          </a:p>
        </p:txBody>
      </p:sp>
      <p:sp>
        <p:nvSpPr>
          <p:cNvPr id="3" name="ZoneTexte 2">
            <a:extLst>
              <a:ext uri="{FF2B5EF4-FFF2-40B4-BE49-F238E27FC236}">
                <a16:creationId xmlns:a16="http://schemas.microsoft.com/office/drawing/2014/main" id="{DF7120F8-2F2A-F30C-0AC7-AB1D2A699364}"/>
              </a:ext>
            </a:extLst>
          </p:cNvPr>
          <p:cNvSpPr txBox="1"/>
          <p:nvPr/>
        </p:nvSpPr>
        <p:spPr>
          <a:xfrm>
            <a:off x="1529346" y="3866263"/>
            <a:ext cx="2090637" cy="738664"/>
          </a:xfrm>
          <a:prstGeom prst="rect">
            <a:avLst/>
          </a:prstGeom>
          <a:noFill/>
        </p:spPr>
        <p:txBody>
          <a:bodyPr wrap="none" rtlCol="0">
            <a:spAutoFit/>
          </a:bodyPr>
          <a:lstStyle/>
          <a:p>
            <a:pPr algn="ctr"/>
            <a:r>
              <a:rPr lang="fr-FR" sz="1200" b="1">
                <a:latin typeface="Montserrat ExtraBold" pitchFamily="2" charset="77"/>
              </a:rPr>
              <a:t>COÛT DE L’OPÉRATION</a:t>
            </a:r>
          </a:p>
          <a:p>
            <a:pPr algn="ctr"/>
            <a:r>
              <a:rPr lang="fr-FR" sz="1200" b="1">
                <a:latin typeface="Montserrat ExtraBold" pitchFamily="2" charset="77"/>
              </a:rPr>
              <a:t>SANS LTV – PATIENT</a:t>
            </a:r>
          </a:p>
          <a:p>
            <a:pPr algn="ctr"/>
            <a:r>
              <a:rPr lang="fr-FR" b="1">
                <a:solidFill>
                  <a:schemeClr val="bg1"/>
                </a:solidFill>
                <a:highlight>
                  <a:srgbClr val="FFFF00"/>
                </a:highlight>
                <a:latin typeface="Montserrat Black" pitchFamily="2" charset="77"/>
              </a:rPr>
              <a:t>3500 € NET </a:t>
            </a:r>
          </a:p>
        </p:txBody>
      </p:sp>
      <p:sp>
        <p:nvSpPr>
          <p:cNvPr id="37" name="ZoneTexte 36">
            <a:extLst>
              <a:ext uri="{FF2B5EF4-FFF2-40B4-BE49-F238E27FC236}">
                <a16:creationId xmlns:a16="http://schemas.microsoft.com/office/drawing/2014/main" id="{DC8A1180-A55F-3483-C1BF-E3B1B8AC13B9}"/>
              </a:ext>
            </a:extLst>
          </p:cNvPr>
          <p:cNvSpPr txBox="1"/>
          <p:nvPr/>
        </p:nvSpPr>
        <p:spPr>
          <a:xfrm>
            <a:off x="4064786" y="3866263"/>
            <a:ext cx="1662636" cy="738664"/>
          </a:xfrm>
          <a:prstGeom prst="rect">
            <a:avLst/>
          </a:prstGeom>
          <a:noFill/>
        </p:spPr>
        <p:txBody>
          <a:bodyPr wrap="none" rtlCol="0">
            <a:spAutoFit/>
          </a:bodyPr>
          <a:lstStyle/>
          <a:p>
            <a:pPr algn="ctr"/>
            <a:r>
              <a:rPr lang="fr-FR" sz="1200" b="1">
                <a:latin typeface="Montserrat ExtraBold" pitchFamily="2" charset="77"/>
              </a:rPr>
              <a:t>35% CONVERSION</a:t>
            </a:r>
          </a:p>
          <a:p>
            <a:pPr algn="ctr"/>
            <a:r>
              <a:rPr lang="fr-FR" sz="1200" b="1">
                <a:latin typeface="Montserrat ExtraBold" pitchFamily="2" charset="77"/>
              </a:rPr>
              <a:t>RDV EN OPÉ</a:t>
            </a:r>
          </a:p>
          <a:p>
            <a:pPr algn="ctr"/>
            <a:r>
              <a:rPr lang="fr-FR" b="1">
                <a:solidFill>
                  <a:schemeClr val="bg1"/>
                </a:solidFill>
                <a:highlight>
                  <a:srgbClr val="FFFF00"/>
                </a:highlight>
                <a:latin typeface="Montserrat Black" pitchFamily="2" charset="77"/>
              </a:rPr>
              <a:t>HOT LEADS</a:t>
            </a:r>
          </a:p>
        </p:txBody>
      </p:sp>
      <p:sp>
        <p:nvSpPr>
          <p:cNvPr id="39" name="ZoneTexte 38">
            <a:extLst>
              <a:ext uri="{FF2B5EF4-FFF2-40B4-BE49-F238E27FC236}">
                <a16:creationId xmlns:a16="http://schemas.microsoft.com/office/drawing/2014/main" id="{8B0629C3-B19B-E3D4-32B2-2D5B6B28CB54}"/>
              </a:ext>
            </a:extLst>
          </p:cNvPr>
          <p:cNvSpPr txBox="1"/>
          <p:nvPr/>
        </p:nvSpPr>
        <p:spPr>
          <a:xfrm>
            <a:off x="6066934" y="3866263"/>
            <a:ext cx="2076210" cy="738664"/>
          </a:xfrm>
          <a:prstGeom prst="rect">
            <a:avLst/>
          </a:prstGeom>
          <a:noFill/>
        </p:spPr>
        <p:txBody>
          <a:bodyPr wrap="none" rtlCol="0">
            <a:spAutoFit/>
          </a:bodyPr>
          <a:lstStyle/>
          <a:p>
            <a:pPr algn="ctr"/>
            <a:r>
              <a:rPr lang="fr-FR" sz="1200" b="1">
                <a:latin typeface="Montserrat ExtraBold" pitchFamily="2" charset="77"/>
              </a:rPr>
              <a:t>C.A : 180 000€ / 3 MOIS</a:t>
            </a:r>
          </a:p>
          <a:p>
            <a:pPr algn="ctr"/>
            <a:r>
              <a:rPr lang="fr-FR" sz="1200" b="1">
                <a:latin typeface="Montserrat ExtraBold" pitchFamily="2" charset="77"/>
              </a:rPr>
              <a:t>51 OPÉRATIONS</a:t>
            </a:r>
          </a:p>
          <a:p>
            <a:pPr algn="ctr"/>
            <a:r>
              <a:rPr lang="fr-FR" b="1">
                <a:solidFill>
                  <a:schemeClr val="bg1"/>
                </a:solidFill>
                <a:highlight>
                  <a:srgbClr val="FFFF00"/>
                </a:highlight>
                <a:latin typeface="Montserrat Black" pitchFamily="2" charset="77"/>
              </a:rPr>
              <a:t>MACHINE</a:t>
            </a:r>
            <a:r>
              <a:rPr lang="fr-FR" sz="1200" b="1">
                <a:latin typeface="Montserrat Black" pitchFamily="2" charset="77"/>
              </a:rPr>
              <a:t> </a:t>
            </a:r>
          </a:p>
        </p:txBody>
      </p:sp>
      <p:pic>
        <p:nvPicPr>
          <p:cNvPr id="6" name="Image 5" descr="Une image contenant Graphique, graphisme, texte, Police&#10;&#10;Description générée automatiquement">
            <a:extLst>
              <a:ext uri="{FF2B5EF4-FFF2-40B4-BE49-F238E27FC236}">
                <a16:creationId xmlns:a16="http://schemas.microsoft.com/office/drawing/2014/main" id="{786A46CF-0F16-1030-4912-C01DAF3F2D0C}"/>
              </a:ext>
            </a:extLst>
          </p:cNvPr>
          <p:cNvPicPr>
            <a:picLocks noChangeAspect="1"/>
          </p:cNvPicPr>
          <p:nvPr/>
        </p:nvPicPr>
        <p:blipFill>
          <a:blip r:embed="rId3"/>
          <a:stretch>
            <a:fillRect/>
          </a:stretch>
        </p:blipFill>
        <p:spPr>
          <a:xfrm>
            <a:off x="-79013" y="5371339"/>
            <a:ext cx="1648626" cy="1648626"/>
          </a:xfrm>
          <a:prstGeom prst="rect">
            <a:avLst/>
          </a:prstGeom>
        </p:spPr>
      </p:pic>
      <p:grpSp>
        <p:nvGrpSpPr>
          <p:cNvPr id="7" name="Groupe 6">
            <a:extLst>
              <a:ext uri="{FF2B5EF4-FFF2-40B4-BE49-F238E27FC236}">
                <a16:creationId xmlns:a16="http://schemas.microsoft.com/office/drawing/2014/main" id="{AE4F151A-DD02-B2FF-ADEA-6DD80C8862DE}"/>
              </a:ext>
            </a:extLst>
          </p:cNvPr>
          <p:cNvGrpSpPr/>
          <p:nvPr/>
        </p:nvGrpSpPr>
        <p:grpSpPr>
          <a:xfrm>
            <a:off x="10185285" y="6194312"/>
            <a:ext cx="1880643" cy="494618"/>
            <a:chOff x="10185285" y="6194312"/>
            <a:chExt cx="1880643" cy="494618"/>
          </a:xfrm>
        </p:grpSpPr>
        <p:sp>
          <p:nvSpPr>
            <p:cNvPr id="9" name="ZoneTexte 8">
              <a:extLst>
                <a:ext uri="{FF2B5EF4-FFF2-40B4-BE49-F238E27FC236}">
                  <a16:creationId xmlns:a16="http://schemas.microsoft.com/office/drawing/2014/main" id="{5F249D33-942B-38AC-F912-CF1BAE7A2283}"/>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0" name="ZoneTexte 9">
              <a:extLst>
                <a:ext uri="{FF2B5EF4-FFF2-40B4-BE49-F238E27FC236}">
                  <a16:creationId xmlns:a16="http://schemas.microsoft.com/office/drawing/2014/main" id="{1982CF81-5F2A-F98D-E1C0-B2BFD5606980}"/>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5" name="Image 4" descr="Une image contenant clipart, Dessin d’enfant, créativité, illustration&#10;&#10;Description générée automatiquement">
            <a:extLst>
              <a:ext uri="{FF2B5EF4-FFF2-40B4-BE49-F238E27FC236}">
                <a16:creationId xmlns:a16="http://schemas.microsoft.com/office/drawing/2014/main" id="{E6E32CF5-1F8D-7C9C-8308-4BC5D940C84C}"/>
              </a:ext>
            </a:extLst>
          </p:cNvPr>
          <p:cNvPicPr>
            <a:picLocks noChangeAspect="1"/>
          </p:cNvPicPr>
          <p:nvPr/>
        </p:nvPicPr>
        <p:blipFill>
          <a:blip r:embed="rId4"/>
          <a:stretch>
            <a:fillRect/>
          </a:stretch>
        </p:blipFill>
        <p:spPr>
          <a:xfrm>
            <a:off x="4112957" y="2212212"/>
            <a:ext cx="1559050" cy="1559050"/>
          </a:xfrm>
          <a:prstGeom prst="rect">
            <a:avLst/>
          </a:prstGeom>
        </p:spPr>
      </p:pic>
      <p:pic>
        <p:nvPicPr>
          <p:cNvPr id="12" name="Image 11" descr="Une image contenant jaune&#10;&#10;Description générée automatiquement">
            <a:extLst>
              <a:ext uri="{FF2B5EF4-FFF2-40B4-BE49-F238E27FC236}">
                <a16:creationId xmlns:a16="http://schemas.microsoft.com/office/drawing/2014/main" id="{EE7DB05B-D5A4-75C7-1ED0-16BCE0100FE1}"/>
              </a:ext>
            </a:extLst>
          </p:cNvPr>
          <p:cNvPicPr>
            <a:picLocks noChangeAspect="1"/>
          </p:cNvPicPr>
          <p:nvPr/>
        </p:nvPicPr>
        <p:blipFill>
          <a:blip r:embed="rId5"/>
          <a:stretch>
            <a:fillRect/>
          </a:stretch>
        </p:blipFill>
        <p:spPr>
          <a:xfrm>
            <a:off x="6172225" y="2095895"/>
            <a:ext cx="1816488" cy="1816488"/>
          </a:xfrm>
          <a:prstGeom prst="rect">
            <a:avLst/>
          </a:prstGeom>
        </p:spPr>
      </p:pic>
      <p:pic>
        <p:nvPicPr>
          <p:cNvPr id="20" name="Image 19" descr="Une image contenant dessin humoristique, Visage humain, Graphique, clipart&#10;&#10;Description générée automatiquement">
            <a:extLst>
              <a:ext uri="{FF2B5EF4-FFF2-40B4-BE49-F238E27FC236}">
                <a16:creationId xmlns:a16="http://schemas.microsoft.com/office/drawing/2014/main" id="{6C6B0E76-4A6D-9602-D83B-FB74CC3DC09F}"/>
              </a:ext>
            </a:extLst>
          </p:cNvPr>
          <p:cNvPicPr>
            <a:picLocks noChangeAspect="1"/>
          </p:cNvPicPr>
          <p:nvPr/>
        </p:nvPicPr>
        <p:blipFill>
          <a:blip r:embed="rId6"/>
          <a:stretch>
            <a:fillRect/>
          </a:stretch>
        </p:blipFill>
        <p:spPr>
          <a:xfrm>
            <a:off x="1795139" y="2224614"/>
            <a:ext cx="1559050" cy="1559050"/>
          </a:xfrm>
          <a:prstGeom prst="rect">
            <a:avLst/>
          </a:prstGeom>
        </p:spPr>
      </p:pic>
      <p:pic>
        <p:nvPicPr>
          <p:cNvPr id="22" name="Image 21" descr="Une image contenant bouteille, Bouteille en plastique&#10;&#10;Description générée automatiquement">
            <a:extLst>
              <a:ext uri="{FF2B5EF4-FFF2-40B4-BE49-F238E27FC236}">
                <a16:creationId xmlns:a16="http://schemas.microsoft.com/office/drawing/2014/main" id="{8333AFD3-4966-9CBC-85F9-A5CC00E4AC28}"/>
              </a:ext>
            </a:extLst>
          </p:cNvPr>
          <p:cNvPicPr>
            <a:picLocks noChangeAspect="1"/>
          </p:cNvPicPr>
          <p:nvPr/>
        </p:nvPicPr>
        <p:blipFill>
          <a:blip r:embed="rId7"/>
          <a:stretch>
            <a:fillRect/>
          </a:stretch>
        </p:blipFill>
        <p:spPr>
          <a:xfrm>
            <a:off x="8769391" y="2249606"/>
            <a:ext cx="1484261" cy="1484261"/>
          </a:xfrm>
          <a:prstGeom prst="rect">
            <a:avLst/>
          </a:prstGeom>
        </p:spPr>
      </p:pic>
    </p:spTree>
    <p:extLst>
      <p:ext uri="{BB962C8B-B14F-4D97-AF65-F5344CB8AC3E}">
        <p14:creationId xmlns:p14="http://schemas.microsoft.com/office/powerpoint/2010/main" val="289247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scène, personne, Équipement médical, médical&#10;&#10;Description générée automatiquement">
            <a:extLst>
              <a:ext uri="{FF2B5EF4-FFF2-40B4-BE49-F238E27FC236}">
                <a16:creationId xmlns:a16="http://schemas.microsoft.com/office/drawing/2014/main" id="{91C2EF26-3BA5-1F43-064D-68035216969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FD2D79BD-2537-58BE-E636-958D9D7964A1}"/>
              </a:ext>
            </a:extLst>
          </p:cNvPr>
          <p:cNvSpPr txBox="1"/>
          <p:nvPr/>
        </p:nvSpPr>
        <p:spPr>
          <a:xfrm>
            <a:off x="1380552" y="3075056"/>
            <a:ext cx="9430896" cy="707886"/>
          </a:xfrm>
          <a:prstGeom prst="rect">
            <a:avLst/>
          </a:prstGeom>
          <a:noFill/>
        </p:spPr>
        <p:txBody>
          <a:bodyPr wrap="square" rtlCol="0">
            <a:spAutoFit/>
          </a:bodyPr>
          <a:lstStyle/>
          <a:p>
            <a:pPr algn="ctr"/>
            <a:r>
              <a:rPr lang="fr-FR" sz="4000" b="1">
                <a:effectLst>
                  <a:outerShdw blurRad="431800" sx="102000" sy="102000" algn="ctr" rotWithShape="0">
                    <a:prstClr val="black"/>
                  </a:outerShdw>
                </a:effectLst>
                <a:latin typeface="Montserrat Black" pitchFamily="2" charset="77"/>
                <a:cs typeface="Microsoft Tai Le" panose="020B0502040204020203" pitchFamily="34" charset="0"/>
              </a:rPr>
              <a:t>OFFRE</a:t>
            </a:r>
          </a:p>
        </p:txBody>
      </p:sp>
      <p:pic>
        <p:nvPicPr>
          <p:cNvPr id="2" name="Image 1" descr="Une image contenant Graphique, graphisme, texte, Police&#10;&#10;Description générée automatiquement">
            <a:extLst>
              <a:ext uri="{FF2B5EF4-FFF2-40B4-BE49-F238E27FC236}">
                <a16:creationId xmlns:a16="http://schemas.microsoft.com/office/drawing/2014/main" id="{5D5287D4-CA51-8133-58C5-F7F603A55E3F}"/>
              </a:ext>
            </a:extLst>
          </p:cNvPr>
          <p:cNvPicPr>
            <a:picLocks noChangeAspect="1"/>
          </p:cNvPicPr>
          <p:nvPr/>
        </p:nvPicPr>
        <p:blipFill>
          <a:blip r:embed="rId5"/>
          <a:stretch>
            <a:fillRect/>
          </a:stretch>
        </p:blipFill>
        <p:spPr>
          <a:xfrm>
            <a:off x="-79013" y="5371339"/>
            <a:ext cx="1648626" cy="1648626"/>
          </a:xfrm>
          <a:prstGeom prst="rect">
            <a:avLst/>
          </a:prstGeom>
        </p:spPr>
      </p:pic>
      <p:grpSp>
        <p:nvGrpSpPr>
          <p:cNvPr id="3" name="Groupe 2">
            <a:extLst>
              <a:ext uri="{FF2B5EF4-FFF2-40B4-BE49-F238E27FC236}">
                <a16:creationId xmlns:a16="http://schemas.microsoft.com/office/drawing/2014/main" id="{513B55F9-FEA0-60CC-BA5F-AA61E471507D}"/>
              </a:ext>
            </a:extLst>
          </p:cNvPr>
          <p:cNvGrpSpPr/>
          <p:nvPr/>
        </p:nvGrpSpPr>
        <p:grpSpPr>
          <a:xfrm>
            <a:off x="10185285" y="6194312"/>
            <a:ext cx="1880643" cy="494618"/>
            <a:chOff x="10185285" y="6194312"/>
            <a:chExt cx="1880643" cy="494618"/>
          </a:xfrm>
        </p:grpSpPr>
        <p:sp>
          <p:nvSpPr>
            <p:cNvPr id="4" name="ZoneTexte 3">
              <a:extLst>
                <a:ext uri="{FF2B5EF4-FFF2-40B4-BE49-F238E27FC236}">
                  <a16:creationId xmlns:a16="http://schemas.microsoft.com/office/drawing/2014/main" id="{65ED83CC-704D-5C60-4093-AB1907BE2FED}"/>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7" name="ZoneTexte 6">
              <a:extLst>
                <a:ext uri="{FF2B5EF4-FFF2-40B4-BE49-F238E27FC236}">
                  <a16:creationId xmlns:a16="http://schemas.microsoft.com/office/drawing/2014/main" id="{5DBFF3F3-4CEB-B8AC-2209-81FA9828D0E6}"/>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3321834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VOILÀ À QUOI </a:t>
            </a:r>
            <a:r>
              <a:rPr lang="fr-FR" sz="3200" b="1">
                <a:solidFill>
                  <a:schemeClr val="bg1"/>
                </a:solidFill>
                <a:highlight>
                  <a:srgbClr val="FFFF00"/>
                </a:highlight>
                <a:latin typeface="Montserrat Black" pitchFamily="2" charset="77"/>
                <a:cs typeface="Microsoft Tai Le" panose="020B0502040204020203" pitchFamily="34" charset="0"/>
              </a:rPr>
              <a:t>VOUS AUREZ ACCÈS</a:t>
            </a:r>
            <a:r>
              <a:rPr lang="fr-FR" sz="3200" b="1">
                <a:solidFill>
                  <a:schemeClr val="bg1"/>
                </a:solidFill>
                <a:latin typeface="Montserrat Black" pitchFamily="2" charset="77"/>
                <a:cs typeface="Microsoft Tai Le" panose="020B0502040204020203" pitchFamily="34" charset="0"/>
              </a:rPr>
              <a:t> </a:t>
            </a:r>
            <a:r>
              <a:rPr lang="fr-FR" sz="3200" b="1">
                <a:latin typeface="Montserrat Black" pitchFamily="2" charset="77"/>
                <a:cs typeface="Microsoft Tai Le" panose="020B0502040204020203" pitchFamily="34" charset="0"/>
              </a:rPr>
              <a:t>!</a:t>
            </a:r>
          </a:p>
        </p:txBody>
      </p:sp>
      <p:sp>
        <p:nvSpPr>
          <p:cNvPr id="2" name="ZoneTexte 1">
            <a:extLst>
              <a:ext uri="{FF2B5EF4-FFF2-40B4-BE49-F238E27FC236}">
                <a16:creationId xmlns:a16="http://schemas.microsoft.com/office/drawing/2014/main" id="{AE3D9838-0E4C-46A0-E911-0DF959D5AE78}"/>
              </a:ext>
            </a:extLst>
          </p:cNvPr>
          <p:cNvSpPr txBox="1"/>
          <p:nvPr/>
        </p:nvSpPr>
        <p:spPr>
          <a:xfrm>
            <a:off x="832536" y="1948731"/>
            <a:ext cx="9544841" cy="2400657"/>
          </a:xfrm>
          <a:prstGeom prst="rect">
            <a:avLst/>
          </a:prstGeom>
          <a:noFill/>
        </p:spPr>
        <p:txBody>
          <a:bodyPr wrap="square" rtlCol="0">
            <a:spAutoFit/>
          </a:bodyPr>
          <a:lstStyle/>
          <a:p>
            <a:r>
              <a:rPr lang="fr-FR" sz="1500" b="1">
                <a:latin typeface="Montserrat ExtraBold" pitchFamily="2" charset="77"/>
                <a:cs typeface="Microsoft Tai Le" panose="020B0502040204020203" pitchFamily="34" charset="0"/>
              </a:rPr>
              <a:t>LES PUBLICITÉS DE GRAFTS AGENCY</a:t>
            </a:r>
            <a:r>
              <a:rPr lang="fr-FR" sz="1500" b="1" dirty="0">
                <a:latin typeface="Montserrat ExtraBold" pitchFamily="2" charset="77"/>
                <a:cs typeface="Microsoft Tai Le" panose="020B0502040204020203" pitchFamily="34" charset="0"/>
              </a:rPr>
              <a:t>.</a:t>
            </a:r>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 </a:t>
            </a:r>
          </a:p>
          <a:p>
            <a:r>
              <a:rPr lang="fr-FR" sz="1500" b="1">
                <a:latin typeface="Montserrat ExtraBold" pitchFamily="2" charset="77"/>
                <a:cs typeface="Microsoft Tai Le" panose="020B0502040204020203" pitchFamily="34" charset="0"/>
              </a:rPr>
              <a:t>NOTRE LOGICIEL DE FOLLOW-UP ET D’AUTOMATISATION DES PROSPECTS.</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TOUTES LES RELANCES MULTICANAL TRAITANT LES OBJECTIONS POUR LE RDV ET L’OPÉ.</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10 NOUVELLES PUBLICITÉS PAR SEMAINE AVEC SUIVI ET RAPPORT HEBDOMADAIRE.</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ACCÈS À UNE </a:t>
            </a:r>
            <a:r>
              <a:rPr lang="fr-FR" sz="1500" b="1" dirty="0" err="1">
                <a:latin typeface="Montserrat ExtraBold" pitchFamily="2" charset="77"/>
                <a:cs typeface="Microsoft Tai Le" panose="020B0502040204020203" pitchFamily="34" charset="0"/>
              </a:rPr>
              <a:t>UNE</a:t>
            </a:r>
            <a:r>
              <a:rPr lang="fr-FR" sz="1500" b="1">
                <a:latin typeface="Montserrat ExtraBold" pitchFamily="2" charset="77"/>
                <a:cs typeface="Microsoft Tai Le" panose="020B0502040204020203" pitchFamily="34" charset="0"/>
              </a:rPr>
              <a:t> PERSONNE DÉDIÉ CUSTOMER SUCCESS 24H/</a:t>
            </a:r>
            <a:r>
              <a:rPr lang="fr-FR" sz="1500" b="1" dirty="0">
                <a:latin typeface="Montserrat ExtraBold" pitchFamily="2" charset="77"/>
                <a:cs typeface="Microsoft Tai Le" panose="020B0502040204020203" pitchFamily="34" charset="0"/>
              </a:rPr>
              <a:t>7J</a:t>
            </a:r>
            <a:r>
              <a:rPr lang="fr-FR" sz="1500" b="1">
                <a:latin typeface="Montserrat ExtraBold" pitchFamily="2" charset="77"/>
                <a:cs typeface="Microsoft Tai Le" panose="020B0502040204020203" pitchFamily="34" charset="0"/>
              </a:rPr>
              <a:t>.</a:t>
            </a:r>
          </a:p>
          <a:p>
            <a:endParaRPr lang="fr-FR" sz="1500" b="1">
              <a:latin typeface="Montserrat ExtraBold" pitchFamily="2" charset="77"/>
              <a:cs typeface="Microsoft Tai Le" panose="020B0502040204020203" pitchFamily="34" charset="0"/>
            </a:endParaRPr>
          </a:p>
        </p:txBody>
      </p:sp>
      <p:pic>
        <p:nvPicPr>
          <p:cNvPr id="3" name="Image 2">
            <a:extLst>
              <a:ext uri="{FF2B5EF4-FFF2-40B4-BE49-F238E27FC236}">
                <a16:creationId xmlns:a16="http://schemas.microsoft.com/office/drawing/2014/main" id="{9BB418B8-EB51-8682-D169-58D5EF10B8B6}"/>
              </a:ext>
            </a:extLst>
          </p:cNvPr>
          <p:cNvPicPr>
            <a:picLocks noChangeAspect="1"/>
          </p:cNvPicPr>
          <p:nvPr/>
        </p:nvPicPr>
        <p:blipFill>
          <a:blip r:embed="rId3"/>
          <a:stretch>
            <a:fillRect/>
          </a:stretch>
        </p:blipFill>
        <p:spPr>
          <a:xfrm>
            <a:off x="503352" y="2408114"/>
            <a:ext cx="274414" cy="273471"/>
          </a:xfrm>
          <a:prstGeom prst="rect">
            <a:avLst/>
          </a:prstGeom>
        </p:spPr>
      </p:pic>
      <p:pic>
        <p:nvPicPr>
          <p:cNvPr id="4" name="Image 3">
            <a:extLst>
              <a:ext uri="{FF2B5EF4-FFF2-40B4-BE49-F238E27FC236}">
                <a16:creationId xmlns:a16="http://schemas.microsoft.com/office/drawing/2014/main" id="{5B3A2CF8-8B2D-3DFD-A040-B927E9968BD9}"/>
              </a:ext>
            </a:extLst>
          </p:cNvPr>
          <p:cNvPicPr>
            <a:picLocks noChangeAspect="1"/>
          </p:cNvPicPr>
          <p:nvPr/>
        </p:nvPicPr>
        <p:blipFill>
          <a:blip r:embed="rId4"/>
          <a:stretch>
            <a:fillRect/>
          </a:stretch>
        </p:blipFill>
        <p:spPr>
          <a:xfrm>
            <a:off x="498245" y="1960508"/>
            <a:ext cx="285631" cy="284648"/>
          </a:xfrm>
          <a:prstGeom prst="rect">
            <a:avLst/>
          </a:prstGeom>
        </p:spPr>
      </p:pic>
      <p:pic>
        <p:nvPicPr>
          <p:cNvPr id="5" name="Image 4">
            <a:extLst>
              <a:ext uri="{FF2B5EF4-FFF2-40B4-BE49-F238E27FC236}">
                <a16:creationId xmlns:a16="http://schemas.microsoft.com/office/drawing/2014/main" id="{F11C37B6-A69A-25D3-2198-CF8AFF6631A1}"/>
              </a:ext>
            </a:extLst>
          </p:cNvPr>
          <p:cNvPicPr>
            <a:picLocks noChangeAspect="1"/>
          </p:cNvPicPr>
          <p:nvPr/>
        </p:nvPicPr>
        <p:blipFill>
          <a:blip r:embed="rId5"/>
          <a:stretch>
            <a:fillRect/>
          </a:stretch>
        </p:blipFill>
        <p:spPr>
          <a:xfrm>
            <a:off x="486672" y="2847592"/>
            <a:ext cx="306071" cy="305018"/>
          </a:xfrm>
          <a:prstGeom prst="rect">
            <a:avLst/>
          </a:prstGeom>
        </p:spPr>
      </p:pic>
      <p:pic>
        <p:nvPicPr>
          <p:cNvPr id="6" name="Image 5">
            <a:extLst>
              <a:ext uri="{FF2B5EF4-FFF2-40B4-BE49-F238E27FC236}">
                <a16:creationId xmlns:a16="http://schemas.microsoft.com/office/drawing/2014/main" id="{DB6E3BB6-801C-DB47-D019-7830C46CAD86}"/>
              </a:ext>
            </a:extLst>
          </p:cNvPr>
          <p:cNvPicPr>
            <a:picLocks noChangeAspect="1"/>
          </p:cNvPicPr>
          <p:nvPr/>
        </p:nvPicPr>
        <p:blipFill>
          <a:blip r:embed="rId6"/>
          <a:stretch>
            <a:fillRect/>
          </a:stretch>
        </p:blipFill>
        <p:spPr>
          <a:xfrm>
            <a:off x="469024" y="3718699"/>
            <a:ext cx="348961" cy="347761"/>
          </a:xfrm>
          <a:prstGeom prst="rect">
            <a:avLst/>
          </a:prstGeom>
        </p:spPr>
      </p:pic>
      <p:pic>
        <p:nvPicPr>
          <p:cNvPr id="7" name="Image 6">
            <a:extLst>
              <a:ext uri="{FF2B5EF4-FFF2-40B4-BE49-F238E27FC236}">
                <a16:creationId xmlns:a16="http://schemas.microsoft.com/office/drawing/2014/main" id="{7A86CDAA-D741-94E4-3991-7D3020E5D09F}"/>
              </a:ext>
            </a:extLst>
          </p:cNvPr>
          <p:cNvPicPr>
            <a:picLocks noChangeAspect="1"/>
          </p:cNvPicPr>
          <p:nvPr/>
        </p:nvPicPr>
        <p:blipFill>
          <a:blip r:embed="rId7"/>
          <a:stretch>
            <a:fillRect/>
          </a:stretch>
        </p:blipFill>
        <p:spPr>
          <a:xfrm>
            <a:off x="496186" y="3319125"/>
            <a:ext cx="315639" cy="314554"/>
          </a:xfrm>
          <a:prstGeom prst="rect">
            <a:avLst/>
          </a:prstGeom>
        </p:spPr>
      </p:pic>
      <p:sp>
        <p:nvSpPr>
          <p:cNvPr id="11" name="ZoneTexte 10">
            <a:extLst>
              <a:ext uri="{FF2B5EF4-FFF2-40B4-BE49-F238E27FC236}">
                <a16:creationId xmlns:a16="http://schemas.microsoft.com/office/drawing/2014/main" id="{BCE455CF-3F7A-6E48-673D-6362D288C5C4}"/>
              </a:ext>
            </a:extLst>
          </p:cNvPr>
          <p:cNvSpPr txBox="1"/>
          <p:nvPr/>
        </p:nvSpPr>
        <p:spPr>
          <a:xfrm>
            <a:off x="8944867" y="1925709"/>
            <a:ext cx="2833657" cy="2400657"/>
          </a:xfrm>
          <a:prstGeom prst="rect">
            <a:avLst/>
          </a:prstGeom>
          <a:noFill/>
        </p:spPr>
        <p:txBody>
          <a:bodyPr wrap="square" rtlCol="0">
            <a:spAutoFit/>
          </a:bodyPr>
          <a:lstStyle/>
          <a:p>
            <a:pPr algn="r"/>
            <a:r>
              <a:rPr lang="fr-FR" sz="1500" b="1" dirty="0">
                <a:solidFill>
                  <a:srgbClr val="FF0000"/>
                </a:solidFill>
                <a:latin typeface="Montserrat ExtraBold" pitchFamily="2" charset="77"/>
                <a:cs typeface="Microsoft Tai Le" panose="020B0502040204020203" pitchFamily="34" charset="0"/>
              </a:rPr>
              <a:t>2000 €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1200 € / Mois</a:t>
            </a:r>
          </a:p>
          <a:p>
            <a:pPr algn="r"/>
            <a:endParaRPr lang="fr-FR" sz="1500" b="1" dirty="0">
              <a:solidFill>
                <a:srgbClr val="FF0000"/>
              </a:solidFill>
              <a:latin typeface="Montserrat ExtraBold" pitchFamily="2" charset="77"/>
              <a:cs typeface="Microsoft Tai Le" panose="020B0502040204020203" pitchFamily="34" charset="0"/>
            </a:endParaRPr>
          </a:p>
        </p:txBody>
      </p:sp>
      <p:sp>
        <p:nvSpPr>
          <p:cNvPr id="18" name="ZoneTexte 17">
            <a:extLst>
              <a:ext uri="{FF2B5EF4-FFF2-40B4-BE49-F238E27FC236}">
                <a16:creationId xmlns:a16="http://schemas.microsoft.com/office/drawing/2014/main" id="{37ED712D-1629-6F62-F1E5-1AE71C21CE3D}"/>
              </a:ext>
            </a:extLst>
          </p:cNvPr>
          <p:cNvSpPr txBox="1"/>
          <p:nvPr/>
        </p:nvSpPr>
        <p:spPr>
          <a:xfrm>
            <a:off x="1380552" y="4799036"/>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PLUS …</a:t>
            </a:r>
          </a:p>
        </p:txBody>
      </p:sp>
      <p:pic>
        <p:nvPicPr>
          <p:cNvPr id="19" name="Image 18">
            <a:extLst>
              <a:ext uri="{FF2B5EF4-FFF2-40B4-BE49-F238E27FC236}">
                <a16:creationId xmlns:a16="http://schemas.microsoft.com/office/drawing/2014/main" id="{43228783-EEF2-F075-83C8-B1104E470501}"/>
              </a:ext>
            </a:extLst>
          </p:cNvPr>
          <p:cNvPicPr>
            <a:picLocks noChangeAspect="1"/>
          </p:cNvPicPr>
          <p:nvPr/>
        </p:nvPicPr>
        <p:blipFill>
          <a:blip r:embed="rId8"/>
          <a:stretch>
            <a:fillRect/>
          </a:stretch>
        </p:blipFill>
        <p:spPr>
          <a:xfrm>
            <a:off x="4646465" y="4837423"/>
            <a:ext cx="508000" cy="508000"/>
          </a:xfrm>
          <a:prstGeom prst="rect">
            <a:avLst/>
          </a:prstGeom>
        </p:spPr>
      </p:pic>
      <p:pic>
        <p:nvPicPr>
          <p:cNvPr id="10" name="Image 9" descr="Une image contenant Graphique, graphisme, texte, Police&#10;&#10;Description générée automatiquement">
            <a:extLst>
              <a:ext uri="{FF2B5EF4-FFF2-40B4-BE49-F238E27FC236}">
                <a16:creationId xmlns:a16="http://schemas.microsoft.com/office/drawing/2014/main" id="{2014EB29-942A-4D14-D05E-245B604422A7}"/>
              </a:ext>
            </a:extLst>
          </p:cNvPr>
          <p:cNvPicPr>
            <a:picLocks noChangeAspect="1"/>
          </p:cNvPicPr>
          <p:nvPr/>
        </p:nvPicPr>
        <p:blipFill>
          <a:blip r:embed="rId9"/>
          <a:stretch>
            <a:fillRect/>
          </a:stretch>
        </p:blipFill>
        <p:spPr>
          <a:xfrm>
            <a:off x="-79013" y="5371339"/>
            <a:ext cx="1648626" cy="1648626"/>
          </a:xfrm>
          <a:prstGeom prst="rect">
            <a:avLst/>
          </a:prstGeom>
        </p:spPr>
      </p:pic>
      <p:grpSp>
        <p:nvGrpSpPr>
          <p:cNvPr id="12" name="Groupe 11">
            <a:extLst>
              <a:ext uri="{FF2B5EF4-FFF2-40B4-BE49-F238E27FC236}">
                <a16:creationId xmlns:a16="http://schemas.microsoft.com/office/drawing/2014/main" id="{0F944D08-B376-14DF-0811-D3C4121B402A}"/>
              </a:ext>
            </a:extLst>
          </p:cNvPr>
          <p:cNvGrpSpPr/>
          <p:nvPr/>
        </p:nvGrpSpPr>
        <p:grpSpPr>
          <a:xfrm>
            <a:off x="10185285" y="6194312"/>
            <a:ext cx="1880643" cy="494618"/>
            <a:chOff x="10185285" y="6194312"/>
            <a:chExt cx="1880643" cy="494618"/>
          </a:xfrm>
        </p:grpSpPr>
        <p:sp>
          <p:nvSpPr>
            <p:cNvPr id="15" name="ZoneTexte 14">
              <a:extLst>
                <a:ext uri="{FF2B5EF4-FFF2-40B4-BE49-F238E27FC236}">
                  <a16:creationId xmlns:a16="http://schemas.microsoft.com/office/drawing/2014/main" id="{37B62311-3FFF-642F-3A80-AAE04668AE3A}"/>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6" name="ZoneTexte 15">
              <a:extLst>
                <a:ext uri="{FF2B5EF4-FFF2-40B4-BE49-F238E27FC236}">
                  <a16:creationId xmlns:a16="http://schemas.microsoft.com/office/drawing/2014/main" id="{F8EF1928-289B-203F-ADD0-8566AAB9118C}"/>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4107164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662435" y="391715"/>
            <a:ext cx="9430896" cy="830997"/>
          </a:xfrm>
          <a:prstGeom prst="rect">
            <a:avLst/>
          </a:prstGeom>
          <a:noFill/>
        </p:spPr>
        <p:txBody>
          <a:bodyPr wrap="square" rtlCol="0">
            <a:spAutoFit/>
          </a:bodyPr>
          <a:lstStyle/>
          <a:p>
            <a:pPr algn="ctr"/>
            <a:r>
              <a:rPr lang="fr-FR" sz="4800" b="1">
                <a:latin typeface="Montserrat Black" pitchFamily="2" charset="77"/>
                <a:cs typeface="Microsoft Tai Le" panose="020B0502040204020203" pitchFamily="34" charset="0"/>
              </a:rPr>
              <a:t>BONUS </a:t>
            </a:r>
            <a:r>
              <a:rPr lang="fr-FR" sz="4800" b="1">
                <a:solidFill>
                  <a:srgbClr val="FF0000"/>
                </a:solidFill>
                <a:latin typeface="Montserrat Black" pitchFamily="2" charset="77"/>
                <a:cs typeface="Microsoft Tai Le" panose="020B0502040204020203" pitchFamily="34" charset="0"/>
              </a:rPr>
              <a:t>#1</a:t>
            </a:r>
            <a:endParaRPr lang="fr-FR" sz="4800" b="1">
              <a:solidFill>
                <a:srgbClr val="FF0000"/>
              </a:solidFill>
              <a:highlight>
                <a:srgbClr val="FFFF00"/>
              </a:highlight>
              <a:latin typeface="Montserrat Black" pitchFamily="2" charset="77"/>
              <a:cs typeface="Microsoft Tai Le" panose="020B0502040204020203" pitchFamily="34" charset="0"/>
            </a:endParaRPr>
          </a:p>
        </p:txBody>
      </p:sp>
      <p:sp>
        <p:nvSpPr>
          <p:cNvPr id="3" name="ZoneTexte 2">
            <a:extLst>
              <a:ext uri="{FF2B5EF4-FFF2-40B4-BE49-F238E27FC236}">
                <a16:creationId xmlns:a16="http://schemas.microsoft.com/office/drawing/2014/main" id="{7899613E-A64A-4375-465E-B2C3F2CB65F5}"/>
              </a:ext>
            </a:extLst>
          </p:cNvPr>
          <p:cNvSpPr txBox="1"/>
          <p:nvPr/>
        </p:nvSpPr>
        <p:spPr>
          <a:xfrm>
            <a:off x="2612065" y="1331918"/>
            <a:ext cx="6967870" cy="707886"/>
          </a:xfrm>
          <a:prstGeom prst="rect">
            <a:avLst/>
          </a:prstGeom>
          <a:noFill/>
        </p:spPr>
        <p:txBody>
          <a:bodyPr wrap="square" rtlCol="0">
            <a:spAutoFit/>
          </a:bodyPr>
          <a:lstStyle/>
          <a:p>
            <a:pPr algn="ctr"/>
            <a:r>
              <a:rPr lang="fr-FR" sz="2000" b="1">
                <a:latin typeface="Montserrat ExtraBold" pitchFamily="2" charset="77"/>
                <a:cs typeface="Microsoft Tai Le" panose="020B0502040204020203" pitchFamily="34" charset="0"/>
              </a:rPr>
              <a:t>CAMPAGNE D’AVIS GOOGLE </a:t>
            </a:r>
          </a:p>
          <a:p>
            <a:pPr algn="ctr"/>
            <a:r>
              <a:rPr lang="fr-FR" sz="2000" b="1">
                <a:solidFill>
                  <a:schemeClr val="bg1"/>
                </a:solidFill>
                <a:highlight>
                  <a:srgbClr val="FFFF00"/>
                </a:highlight>
                <a:latin typeface="Montserrat Black" pitchFamily="2" charset="77"/>
                <a:cs typeface="Microsoft Tai Le" panose="020B0502040204020203" pitchFamily="34" charset="0"/>
              </a:rPr>
              <a:t>ENTRE 10 À 25 AVIS GOOGLE PAR MOIS</a:t>
            </a:r>
          </a:p>
        </p:txBody>
      </p:sp>
      <p:pic>
        <p:nvPicPr>
          <p:cNvPr id="4" name="Image 3">
            <a:extLst>
              <a:ext uri="{FF2B5EF4-FFF2-40B4-BE49-F238E27FC236}">
                <a16:creationId xmlns:a16="http://schemas.microsoft.com/office/drawing/2014/main" id="{479F03D4-4E6D-8A91-A621-8B0EF06A5A26}"/>
              </a:ext>
            </a:extLst>
          </p:cNvPr>
          <p:cNvPicPr>
            <a:picLocks noChangeAspect="1"/>
          </p:cNvPicPr>
          <p:nvPr/>
        </p:nvPicPr>
        <p:blipFill>
          <a:blip r:embed="rId3"/>
          <a:stretch>
            <a:fillRect/>
          </a:stretch>
        </p:blipFill>
        <p:spPr>
          <a:xfrm>
            <a:off x="3114032" y="2249395"/>
            <a:ext cx="524212" cy="457952"/>
          </a:xfrm>
          <a:prstGeom prst="rect">
            <a:avLst/>
          </a:prstGeom>
        </p:spPr>
      </p:pic>
      <p:pic>
        <p:nvPicPr>
          <p:cNvPr id="6" name="Image 5">
            <a:extLst>
              <a:ext uri="{FF2B5EF4-FFF2-40B4-BE49-F238E27FC236}">
                <a16:creationId xmlns:a16="http://schemas.microsoft.com/office/drawing/2014/main" id="{AE4D3B64-2EA0-445E-CD00-46176308E731}"/>
              </a:ext>
            </a:extLst>
          </p:cNvPr>
          <p:cNvPicPr>
            <a:picLocks noChangeAspect="1"/>
          </p:cNvPicPr>
          <p:nvPr/>
        </p:nvPicPr>
        <p:blipFill>
          <a:blip r:embed="rId3"/>
          <a:stretch>
            <a:fillRect/>
          </a:stretch>
        </p:blipFill>
        <p:spPr>
          <a:xfrm>
            <a:off x="5749937" y="2249395"/>
            <a:ext cx="524212" cy="457952"/>
          </a:xfrm>
          <a:prstGeom prst="rect">
            <a:avLst/>
          </a:prstGeom>
        </p:spPr>
      </p:pic>
      <p:pic>
        <p:nvPicPr>
          <p:cNvPr id="9" name="Image 8">
            <a:extLst>
              <a:ext uri="{FF2B5EF4-FFF2-40B4-BE49-F238E27FC236}">
                <a16:creationId xmlns:a16="http://schemas.microsoft.com/office/drawing/2014/main" id="{B0E63044-9499-BC5D-C52E-FFF68A74222C}"/>
              </a:ext>
            </a:extLst>
          </p:cNvPr>
          <p:cNvPicPr>
            <a:picLocks noChangeAspect="1"/>
          </p:cNvPicPr>
          <p:nvPr/>
        </p:nvPicPr>
        <p:blipFill>
          <a:blip r:embed="rId3"/>
          <a:stretch>
            <a:fillRect/>
          </a:stretch>
        </p:blipFill>
        <p:spPr>
          <a:xfrm>
            <a:off x="8287376" y="2242619"/>
            <a:ext cx="524212" cy="457952"/>
          </a:xfrm>
          <a:prstGeom prst="rect">
            <a:avLst/>
          </a:prstGeom>
        </p:spPr>
      </p:pic>
      <p:pic>
        <p:nvPicPr>
          <p:cNvPr id="13" name="Image 12">
            <a:extLst>
              <a:ext uri="{FF2B5EF4-FFF2-40B4-BE49-F238E27FC236}">
                <a16:creationId xmlns:a16="http://schemas.microsoft.com/office/drawing/2014/main" id="{0BF296CA-6E76-CB9D-C325-00CE56DCFAC6}"/>
              </a:ext>
            </a:extLst>
          </p:cNvPr>
          <p:cNvPicPr>
            <a:picLocks noChangeAspect="1"/>
          </p:cNvPicPr>
          <p:nvPr/>
        </p:nvPicPr>
        <p:blipFill>
          <a:blip r:embed="rId3"/>
          <a:stretch>
            <a:fillRect/>
          </a:stretch>
        </p:blipFill>
        <p:spPr>
          <a:xfrm>
            <a:off x="10824815" y="2249395"/>
            <a:ext cx="524212" cy="457952"/>
          </a:xfrm>
          <a:prstGeom prst="rect">
            <a:avLst/>
          </a:prstGeom>
        </p:spPr>
      </p:pic>
      <p:pic>
        <p:nvPicPr>
          <p:cNvPr id="16" name="Image 15">
            <a:extLst>
              <a:ext uri="{FF2B5EF4-FFF2-40B4-BE49-F238E27FC236}">
                <a16:creationId xmlns:a16="http://schemas.microsoft.com/office/drawing/2014/main" id="{D424FF1E-D46D-9A63-C53A-D1FF602F7595}"/>
              </a:ext>
            </a:extLst>
          </p:cNvPr>
          <p:cNvPicPr>
            <a:picLocks noChangeAspect="1"/>
          </p:cNvPicPr>
          <p:nvPr/>
        </p:nvPicPr>
        <p:blipFill>
          <a:blip r:embed="rId4"/>
          <a:stretch>
            <a:fillRect/>
          </a:stretch>
        </p:blipFill>
        <p:spPr>
          <a:xfrm rot="20881430">
            <a:off x="3594774" y="301604"/>
            <a:ext cx="894566" cy="1011217"/>
          </a:xfrm>
          <a:prstGeom prst="rect">
            <a:avLst/>
          </a:prstGeom>
        </p:spPr>
      </p:pic>
      <p:pic>
        <p:nvPicPr>
          <p:cNvPr id="5" name="Image 4" descr="Une image contenant Graphique, graphisme, texte, Police&#10;&#10;Description générée automatiquement">
            <a:extLst>
              <a:ext uri="{FF2B5EF4-FFF2-40B4-BE49-F238E27FC236}">
                <a16:creationId xmlns:a16="http://schemas.microsoft.com/office/drawing/2014/main" id="{5977F80B-5F95-11DD-D68C-AE4372C308E1}"/>
              </a:ext>
            </a:extLst>
          </p:cNvPr>
          <p:cNvPicPr>
            <a:picLocks noChangeAspect="1"/>
          </p:cNvPicPr>
          <p:nvPr/>
        </p:nvPicPr>
        <p:blipFill>
          <a:blip r:embed="rId5"/>
          <a:stretch>
            <a:fillRect/>
          </a:stretch>
        </p:blipFill>
        <p:spPr>
          <a:xfrm>
            <a:off x="-79013" y="5371339"/>
            <a:ext cx="1648626" cy="1648626"/>
          </a:xfrm>
          <a:prstGeom prst="rect">
            <a:avLst/>
          </a:prstGeom>
        </p:spPr>
      </p:pic>
      <p:grpSp>
        <p:nvGrpSpPr>
          <p:cNvPr id="7" name="Groupe 6">
            <a:extLst>
              <a:ext uri="{FF2B5EF4-FFF2-40B4-BE49-F238E27FC236}">
                <a16:creationId xmlns:a16="http://schemas.microsoft.com/office/drawing/2014/main" id="{2F039C68-4D6D-7763-523F-9E5081DBF9FF}"/>
              </a:ext>
            </a:extLst>
          </p:cNvPr>
          <p:cNvGrpSpPr/>
          <p:nvPr/>
        </p:nvGrpSpPr>
        <p:grpSpPr>
          <a:xfrm>
            <a:off x="10185285" y="6194312"/>
            <a:ext cx="1880643" cy="494618"/>
            <a:chOff x="10185285" y="6194312"/>
            <a:chExt cx="1880643" cy="494618"/>
          </a:xfrm>
        </p:grpSpPr>
        <p:sp>
          <p:nvSpPr>
            <p:cNvPr id="10" name="ZoneTexte 9">
              <a:extLst>
                <a:ext uri="{FF2B5EF4-FFF2-40B4-BE49-F238E27FC236}">
                  <a16:creationId xmlns:a16="http://schemas.microsoft.com/office/drawing/2014/main" id="{BDA04A29-797B-0017-FD64-9225B6D810F4}"/>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1" name="ZoneTexte 10">
              <a:extLst>
                <a:ext uri="{FF2B5EF4-FFF2-40B4-BE49-F238E27FC236}">
                  <a16:creationId xmlns:a16="http://schemas.microsoft.com/office/drawing/2014/main" id="{E0AE8E66-63A6-BE33-4C81-C69124CD81F9}"/>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17972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827818" y="257548"/>
            <a:ext cx="10364605" cy="1077218"/>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MON </a:t>
            </a:r>
            <a:r>
              <a:rPr lang="fr-FR" sz="3200" b="1">
                <a:solidFill>
                  <a:srgbClr val="FF0000"/>
                </a:solidFill>
                <a:latin typeface="Montserrat Black" pitchFamily="2" charset="77"/>
                <a:cs typeface="Microsoft Tai Le" panose="020B0502040204020203" pitchFamily="34" charset="0"/>
              </a:rPr>
              <a:t>OBJECTIF</a:t>
            </a:r>
            <a:r>
              <a:rPr lang="fr-FR" sz="3200" b="1">
                <a:latin typeface="Montserrat Black" pitchFamily="2" charset="77"/>
                <a:cs typeface="Microsoft Tai Le" panose="020B0502040204020203" pitchFamily="34" charset="0"/>
              </a:rPr>
              <a:t>, C’EST DE VOUS FAIRE</a:t>
            </a:r>
          </a:p>
          <a:p>
            <a:pPr algn="ctr"/>
            <a:r>
              <a:rPr lang="fr-FR" sz="3200" b="1">
                <a:latin typeface="Montserrat Black" pitchFamily="2" charset="77"/>
                <a:cs typeface="Microsoft Tai Le" panose="020B0502040204020203" pitchFamily="34" charset="0"/>
              </a:rPr>
              <a:t>GÉNÉRER </a:t>
            </a:r>
            <a:r>
              <a:rPr lang="fr-FR" sz="3200" b="1">
                <a:solidFill>
                  <a:schemeClr val="bg1"/>
                </a:solidFill>
                <a:highlight>
                  <a:srgbClr val="FFFF00"/>
                </a:highlight>
                <a:latin typeface="Montserrat Black" pitchFamily="2" charset="77"/>
                <a:cs typeface="Microsoft Tai Le" panose="020B0502040204020203" pitchFamily="34" charset="0"/>
              </a:rPr>
              <a:t>MINIMUM + DE 20 RDVS CE MOIS-CI</a:t>
            </a:r>
          </a:p>
        </p:txBody>
      </p:sp>
      <p:pic>
        <p:nvPicPr>
          <p:cNvPr id="20" name="Image 19">
            <a:extLst>
              <a:ext uri="{FF2B5EF4-FFF2-40B4-BE49-F238E27FC236}">
                <a16:creationId xmlns:a16="http://schemas.microsoft.com/office/drawing/2014/main" id="{7799AD27-4064-5E3C-02C1-A5E8A05F9743}"/>
              </a:ext>
            </a:extLst>
          </p:cNvPr>
          <p:cNvPicPr>
            <a:picLocks noChangeAspect="1"/>
          </p:cNvPicPr>
          <p:nvPr/>
        </p:nvPicPr>
        <p:blipFill>
          <a:blip r:embed="rId3"/>
          <a:stretch>
            <a:fillRect/>
          </a:stretch>
        </p:blipFill>
        <p:spPr>
          <a:xfrm>
            <a:off x="5124308" y="3222049"/>
            <a:ext cx="1166489" cy="1166489"/>
          </a:xfrm>
          <a:prstGeom prst="rect">
            <a:avLst/>
          </a:prstGeom>
          <a:ln>
            <a:noFill/>
          </a:ln>
          <a:effectLst>
            <a:outerShdw blurRad="292100" dist="139700" dir="2700000" algn="tl" rotWithShape="0">
              <a:srgbClr val="333333">
                <a:alpha val="65000"/>
              </a:srgbClr>
            </a:outerShdw>
          </a:effectLst>
        </p:spPr>
      </p:pic>
      <p:sp>
        <p:nvSpPr>
          <p:cNvPr id="24" name="Ellipse 23">
            <a:extLst>
              <a:ext uri="{FF2B5EF4-FFF2-40B4-BE49-F238E27FC236}">
                <a16:creationId xmlns:a16="http://schemas.microsoft.com/office/drawing/2014/main" id="{4B376612-456E-A501-79D7-0FEBEF185B7A}"/>
              </a:ext>
            </a:extLst>
          </p:cNvPr>
          <p:cNvSpPr/>
          <p:nvPr/>
        </p:nvSpPr>
        <p:spPr>
          <a:xfrm>
            <a:off x="6010121" y="2919541"/>
            <a:ext cx="583184" cy="58318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600" b="1"/>
          </a:p>
        </p:txBody>
      </p:sp>
      <p:sp>
        <p:nvSpPr>
          <p:cNvPr id="25" name="ZoneTexte 24">
            <a:extLst>
              <a:ext uri="{FF2B5EF4-FFF2-40B4-BE49-F238E27FC236}">
                <a16:creationId xmlns:a16="http://schemas.microsoft.com/office/drawing/2014/main" id="{F818B7E1-BFA0-1020-C73E-CB0EA4E4E1D8}"/>
              </a:ext>
            </a:extLst>
          </p:cNvPr>
          <p:cNvSpPr txBox="1"/>
          <p:nvPr/>
        </p:nvSpPr>
        <p:spPr>
          <a:xfrm>
            <a:off x="5965373" y="2978342"/>
            <a:ext cx="649537" cy="461665"/>
          </a:xfrm>
          <a:prstGeom prst="rect">
            <a:avLst/>
          </a:prstGeom>
          <a:noFill/>
        </p:spPr>
        <p:txBody>
          <a:bodyPr wrap="none" rtlCol="0">
            <a:spAutoFit/>
          </a:bodyPr>
          <a:lstStyle/>
          <a:p>
            <a:r>
              <a:rPr lang="fr-FR" sz="2400" b="1"/>
              <a:t>+56</a:t>
            </a:r>
          </a:p>
        </p:txBody>
      </p:sp>
      <p:pic>
        <p:nvPicPr>
          <p:cNvPr id="13" name="Image 12">
            <a:extLst>
              <a:ext uri="{FF2B5EF4-FFF2-40B4-BE49-F238E27FC236}">
                <a16:creationId xmlns:a16="http://schemas.microsoft.com/office/drawing/2014/main" id="{F265B076-EB82-3529-EB0C-E10B6B4D4A5F}"/>
              </a:ext>
            </a:extLst>
          </p:cNvPr>
          <p:cNvPicPr>
            <a:picLocks noChangeAspect="1"/>
          </p:cNvPicPr>
          <p:nvPr/>
        </p:nvPicPr>
        <p:blipFill>
          <a:blip r:embed="rId4"/>
          <a:stretch>
            <a:fillRect/>
          </a:stretch>
        </p:blipFill>
        <p:spPr>
          <a:xfrm>
            <a:off x="1101356" y="1596772"/>
            <a:ext cx="2806063" cy="4182344"/>
          </a:xfrm>
          <a:prstGeom prst="roundRect">
            <a:avLst>
              <a:gd name="adj" fmla="val 8594"/>
            </a:avLst>
          </a:prstGeom>
          <a:solidFill>
            <a:srgbClr val="FFFFFF">
              <a:shade val="85000"/>
              <a:alpha val="0"/>
            </a:srgbClr>
          </a:solidFill>
          <a:ln>
            <a:noFill/>
          </a:ln>
          <a:effectLst>
            <a:reflection blurRad="6350" stA="52000" endA="300" endPos="35000" dir="5400000" sy="-100000" algn="bl" rotWithShape="0"/>
          </a:effectLst>
        </p:spPr>
      </p:pic>
      <p:pic>
        <p:nvPicPr>
          <p:cNvPr id="6" name="Image 5">
            <a:extLst>
              <a:ext uri="{FF2B5EF4-FFF2-40B4-BE49-F238E27FC236}">
                <a16:creationId xmlns:a16="http://schemas.microsoft.com/office/drawing/2014/main" id="{226153FC-EE2A-F901-60C7-C9E8BAC55BCE}"/>
              </a:ext>
            </a:extLst>
          </p:cNvPr>
          <p:cNvPicPr>
            <a:picLocks noChangeAspect="1"/>
          </p:cNvPicPr>
          <p:nvPr/>
        </p:nvPicPr>
        <p:blipFill rotWithShape="1">
          <a:blip r:embed="rId5"/>
          <a:srcRect b="13965"/>
          <a:stretch/>
        </p:blipFill>
        <p:spPr>
          <a:xfrm>
            <a:off x="6902529" y="1585412"/>
            <a:ext cx="4487860" cy="4193704"/>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grpSp>
        <p:nvGrpSpPr>
          <p:cNvPr id="2" name="Groupe 1">
            <a:extLst>
              <a:ext uri="{FF2B5EF4-FFF2-40B4-BE49-F238E27FC236}">
                <a16:creationId xmlns:a16="http://schemas.microsoft.com/office/drawing/2014/main" id="{D70024BD-8FB4-16CE-764F-8415DC3330CF}"/>
              </a:ext>
            </a:extLst>
          </p:cNvPr>
          <p:cNvGrpSpPr/>
          <p:nvPr/>
        </p:nvGrpSpPr>
        <p:grpSpPr>
          <a:xfrm>
            <a:off x="10185285" y="6194312"/>
            <a:ext cx="1880643" cy="494618"/>
            <a:chOff x="10185285" y="6194312"/>
            <a:chExt cx="1880643" cy="494618"/>
          </a:xfrm>
        </p:grpSpPr>
        <p:sp>
          <p:nvSpPr>
            <p:cNvPr id="3" name="ZoneTexte 2">
              <a:extLst>
                <a:ext uri="{FF2B5EF4-FFF2-40B4-BE49-F238E27FC236}">
                  <a16:creationId xmlns:a16="http://schemas.microsoft.com/office/drawing/2014/main" id="{5CD6E09E-3F3D-3815-D903-4A0C410F3C14}"/>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4" name="ZoneTexte 3">
              <a:extLst>
                <a:ext uri="{FF2B5EF4-FFF2-40B4-BE49-F238E27FC236}">
                  <a16:creationId xmlns:a16="http://schemas.microsoft.com/office/drawing/2014/main" id="{004B21DC-BF5F-2F15-BB52-0E97BAF6EA23}"/>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5" name="Image 4" descr="Une image contenant Graphique, graphisme, texte, Police&#10;&#10;Description générée automatiquement">
            <a:extLst>
              <a:ext uri="{FF2B5EF4-FFF2-40B4-BE49-F238E27FC236}">
                <a16:creationId xmlns:a16="http://schemas.microsoft.com/office/drawing/2014/main" id="{9CB95F32-A070-0C7C-D0C7-4BBA64C13B78}"/>
              </a:ext>
            </a:extLst>
          </p:cNvPr>
          <p:cNvPicPr>
            <a:picLocks noChangeAspect="1"/>
          </p:cNvPicPr>
          <p:nvPr/>
        </p:nvPicPr>
        <p:blipFill>
          <a:blip r:embed="rId6"/>
          <a:stretch>
            <a:fillRect/>
          </a:stretch>
        </p:blipFill>
        <p:spPr>
          <a:xfrm>
            <a:off x="-79013" y="5371339"/>
            <a:ext cx="1648626" cy="1648626"/>
          </a:xfrm>
          <a:prstGeom prst="rect">
            <a:avLst/>
          </a:prstGeom>
        </p:spPr>
      </p:pic>
    </p:spTree>
    <p:extLst>
      <p:ext uri="{BB962C8B-B14F-4D97-AF65-F5344CB8AC3E}">
        <p14:creationId xmlns:p14="http://schemas.microsoft.com/office/powerpoint/2010/main" val="4247740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A442A4-89D4-6415-0F2A-43697F480345}"/>
              </a:ext>
            </a:extLst>
          </p:cNvPr>
          <p:cNvSpPr txBox="1"/>
          <p:nvPr/>
        </p:nvSpPr>
        <p:spPr>
          <a:xfrm>
            <a:off x="2612064" y="1217521"/>
            <a:ext cx="6967870" cy="707886"/>
          </a:xfrm>
          <a:prstGeom prst="rect">
            <a:avLst/>
          </a:prstGeom>
          <a:noFill/>
        </p:spPr>
        <p:txBody>
          <a:bodyPr wrap="square" rtlCol="0">
            <a:spAutoFit/>
          </a:bodyPr>
          <a:lstStyle/>
          <a:p>
            <a:pPr algn="ctr"/>
            <a:r>
              <a:rPr lang="fr-FR" sz="2000" b="1">
                <a:latin typeface="Montserrat ExtraBold" pitchFamily="2" charset="77"/>
                <a:cs typeface="Microsoft Tai Le" panose="020B0502040204020203" pitchFamily="34" charset="0"/>
              </a:rPr>
              <a:t>CAMPAGNE DE RÉACTIVATION PATIENTS</a:t>
            </a:r>
          </a:p>
          <a:p>
            <a:pPr algn="ctr"/>
            <a:r>
              <a:rPr lang="fr-FR" sz="2000" b="1">
                <a:solidFill>
                  <a:schemeClr val="bg1"/>
                </a:solidFill>
                <a:highlight>
                  <a:srgbClr val="FFFF00"/>
                </a:highlight>
                <a:latin typeface="Montserrat Black" pitchFamily="2" charset="77"/>
                <a:cs typeface="Microsoft Tai Le" panose="020B0502040204020203" pitchFamily="34" charset="0"/>
              </a:rPr>
              <a:t>ENTRE 20 ET 50 NOUVEAUX RDVS PAR MOIS</a:t>
            </a:r>
          </a:p>
        </p:txBody>
      </p:sp>
      <p:pic>
        <p:nvPicPr>
          <p:cNvPr id="6" name="Image 5">
            <a:extLst>
              <a:ext uri="{FF2B5EF4-FFF2-40B4-BE49-F238E27FC236}">
                <a16:creationId xmlns:a16="http://schemas.microsoft.com/office/drawing/2014/main" id="{935E337C-4A27-4A3E-2E42-1BF7DE70144F}"/>
              </a:ext>
            </a:extLst>
          </p:cNvPr>
          <p:cNvPicPr>
            <a:picLocks noChangeAspect="1"/>
          </p:cNvPicPr>
          <p:nvPr/>
        </p:nvPicPr>
        <p:blipFill>
          <a:blip r:embed="rId3"/>
          <a:stretch>
            <a:fillRect/>
          </a:stretch>
        </p:blipFill>
        <p:spPr>
          <a:xfrm>
            <a:off x="3036274" y="2001954"/>
            <a:ext cx="6119449" cy="4085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ZoneTexte 4">
            <a:extLst>
              <a:ext uri="{FF2B5EF4-FFF2-40B4-BE49-F238E27FC236}">
                <a16:creationId xmlns:a16="http://schemas.microsoft.com/office/drawing/2014/main" id="{BA95EC21-939D-6C87-3619-0824BB34EE4A}"/>
              </a:ext>
            </a:extLst>
          </p:cNvPr>
          <p:cNvSpPr txBox="1"/>
          <p:nvPr/>
        </p:nvSpPr>
        <p:spPr>
          <a:xfrm>
            <a:off x="1683061" y="309977"/>
            <a:ext cx="9430896" cy="830997"/>
          </a:xfrm>
          <a:prstGeom prst="rect">
            <a:avLst/>
          </a:prstGeom>
          <a:noFill/>
        </p:spPr>
        <p:txBody>
          <a:bodyPr wrap="square" rtlCol="0">
            <a:spAutoFit/>
          </a:bodyPr>
          <a:lstStyle/>
          <a:p>
            <a:pPr algn="ctr"/>
            <a:r>
              <a:rPr lang="fr-FR" sz="4800" b="1">
                <a:latin typeface="Montserrat Black" pitchFamily="2" charset="77"/>
                <a:cs typeface="Microsoft Tai Le" panose="020B0502040204020203" pitchFamily="34" charset="0"/>
              </a:rPr>
              <a:t>BONUS </a:t>
            </a:r>
            <a:r>
              <a:rPr lang="fr-FR" sz="4800" b="1">
                <a:solidFill>
                  <a:srgbClr val="FF0000"/>
                </a:solidFill>
                <a:latin typeface="Montserrat Black" pitchFamily="2" charset="77"/>
                <a:cs typeface="Microsoft Tai Le" panose="020B0502040204020203" pitchFamily="34" charset="0"/>
              </a:rPr>
              <a:t>#2</a:t>
            </a:r>
            <a:endParaRPr lang="fr-FR" sz="4800" b="1">
              <a:solidFill>
                <a:srgbClr val="FF0000"/>
              </a:solidFill>
              <a:highlight>
                <a:srgbClr val="FFFF00"/>
              </a:highlight>
              <a:latin typeface="Montserrat Black" pitchFamily="2" charset="77"/>
              <a:cs typeface="Microsoft Tai Le" panose="020B0502040204020203" pitchFamily="34" charset="0"/>
            </a:endParaRPr>
          </a:p>
        </p:txBody>
      </p:sp>
      <p:pic>
        <p:nvPicPr>
          <p:cNvPr id="7" name="Image 6">
            <a:extLst>
              <a:ext uri="{FF2B5EF4-FFF2-40B4-BE49-F238E27FC236}">
                <a16:creationId xmlns:a16="http://schemas.microsoft.com/office/drawing/2014/main" id="{2D4CC2F3-D94F-9791-9878-50BFCF083F19}"/>
              </a:ext>
            </a:extLst>
          </p:cNvPr>
          <p:cNvPicPr>
            <a:picLocks noChangeAspect="1"/>
          </p:cNvPicPr>
          <p:nvPr/>
        </p:nvPicPr>
        <p:blipFill>
          <a:blip r:embed="rId4"/>
          <a:stretch>
            <a:fillRect/>
          </a:stretch>
        </p:blipFill>
        <p:spPr>
          <a:xfrm rot="20881430">
            <a:off x="3615400" y="219866"/>
            <a:ext cx="894566" cy="1011217"/>
          </a:xfrm>
          <a:prstGeom prst="rect">
            <a:avLst/>
          </a:prstGeom>
        </p:spPr>
      </p:pic>
      <p:pic>
        <p:nvPicPr>
          <p:cNvPr id="8" name="Image 7" descr="Une image contenant Graphique, graphisme, texte, Police&#10;&#10;Description générée automatiquement">
            <a:extLst>
              <a:ext uri="{FF2B5EF4-FFF2-40B4-BE49-F238E27FC236}">
                <a16:creationId xmlns:a16="http://schemas.microsoft.com/office/drawing/2014/main" id="{D8E552D1-74C4-615A-2561-B4CE10980FA2}"/>
              </a:ext>
            </a:extLst>
          </p:cNvPr>
          <p:cNvPicPr>
            <a:picLocks noChangeAspect="1"/>
          </p:cNvPicPr>
          <p:nvPr/>
        </p:nvPicPr>
        <p:blipFill>
          <a:blip r:embed="rId5"/>
          <a:stretch>
            <a:fillRect/>
          </a:stretch>
        </p:blipFill>
        <p:spPr>
          <a:xfrm>
            <a:off x="-79013" y="5371339"/>
            <a:ext cx="1648626" cy="1648626"/>
          </a:xfrm>
          <a:prstGeom prst="rect">
            <a:avLst/>
          </a:prstGeom>
        </p:spPr>
      </p:pic>
      <p:grpSp>
        <p:nvGrpSpPr>
          <p:cNvPr id="9" name="Groupe 8">
            <a:extLst>
              <a:ext uri="{FF2B5EF4-FFF2-40B4-BE49-F238E27FC236}">
                <a16:creationId xmlns:a16="http://schemas.microsoft.com/office/drawing/2014/main" id="{8279EF0F-B800-0709-D682-8C58D2D56AE1}"/>
              </a:ext>
            </a:extLst>
          </p:cNvPr>
          <p:cNvGrpSpPr/>
          <p:nvPr/>
        </p:nvGrpSpPr>
        <p:grpSpPr>
          <a:xfrm>
            <a:off x="10185285" y="6194312"/>
            <a:ext cx="1880643" cy="494618"/>
            <a:chOff x="10185285" y="6194312"/>
            <a:chExt cx="1880643" cy="494618"/>
          </a:xfrm>
        </p:grpSpPr>
        <p:sp>
          <p:nvSpPr>
            <p:cNvPr id="10" name="ZoneTexte 9">
              <a:extLst>
                <a:ext uri="{FF2B5EF4-FFF2-40B4-BE49-F238E27FC236}">
                  <a16:creationId xmlns:a16="http://schemas.microsoft.com/office/drawing/2014/main" id="{4F40A7C0-5154-6262-64B0-AA0CB376A98A}"/>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1" name="ZoneTexte 10">
              <a:extLst>
                <a:ext uri="{FF2B5EF4-FFF2-40B4-BE49-F238E27FC236}">
                  <a16:creationId xmlns:a16="http://schemas.microsoft.com/office/drawing/2014/main" id="{9375127A-1ACE-2060-9645-800ADB033402}"/>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1446057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46781C9-0582-8F3F-CA9B-B1A6F6F8D2BB}"/>
              </a:ext>
            </a:extLst>
          </p:cNvPr>
          <p:cNvSpPr txBox="1"/>
          <p:nvPr/>
        </p:nvSpPr>
        <p:spPr>
          <a:xfrm>
            <a:off x="1739257" y="1300688"/>
            <a:ext cx="8713485" cy="707886"/>
          </a:xfrm>
          <a:prstGeom prst="rect">
            <a:avLst/>
          </a:prstGeom>
          <a:noFill/>
        </p:spPr>
        <p:txBody>
          <a:bodyPr wrap="square" rtlCol="0">
            <a:spAutoFit/>
          </a:bodyPr>
          <a:lstStyle/>
          <a:p>
            <a:pPr algn="ctr"/>
            <a:r>
              <a:rPr lang="fr-FR" sz="2000" b="1">
                <a:latin typeface="Montserrat ExtraBold" pitchFamily="2" charset="77"/>
                <a:cs typeface="Microsoft Tai Le" panose="020B0502040204020203" pitchFamily="34" charset="0"/>
              </a:rPr>
              <a:t>ON VOUS PAYE CHAQUE PARTENARIAT / MOIS</a:t>
            </a:r>
          </a:p>
          <a:p>
            <a:pPr algn="ctr"/>
            <a:r>
              <a:rPr lang="fr-FR" sz="2000" b="1">
                <a:solidFill>
                  <a:schemeClr val="bg1"/>
                </a:solidFill>
                <a:highlight>
                  <a:srgbClr val="FFFF00"/>
                </a:highlight>
                <a:latin typeface="Montserrat Black" pitchFamily="2" charset="77"/>
                <a:cs typeface="Microsoft Tai Le" panose="020B0502040204020203" pitchFamily="34" charset="0"/>
              </a:rPr>
              <a:t>PROGRAMME DE RECOMMANDATION CHEZ GRAFTS AGENCY</a:t>
            </a:r>
          </a:p>
        </p:txBody>
      </p:sp>
      <p:sp>
        <p:nvSpPr>
          <p:cNvPr id="14" name="ZoneTexte 13">
            <a:extLst>
              <a:ext uri="{FF2B5EF4-FFF2-40B4-BE49-F238E27FC236}">
                <a16:creationId xmlns:a16="http://schemas.microsoft.com/office/drawing/2014/main" id="{1A185BA9-9932-6A30-A187-CA2ED25C7F0B}"/>
              </a:ext>
            </a:extLst>
          </p:cNvPr>
          <p:cNvSpPr txBox="1"/>
          <p:nvPr/>
        </p:nvSpPr>
        <p:spPr>
          <a:xfrm>
            <a:off x="1143669" y="2582484"/>
            <a:ext cx="10105578" cy="2464008"/>
          </a:xfrm>
          <a:prstGeom prst="rect">
            <a:avLst/>
          </a:prstGeom>
          <a:noFill/>
        </p:spPr>
        <p:txBody>
          <a:bodyPr wrap="square" rtlCol="0">
            <a:spAutoFit/>
          </a:bodyPr>
          <a:lstStyle/>
          <a:p>
            <a:pPr>
              <a:lnSpc>
                <a:spcPct val="200000"/>
              </a:lnSpc>
            </a:pPr>
            <a:r>
              <a:rPr lang="fr-FR" sz="2000" b="1">
                <a:solidFill>
                  <a:srgbClr val="FF0000"/>
                </a:solidFill>
                <a:latin typeface="Montserrat ExtraBold" pitchFamily="2" charset="77"/>
                <a:cs typeface="Microsoft Tai Le" panose="020B0502040204020203" pitchFamily="34" charset="0"/>
              </a:rPr>
              <a:t>1 CLIENT </a:t>
            </a:r>
            <a:r>
              <a:rPr lang="fr-FR" sz="2000" b="1">
                <a:latin typeface="Montserrat ExtraBold" pitchFamily="2" charset="77"/>
                <a:cs typeface="Microsoft Tai Le" panose="020B0502040204020203" pitchFamily="34" charset="0"/>
              </a:rPr>
              <a:t>RECOMMANDÉ = 500 € / MOIS                                   </a:t>
            </a:r>
            <a:r>
              <a:rPr lang="fr-FR" sz="2000" b="1">
                <a:solidFill>
                  <a:srgbClr val="00FF00"/>
                </a:solidFill>
                <a:latin typeface="Montserrat ExtraBold" pitchFamily="2" charset="77"/>
                <a:cs typeface="Microsoft Tai Le" panose="020B0502040204020203" pitchFamily="34" charset="0"/>
              </a:rPr>
              <a:t>6000 € / AN</a:t>
            </a:r>
          </a:p>
          <a:p>
            <a:pPr>
              <a:lnSpc>
                <a:spcPct val="200000"/>
              </a:lnSpc>
            </a:pPr>
            <a:r>
              <a:rPr lang="fr-FR" sz="2000" b="1">
                <a:solidFill>
                  <a:srgbClr val="FF0000"/>
                </a:solidFill>
                <a:latin typeface="Montserrat ExtraBold" pitchFamily="2" charset="77"/>
                <a:cs typeface="Microsoft Tai Le" panose="020B0502040204020203" pitchFamily="34" charset="0"/>
              </a:rPr>
              <a:t>2 CLIENTS </a:t>
            </a:r>
            <a:r>
              <a:rPr lang="fr-FR" sz="2000" b="1">
                <a:latin typeface="Montserrat ExtraBold" pitchFamily="2" charset="77"/>
                <a:cs typeface="Microsoft Tai Le" panose="020B0502040204020203" pitchFamily="34" charset="0"/>
              </a:rPr>
              <a:t>RECOMMANDÉS = 1000€/ MOIS                             </a:t>
            </a:r>
            <a:r>
              <a:rPr lang="fr-FR" sz="2000" b="1">
                <a:solidFill>
                  <a:srgbClr val="00FF00"/>
                </a:solidFill>
                <a:latin typeface="Montserrat ExtraBold" pitchFamily="2" charset="77"/>
                <a:cs typeface="Microsoft Tai Le" panose="020B0502040204020203" pitchFamily="34" charset="0"/>
              </a:rPr>
              <a:t>12 000€ / AN </a:t>
            </a:r>
          </a:p>
          <a:p>
            <a:pPr>
              <a:lnSpc>
                <a:spcPct val="200000"/>
              </a:lnSpc>
            </a:pPr>
            <a:r>
              <a:rPr lang="fr-FR" sz="2000" b="1">
                <a:solidFill>
                  <a:srgbClr val="FF0000"/>
                </a:solidFill>
                <a:latin typeface="Montserrat ExtraBold" pitchFamily="2" charset="77"/>
                <a:cs typeface="Microsoft Tai Le" panose="020B0502040204020203" pitchFamily="34" charset="0"/>
              </a:rPr>
              <a:t>5 CLIENTS </a:t>
            </a:r>
            <a:r>
              <a:rPr lang="fr-FR" sz="2000" b="1">
                <a:latin typeface="Montserrat ExtraBold" pitchFamily="2" charset="77"/>
                <a:cs typeface="Microsoft Tai Le" panose="020B0502040204020203" pitchFamily="34" charset="0"/>
              </a:rPr>
              <a:t>RECOMMANDÉS = 2500€ / MOIS                           </a:t>
            </a:r>
            <a:r>
              <a:rPr lang="fr-FR" sz="2000" b="1">
                <a:solidFill>
                  <a:srgbClr val="00FF00"/>
                </a:solidFill>
                <a:latin typeface="Montserrat ExtraBold" pitchFamily="2" charset="77"/>
                <a:cs typeface="Microsoft Tai Le" panose="020B0502040204020203" pitchFamily="34" charset="0"/>
              </a:rPr>
              <a:t>30 000€ / AN</a:t>
            </a:r>
          </a:p>
          <a:p>
            <a:pPr>
              <a:lnSpc>
                <a:spcPct val="200000"/>
              </a:lnSpc>
            </a:pPr>
            <a:r>
              <a:rPr lang="fr-FR" sz="2000" b="1">
                <a:solidFill>
                  <a:srgbClr val="FF0000"/>
                </a:solidFill>
                <a:latin typeface="Montserrat ExtraBold" pitchFamily="2" charset="77"/>
                <a:cs typeface="Microsoft Tai Le" panose="020B0502040204020203" pitchFamily="34" charset="0"/>
              </a:rPr>
              <a:t>20 CLIENTS </a:t>
            </a:r>
            <a:r>
              <a:rPr lang="fr-FR" sz="2000" b="1">
                <a:latin typeface="Montserrat ExtraBold" pitchFamily="2" charset="77"/>
                <a:cs typeface="Microsoft Tai Le" panose="020B0502040204020203" pitchFamily="34" charset="0"/>
              </a:rPr>
              <a:t>RECOMANDÉS = 10 000€ / MOIS                        </a:t>
            </a:r>
            <a:r>
              <a:rPr lang="fr-FR" sz="2000" b="1">
                <a:solidFill>
                  <a:srgbClr val="00FF00"/>
                </a:solidFill>
                <a:latin typeface="Montserrat ExtraBold" pitchFamily="2" charset="77"/>
                <a:cs typeface="Microsoft Tai Le" panose="020B0502040204020203" pitchFamily="34" charset="0"/>
              </a:rPr>
              <a:t>120 000€ / AN</a:t>
            </a:r>
          </a:p>
        </p:txBody>
      </p:sp>
      <p:sp>
        <p:nvSpPr>
          <p:cNvPr id="4" name="ZoneTexte 3">
            <a:extLst>
              <a:ext uri="{FF2B5EF4-FFF2-40B4-BE49-F238E27FC236}">
                <a16:creationId xmlns:a16="http://schemas.microsoft.com/office/drawing/2014/main" id="{D5122931-8154-9410-C098-F9EA6B2A1489}"/>
              </a:ext>
            </a:extLst>
          </p:cNvPr>
          <p:cNvSpPr txBox="1"/>
          <p:nvPr/>
        </p:nvSpPr>
        <p:spPr>
          <a:xfrm>
            <a:off x="1683061" y="309977"/>
            <a:ext cx="9430896" cy="830997"/>
          </a:xfrm>
          <a:prstGeom prst="rect">
            <a:avLst/>
          </a:prstGeom>
          <a:noFill/>
        </p:spPr>
        <p:txBody>
          <a:bodyPr wrap="square" rtlCol="0">
            <a:spAutoFit/>
          </a:bodyPr>
          <a:lstStyle/>
          <a:p>
            <a:pPr algn="ctr"/>
            <a:r>
              <a:rPr lang="fr-FR" sz="4800" b="1">
                <a:latin typeface="Montserrat Black" pitchFamily="2" charset="77"/>
                <a:cs typeface="Microsoft Tai Le" panose="020B0502040204020203" pitchFamily="34" charset="0"/>
              </a:rPr>
              <a:t>BONUS </a:t>
            </a:r>
            <a:r>
              <a:rPr lang="fr-FR" sz="4800" b="1">
                <a:solidFill>
                  <a:srgbClr val="FF0000"/>
                </a:solidFill>
                <a:latin typeface="Montserrat Black" pitchFamily="2" charset="77"/>
                <a:cs typeface="Microsoft Tai Le" panose="020B0502040204020203" pitchFamily="34" charset="0"/>
              </a:rPr>
              <a:t>#3</a:t>
            </a:r>
            <a:endParaRPr lang="fr-FR" sz="4800" b="1">
              <a:solidFill>
                <a:srgbClr val="FF0000"/>
              </a:solidFill>
              <a:highlight>
                <a:srgbClr val="FFFF00"/>
              </a:highlight>
              <a:latin typeface="Montserrat Black" pitchFamily="2" charset="77"/>
              <a:cs typeface="Microsoft Tai Le" panose="020B0502040204020203" pitchFamily="34" charset="0"/>
            </a:endParaRPr>
          </a:p>
        </p:txBody>
      </p:sp>
      <p:pic>
        <p:nvPicPr>
          <p:cNvPr id="5" name="Image 4">
            <a:extLst>
              <a:ext uri="{FF2B5EF4-FFF2-40B4-BE49-F238E27FC236}">
                <a16:creationId xmlns:a16="http://schemas.microsoft.com/office/drawing/2014/main" id="{8D82CF0F-33B6-1154-4B03-B870AA6B5CC9}"/>
              </a:ext>
            </a:extLst>
          </p:cNvPr>
          <p:cNvPicPr>
            <a:picLocks noChangeAspect="1"/>
          </p:cNvPicPr>
          <p:nvPr/>
        </p:nvPicPr>
        <p:blipFill>
          <a:blip r:embed="rId3"/>
          <a:stretch>
            <a:fillRect/>
          </a:stretch>
        </p:blipFill>
        <p:spPr>
          <a:xfrm rot="20881430">
            <a:off x="3615400" y="219866"/>
            <a:ext cx="894566" cy="1011217"/>
          </a:xfrm>
          <a:prstGeom prst="rect">
            <a:avLst/>
          </a:prstGeom>
        </p:spPr>
      </p:pic>
      <p:pic>
        <p:nvPicPr>
          <p:cNvPr id="7" name="Image 6" descr="Une image contenant Graphique, graphisme, texte, Police&#10;&#10;Description générée automatiquement">
            <a:extLst>
              <a:ext uri="{FF2B5EF4-FFF2-40B4-BE49-F238E27FC236}">
                <a16:creationId xmlns:a16="http://schemas.microsoft.com/office/drawing/2014/main" id="{2CD98FCB-97BA-EB96-8A4B-CAC435B08BED}"/>
              </a:ext>
            </a:extLst>
          </p:cNvPr>
          <p:cNvPicPr>
            <a:picLocks noChangeAspect="1"/>
          </p:cNvPicPr>
          <p:nvPr/>
        </p:nvPicPr>
        <p:blipFill>
          <a:blip r:embed="rId4"/>
          <a:stretch>
            <a:fillRect/>
          </a:stretch>
        </p:blipFill>
        <p:spPr>
          <a:xfrm>
            <a:off x="-79013" y="5371339"/>
            <a:ext cx="1648626" cy="1648626"/>
          </a:xfrm>
          <a:prstGeom prst="rect">
            <a:avLst/>
          </a:prstGeom>
        </p:spPr>
      </p:pic>
      <p:grpSp>
        <p:nvGrpSpPr>
          <p:cNvPr id="8" name="Groupe 7">
            <a:extLst>
              <a:ext uri="{FF2B5EF4-FFF2-40B4-BE49-F238E27FC236}">
                <a16:creationId xmlns:a16="http://schemas.microsoft.com/office/drawing/2014/main" id="{C21B0FF8-065B-E11E-CF9A-7A0DEC3424E2}"/>
              </a:ext>
            </a:extLst>
          </p:cNvPr>
          <p:cNvGrpSpPr/>
          <p:nvPr/>
        </p:nvGrpSpPr>
        <p:grpSpPr>
          <a:xfrm>
            <a:off x="10185285" y="6194312"/>
            <a:ext cx="1880643" cy="494618"/>
            <a:chOff x="10185285" y="6194312"/>
            <a:chExt cx="1880643" cy="494618"/>
          </a:xfrm>
        </p:grpSpPr>
        <p:sp>
          <p:nvSpPr>
            <p:cNvPr id="9" name="ZoneTexte 8">
              <a:extLst>
                <a:ext uri="{FF2B5EF4-FFF2-40B4-BE49-F238E27FC236}">
                  <a16:creationId xmlns:a16="http://schemas.microsoft.com/office/drawing/2014/main" id="{4B9E1AC8-F112-BE47-6F2D-3726CD819EED}"/>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0" name="ZoneTexte 9">
              <a:extLst>
                <a:ext uri="{FF2B5EF4-FFF2-40B4-BE49-F238E27FC236}">
                  <a16:creationId xmlns:a16="http://schemas.microsoft.com/office/drawing/2014/main" id="{01FC4E48-4543-5F21-6D59-2836EC8CCFA4}"/>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3152669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46781C9-0582-8F3F-CA9B-B1A6F6F8D2BB}"/>
              </a:ext>
            </a:extLst>
          </p:cNvPr>
          <p:cNvSpPr txBox="1"/>
          <p:nvPr/>
        </p:nvSpPr>
        <p:spPr>
          <a:xfrm>
            <a:off x="1342853" y="1347241"/>
            <a:ext cx="9506294" cy="830997"/>
          </a:xfrm>
          <a:prstGeom prst="rect">
            <a:avLst/>
          </a:prstGeom>
          <a:noFill/>
        </p:spPr>
        <p:txBody>
          <a:bodyPr wrap="square" rtlCol="0">
            <a:spAutoFit/>
          </a:bodyPr>
          <a:lstStyle/>
          <a:p>
            <a:pPr algn="ctr"/>
            <a:r>
              <a:rPr lang="fr-FR" sz="2000" b="1">
                <a:latin typeface="Montserrat ExtraBold" pitchFamily="2" charset="77"/>
                <a:cs typeface="Microsoft Tai Le" panose="020B0502040204020203" pitchFamily="34" charset="0"/>
              </a:rPr>
              <a:t>60 NOUVEAUX RVDS PATIENTS SUR LES 3 PROCHAINS MOIS</a:t>
            </a:r>
          </a:p>
          <a:p>
            <a:pPr algn="ctr"/>
            <a:r>
              <a:rPr lang="fr-FR" sz="2800" b="1">
                <a:solidFill>
                  <a:schemeClr val="bg1"/>
                </a:solidFill>
                <a:highlight>
                  <a:srgbClr val="FFFF00"/>
                </a:highlight>
                <a:latin typeface="Montserrat Black" pitchFamily="2" charset="77"/>
                <a:cs typeface="Microsoft Tai Le" panose="020B0502040204020203" pitchFamily="34" charset="0"/>
              </a:rPr>
              <a:t>SINON ON VOUS REMBOURSE CHAQUE CLIENT</a:t>
            </a:r>
          </a:p>
        </p:txBody>
      </p:sp>
      <p:pic>
        <p:nvPicPr>
          <p:cNvPr id="13" name="Image 12">
            <a:extLst>
              <a:ext uri="{FF2B5EF4-FFF2-40B4-BE49-F238E27FC236}">
                <a16:creationId xmlns:a16="http://schemas.microsoft.com/office/drawing/2014/main" id="{2994B1FC-ED9E-0A56-F59B-1B0C1D563C2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302579" y="1957807"/>
            <a:ext cx="3246378" cy="4900193"/>
          </a:xfrm>
          <a:prstGeom prst="rect">
            <a:avLst/>
          </a:prstGeom>
        </p:spPr>
      </p:pic>
      <p:sp>
        <p:nvSpPr>
          <p:cNvPr id="4" name="ZoneTexte 3">
            <a:extLst>
              <a:ext uri="{FF2B5EF4-FFF2-40B4-BE49-F238E27FC236}">
                <a16:creationId xmlns:a16="http://schemas.microsoft.com/office/drawing/2014/main" id="{0E76DF14-2B6D-4618-AE99-03A6DF371211}"/>
              </a:ext>
            </a:extLst>
          </p:cNvPr>
          <p:cNvSpPr txBox="1"/>
          <p:nvPr/>
        </p:nvSpPr>
        <p:spPr>
          <a:xfrm>
            <a:off x="1683061" y="309977"/>
            <a:ext cx="9430896" cy="830997"/>
          </a:xfrm>
          <a:prstGeom prst="rect">
            <a:avLst/>
          </a:prstGeom>
          <a:noFill/>
        </p:spPr>
        <p:txBody>
          <a:bodyPr wrap="square" rtlCol="0">
            <a:spAutoFit/>
          </a:bodyPr>
          <a:lstStyle/>
          <a:p>
            <a:pPr algn="ctr"/>
            <a:r>
              <a:rPr lang="fr-FR" sz="4800" b="1">
                <a:latin typeface="Montserrat Black" pitchFamily="2" charset="77"/>
                <a:cs typeface="Microsoft Tai Le" panose="020B0502040204020203" pitchFamily="34" charset="0"/>
              </a:rPr>
              <a:t>BONUS </a:t>
            </a:r>
            <a:r>
              <a:rPr lang="fr-FR" sz="4800" b="1">
                <a:solidFill>
                  <a:srgbClr val="FF0000"/>
                </a:solidFill>
                <a:latin typeface="Montserrat Black" pitchFamily="2" charset="77"/>
                <a:cs typeface="Microsoft Tai Le" panose="020B0502040204020203" pitchFamily="34" charset="0"/>
              </a:rPr>
              <a:t>#4</a:t>
            </a:r>
            <a:endParaRPr lang="fr-FR" sz="4800" b="1">
              <a:solidFill>
                <a:srgbClr val="FF0000"/>
              </a:solidFill>
              <a:highlight>
                <a:srgbClr val="FFFF00"/>
              </a:highlight>
              <a:latin typeface="Montserrat Black" pitchFamily="2" charset="77"/>
              <a:cs typeface="Microsoft Tai Le" panose="020B0502040204020203" pitchFamily="34" charset="0"/>
            </a:endParaRPr>
          </a:p>
        </p:txBody>
      </p:sp>
      <p:pic>
        <p:nvPicPr>
          <p:cNvPr id="5" name="Image 4">
            <a:extLst>
              <a:ext uri="{FF2B5EF4-FFF2-40B4-BE49-F238E27FC236}">
                <a16:creationId xmlns:a16="http://schemas.microsoft.com/office/drawing/2014/main" id="{683AC66B-44D1-BCA3-FA41-B88CDFACC0BB}"/>
              </a:ext>
            </a:extLst>
          </p:cNvPr>
          <p:cNvPicPr>
            <a:picLocks noChangeAspect="1"/>
          </p:cNvPicPr>
          <p:nvPr/>
        </p:nvPicPr>
        <p:blipFill>
          <a:blip r:embed="rId5"/>
          <a:stretch>
            <a:fillRect/>
          </a:stretch>
        </p:blipFill>
        <p:spPr>
          <a:xfrm rot="20881430">
            <a:off x="3615400" y="219866"/>
            <a:ext cx="894566" cy="1011217"/>
          </a:xfrm>
          <a:prstGeom prst="rect">
            <a:avLst/>
          </a:prstGeom>
        </p:spPr>
      </p:pic>
      <p:pic>
        <p:nvPicPr>
          <p:cNvPr id="7" name="Image 6" descr="Une image contenant Graphique, graphisme, texte, Police&#10;&#10;Description générée automatiquement">
            <a:extLst>
              <a:ext uri="{FF2B5EF4-FFF2-40B4-BE49-F238E27FC236}">
                <a16:creationId xmlns:a16="http://schemas.microsoft.com/office/drawing/2014/main" id="{A8D78B78-C3AB-019B-F668-A2829341C549}"/>
              </a:ext>
            </a:extLst>
          </p:cNvPr>
          <p:cNvPicPr>
            <a:picLocks noChangeAspect="1"/>
          </p:cNvPicPr>
          <p:nvPr/>
        </p:nvPicPr>
        <p:blipFill>
          <a:blip r:embed="rId6"/>
          <a:stretch>
            <a:fillRect/>
          </a:stretch>
        </p:blipFill>
        <p:spPr>
          <a:xfrm>
            <a:off x="-79013" y="5371339"/>
            <a:ext cx="1648626" cy="1648626"/>
          </a:xfrm>
          <a:prstGeom prst="rect">
            <a:avLst/>
          </a:prstGeom>
        </p:spPr>
      </p:pic>
      <p:grpSp>
        <p:nvGrpSpPr>
          <p:cNvPr id="8" name="Groupe 7">
            <a:extLst>
              <a:ext uri="{FF2B5EF4-FFF2-40B4-BE49-F238E27FC236}">
                <a16:creationId xmlns:a16="http://schemas.microsoft.com/office/drawing/2014/main" id="{39C2B2AD-8D42-DF13-4CC6-C8E8E9099114}"/>
              </a:ext>
            </a:extLst>
          </p:cNvPr>
          <p:cNvGrpSpPr/>
          <p:nvPr/>
        </p:nvGrpSpPr>
        <p:grpSpPr>
          <a:xfrm>
            <a:off x="10185285" y="6194312"/>
            <a:ext cx="1880643" cy="494618"/>
            <a:chOff x="10185285" y="6194312"/>
            <a:chExt cx="1880643" cy="494618"/>
          </a:xfrm>
        </p:grpSpPr>
        <p:sp>
          <p:nvSpPr>
            <p:cNvPr id="9" name="ZoneTexte 8">
              <a:extLst>
                <a:ext uri="{FF2B5EF4-FFF2-40B4-BE49-F238E27FC236}">
                  <a16:creationId xmlns:a16="http://schemas.microsoft.com/office/drawing/2014/main" id="{2CC6D416-EC77-2CC1-9974-DB89D0B57FEB}"/>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0" name="ZoneTexte 9">
              <a:extLst>
                <a:ext uri="{FF2B5EF4-FFF2-40B4-BE49-F238E27FC236}">
                  <a16:creationId xmlns:a16="http://schemas.microsoft.com/office/drawing/2014/main" id="{B65CC4D5-6D29-3221-1830-489F55A70B3A}"/>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3945600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RAPPEL DE NOTRE </a:t>
            </a:r>
            <a:r>
              <a:rPr lang="fr-FR" sz="3200" b="1">
                <a:solidFill>
                  <a:schemeClr val="bg1"/>
                </a:solidFill>
                <a:highlight>
                  <a:srgbClr val="FFFF00"/>
                </a:highlight>
                <a:latin typeface="Montserrat Black" pitchFamily="2" charset="77"/>
                <a:cs typeface="Microsoft Tai Le" panose="020B0502040204020203" pitchFamily="34" charset="0"/>
              </a:rPr>
              <a:t>PARTENARIAT</a:t>
            </a:r>
            <a:r>
              <a:rPr lang="fr-FR" sz="3200" b="1">
                <a:solidFill>
                  <a:schemeClr val="bg1"/>
                </a:solidFill>
                <a:latin typeface="Montserrat Black" pitchFamily="2" charset="77"/>
                <a:cs typeface="Microsoft Tai Le" panose="020B0502040204020203" pitchFamily="34" charset="0"/>
              </a:rPr>
              <a:t> </a:t>
            </a:r>
            <a:r>
              <a:rPr lang="fr-FR" sz="3200" b="1">
                <a:latin typeface="Montserrat Black" pitchFamily="2" charset="77"/>
                <a:cs typeface="Microsoft Tai Le" panose="020B0502040204020203" pitchFamily="34" charset="0"/>
              </a:rPr>
              <a:t>!</a:t>
            </a:r>
          </a:p>
        </p:txBody>
      </p:sp>
      <p:sp>
        <p:nvSpPr>
          <p:cNvPr id="2" name="ZoneTexte 1">
            <a:extLst>
              <a:ext uri="{FF2B5EF4-FFF2-40B4-BE49-F238E27FC236}">
                <a16:creationId xmlns:a16="http://schemas.microsoft.com/office/drawing/2014/main" id="{AE3D9838-0E4C-46A0-E911-0DF959D5AE78}"/>
              </a:ext>
            </a:extLst>
          </p:cNvPr>
          <p:cNvSpPr txBox="1"/>
          <p:nvPr/>
        </p:nvSpPr>
        <p:spPr>
          <a:xfrm>
            <a:off x="853802" y="1601401"/>
            <a:ext cx="9544841" cy="2862322"/>
          </a:xfrm>
          <a:prstGeom prst="rect">
            <a:avLst/>
          </a:prstGeom>
          <a:noFill/>
        </p:spPr>
        <p:txBody>
          <a:bodyPr wrap="square" rtlCol="0">
            <a:spAutoFit/>
          </a:bodyPr>
          <a:lstStyle/>
          <a:p>
            <a:r>
              <a:rPr lang="fr-FR" sz="1500" b="1">
                <a:latin typeface="Montserrat ExtraBold" pitchFamily="2" charset="77"/>
                <a:cs typeface="Microsoft Tai Le" panose="020B0502040204020203" pitchFamily="34" charset="0"/>
              </a:rPr>
              <a:t>LES PUBLICITÉS DE GRAFTS AGENCY</a:t>
            </a:r>
            <a:r>
              <a:rPr lang="fr-FR" sz="1500" b="1" dirty="0">
                <a:latin typeface="Montserrat ExtraBold" pitchFamily="2" charset="77"/>
                <a:cs typeface="Microsoft Tai Le" panose="020B0502040204020203" pitchFamily="34" charset="0"/>
              </a:rPr>
              <a:t>.</a:t>
            </a:r>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 </a:t>
            </a:r>
          </a:p>
          <a:p>
            <a:r>
              <a:rPr lang="fr-FR" sz="1500" b="1">
                <a:latin typeface="Montserrat ExtraBold" pitchFamily="2" charset="77"/>
                <a:cs typeface="Microsoft Tai Le" panose="020B0502040204020203" pitchFamily="34" charset="0"/>
              </a:rPr>
              <a:t>NOTRE LOGICIEL DE FOLLOW-UP ET D’AUTOMATISATION DES PROSPECTS.</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TOUTES LES RELANCES MULTICANAL TRAITANT LES OBJECTIONS POUR LE RDV ET L’OPÉ.</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10 NOUVELLES PUBLICITÉS PAR SEMAINE AVEC SUIVI ET RAPPORT HEBDOMADAIRE.</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ACCÈS À UNE </a:t>
            </a:r>
            <a:r>
              <a:rPr lang="fr-FR" sz="1500" b="1" dirty="0" err="1">
                <a:latin typeface="Montserrat ExtraBold" pitchFamily="2" charset="77"/>
                <a:cs typeface="Microsoft Tai Le" panose="020B0502040204020203" pitchFamily="34" charset="0"/>
              </a:rPr>
              <a:t>UNE</a:t>
            </a:r>
            <a:r>
              <a:rPr lang="fr-FR" sz="1500" b="1">
                <a:latin typeface="Montserrat ExtraBold" pitchFamily="2" charset="77"/>
                <a:cs typeface="Microsoft Tai Le" panose="020B0502040204020203" pitchFamily="34" charset="0"/>
              </a:rPr>
              <a:t> PERSONNE DÉDIÉ CUSTOMER SUCCESS 24H/</a:t>
            </a:r>
            <a:r>
              <a:rPr lang="fr-FR" sz="1500" b="1" dirty="0">
                <a:latin typeface="Montserrat ExtraBold" pitchFamily="2" charset="77"/>
                <a:cs typeface="Microsoft Tai Le" panose="020B0502040204020203" pitchFamily="34" charset="0"/>
              </a:rPr>
              <a:t>7J</a:t>
            </a:r>
            <a:r>
              <a:rPr lang="fr-FR" sz="1500" b="1">
                <a:latin typeface="Montserrat ExtraBold" pitchFamily="2" charset="77"/>
                <a:cs typeface="Microsoft Tai Le" panose="020B0502040204020203" pitchFamily="34" charset="0"/>
              </a:rPr>
              <a:t>.</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BONUS : RÉACTIVATION CLIENT – AVIS GOOGLE – SYSTÈME RECO.</a:t>
            </a:r>
          </a:p>
          <a:p>
            <a:endParaRPr lang="fr-FR" sz="1500" b="1">
              <a:latin typeface="Montserrat ExtraBold" pitchFamily="2" charset="77"/>
              <a:cs typeface="Microsoft Tai Le" panose="020B0502040204020203" pitchFamily="34" charset="0"/>
            </a:endParaRPr>
          </a:p>
        </p:txBody>
      </p:sp>
      <p:sp>
        <p:nvSpPr>
          <p:cNvPr id="11" name="ZoneTexte 10">
            <a:extLst>
              <a:ext uri="{FF2B5EF4-FFF2-40B4-BE49-F238E27FC236}">
                <a16:creationId xmlns:a16="http://schemas.microsoft.com/office/drawing/2014/main" id="{BCE455CF-3F7A-6E48-673D-6362D288C5C4}"/>
              </a:ext>
            </a:extLst>
          </p:cNvPr>
          <p:cNvSpPr txBox="1"/>
          <p:nvPr/>
        </p:nvSpPr>
        <p:spPr>
          <a:xfrm>
            <a:off x="8966133" y="1578379"/>
            <a:ext cx="2833657" cy="2631490"/>
          </a:xfrm>
          <a:prstGeom prst="rect">
            <a:avLst/>
          </a:prstGeom>
          <a:noFill/>
        </p:spPr>
        <p:txBody>
          <a:bodyPr wrap="square" rtlCol="0">
            <a:spAutoFit/>
          </a:bodyPr>
          <a:lstStyle/>
          <a:p>
            <a:pPr algn="r"/>
            <a:r>
              <a:rPr lang="fr-FR" sz="1500" b="1" dirty="0">
                <a:solidFill>
                  <a:srgbClr val="FF0000"/>
                </a:solidFill>
                <a:latin typeface="Montserrat ExtraBold" pitchFamily="2" charset="77"/>
                <a:cs typeface="Microsoft Tai Le" panose="020B0502040204020203" pitchFamily="34" charset="0"/>
              </a:rPr>
              <a:t>2000 €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1200 €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GRATUIT</a:t>
            </a:r>
          </a:p>
        </p:txBody>
      </p:sp>
      <p:pic>
        <p:nvPicPr>
          <p:cNvPr id="13" name="Image 12">
            <a:extLst>
              <a:ext uri="{FF2B5EF4-FFF2-40B4-BE49-F238E27FC236}">
                <a16:creationId xmlns:a16="http://schemas.microsoft.com/office/drawing/2014/main" id="{C0C1D8DE-1122-AABA-032D-7DB7B4BA0EE2}"/>
              </a:ext>
            </a:extLst>
          </p:cNvPr>
          <p:cNvPicPr>
            <a:picLocks noChangeAspect="1"/>
          </p:cNvPicPr>
          <p:nvPr/>
        </p:nvPicPr>
        <p:blipFill>
          <a:blip r:embed="rId3"/>
          <a:stretch>
            <a:fillRect/>
          </a:stretch>
        </p:blipFill>
        <p:spPr>
          <a:xfrm>
            <a:off x="524618" y="2060784"/>
            <a:ext cx="274414" cy="273471"/>
          </a:xfrm>
          <a:prstGeom prst="rect">
            <a:avLst/>
          </a:prstGeom>
        </p:spPr>
      </p:pic>
      <p:pic>
        <p:nvPicPr>
          <p:cNvPr id="14" name="Image 13">
            <a:extLst>
              <a:ext uri="{FF2B5EF4-FFF2-40B4-BE49-F238E27FC236}">
                <a16:creationId xmlns:a16="http://schemas.microsoft.com/office/drawing/2014/main" id="{428404B5-7979-C313-A83B-57F6BDA6F163}"/>
              </a:ext>
            </a:extLst>
          </p:cNvPr>
          <p:cNvPicPr>
            <a:picLocks noChangeAspect="1"/>
          </p:cNvPicPr>
          <p:nvPr/>
        </p:nvPicPr>
        <p:blipFill>
          <a:blip r:embed="rId4"/>
          <a:stretch>
            <a:fillRect/>
          </a:stretch>
        </p:blipFill>
        <p:spPr>
          <a:xfrm>
            <a:off x="519511" y="1613178"/>
            <a:ext cx="285631" cy="284648"/>
          </a:xfrm>
          <a:prstGeom prst="rect">
            <a:avLst/>
          </a:prstGeom>
        </p:spPr>
      </p:pic>
      <p:pic>
        <p:nvPicPr>
          <p:cNvPr id="15" name="Image 14">
            <a:extLst>
              <a:ext uri="{FF2B5EF4-FFF2-40B4-BE49-F238E27FC236}">
                <a16:creationId xmlns:a16="http://schemas.microsoft.com/office/drawing/2014/main" id="{B5EAC8FB-AD51-C7C6-8994-6B11A8353A59}"/>
              </a:ext>
            </a:extLst>
          </p:cNvPr>
          <p:cNvPicPr>
            <a:picLocks noChangeAspect="1"/>
          </p:cNvPicPr>
          <p:nvPr/>
        </p:nvPicPr>
        <p:blipFill>
          <a:blip r:embed="rId5"/>
          <a:stretch>
            <a:fillRect/>
          </a:stretch>
        </p:blipFill>
        <p:spPr>
          <a:xfrm>
            <a:off x="507938" y="2500262"/>
            <a:ext cx="306071" cy="305018"/>
          </a:xfrm>
          <a:prstGeom prst="rect">
            <a:avLst/>
          </a:prstGeom>
        </p:spPr>
      </p:pic>
      <p:pic>
        <p:nvPicPr>
          <p:cNvPr id="16" name="Image 15">
            <a:extLst>
              <a:ext uri="{FF2B5EF4-FFF2-40B4-BE49-F238E27FC236}">
                <a16:creationId xmlns:a16="http://schemas.microsoft.com/office/drawing/2014/main" id="{DEA11BA3-B468-2D1E-641C-8CEF62942BD0}"/>
              </a:ext>
            </a:extLst>
          </p:cNvPr>
          <p:cNvPicPr>
            <a:picLocks noChangeAspect="1"/>
          </p:cNvPicPr>
          <p:nvPr/>
        </p:nvPicPr>
        <p:blipFill>
          <a:blip r:embed="rId6"/>
          <a:stretch>
            <a:fillRect/>
          </a:stretch>
        </p:blipFill>
        <p:spPr>
          <a:xfrm>
            <a:off x="490290" y="3371369"/>
            <a:ext cx="348961" cy="347761"/>
          </a:xfrm>
          <a:prstGeom prst="rect">
            <a:avLst/>
          </a:prstGeom>
        </p:spPr>
      </p:pic>
      <p:pic>
        <p:nvPicPr>
          <p:cNvPr id="17" name="Image 16">
            <a:extLst>
              <a:ext uri="{FF2B5EF4-FFF2-40B4-BE49-F238E27FC236}">
                <a16:creationId xmlns:a16="http://schemas.microsoft.com/office/drawing/2014/main" id="{2679B068-56B0-1650-04AD-4D25F27539D1}"/>
              </a:ext>
            </a:extLst>
          </p:cNvPr>
          <p:cNvPicPr>
            <a:picLocks noChangeAspect="1"/>
          </p:cNvPicPr>
          <p:nvPr/>
        </p:nvPicPr>
        <p:blipFill>
          <a:blip r:embed="rId7"/>
          <a:stretch>
            <a:fillRect/>
          </a:stretch>
        </p:blipFill>
        <p:spPr>
          <a:xfrm>
            <a:off x="517452" y="2971795"/>
            <a:ext cx="315639" cy="314554"/>
          </a:xfrm>
          <a:prstGeom prst="rect">
            <a:avLst/>
          </a:prstGeom>
        </p:spPr>
      </p:pic>
      <p:pic>
        <p:nvPicPr>
          <p:cNvPr id="5" name="Image 4" descr="Une image contenant Graphique, graphisme, texte, Police&#10;&#10;Description générée automatiquement">
            <a:extLst>
              <a:ext uri="{FF2B5EF4-FFF2-40B4-BE49-F238E27FC236}">
                <a16:creationId xmlns:a16="http://schemas.microsoft.com/office/drawing/2014/main" id="{B4ECE76D-2965-42A7-912C-7B051B767700}"/>
              </a:ext>
            </a:extLst>
          </p:cNvPr>
          <p:cNvPicPr>
            <a:picLocks noChangeAspect="1"/>
          </p:cNvPicPr>
          <p:nvPr/>
        </p:nvPicPr>
        <p:blipFill>
          <a:blip r:embed="rId8"/>
          <a:stretch>
            <a:fillRect/>
          </a:stretch>
        </p:blipFill>
        <p:spPr>
          <a:xfrm>
            <a:off x="-79013" y="5371339"/>
            <a:ext cx="1648626" cy="1648626"/>
          </a:xfrm>
          <a:prstGeom prst="rect">
            <a:avLst/>
          </a:prstGeom>
        </p:spPr>
      </p:pic>
      <p:grpSp>
        <p:nvGrpSpPr>
          <p:cNvPr id="6" name="Groupe 5">
            <a:extLst>
              <a:ext uri="{FF2B5EF4-FFF2-40B4-BE49-F238E27FC236}">
                <a16:creationId xmlns:a16="http://schemas.microsoft.com/office/drawing/2014/main" id="{63533FB6-8088-430C-132B-846E89D24DA9}"/>
              </a:ext>
            </a:extLst>
          </p:cNvPr>
          <p:cNvGrpSpPr/>
          <p:nvPr/>
        </p:nvGrpSpPr>
        <p:grpSpPr>
          <a:xfrm>
            <a:off x="10185285" y="6194312"/>
            <a:ext cx="1880643" cy="494618"/>
            <a:chOff x="10185285" y="6194312"/>
            <a:chExt cx="1880643" cy="494618"/>
          </a:xfrm>
        </p:grpSpPr>
        <p:sp>
          <p:nvSpPr>
            <p:cNvPr id="7" name="ZoneTexte 6">
              <a:extLst>
                <a:ext uri="{FF2B5EF4-FFF2-40B4-BE49-F238E27FC236}">
                  <a16:creationId xmlns:a16="http://schemas.microsoft.com/office/drawing/2014/main" id="{DD62078D-4C67-046E-648A-0790E217D88E}"/>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0" name="ZoneTexte 9">
              <a:extLst>
                <a:ext uri="{FF2B5EF4-FFF2-40B4-BE49-F238E27FC236}">
                  <a16:creationId xmlns:a16="http://schemas.microsoft.com/office/drawing/2014/main" id="{D8CDFAC6-A70E-65F2-9AD8-DD333EE38D55}"/>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3" name="Image 2">
            <a:extLst>
              <a:ext uri="{FF2B5EF4-FFF2-40B4-BE49-F238E27FC236}">
                <a16:creationId xmlns:a16="http://schemas.microsoft.com/office/drawing/2014/main" id="{FDE834B3-09FD-8001-8DF5-C50B20AC77D8}"/>
              </a:ext>
            </a:extLst>
          </p:cNvPr>
          <p:cNvPicPr>
            <a:picLocks noChangeAspect="1"/>
          </p:cNvPicPr>
          <p:nvPr/>
        </p:nvPicPr>
        <p:blipFill>
          <a:blip r:embed="rId9"/>
          <a:stretch>
            <a:fillRect/>
          </a:stretch>
        </p:blipFill>
        <p:spPr>
          <a:xfrm>
            <a:off x="517452" y="3879819"/>
            <a:ext cx="297313" cy="297313"/>
          </a:xfrm>
          <a:prstGeom prst="rect">
            <a:avLst/>
          </a:prstGeom>
        </p:spPr>
      </p:pic>
    </p:spTree>
    <p:extLst>
      <p:ext uri="{BB962C8B-B14F-4D97-AF65-F5344CB8AC3E}">
        <p14:creationId xmlns:p14="http://schemas.microsoft.com/office/powerpoint/2010/main" val="443138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RAPPEL DE NOTRE </a:t>
            </a:r>
            <a:r>
              <a:rPr lang="fr-FR" sz="3200" b="1">
                <a:solidFill>
                  <a:schemeClr val="bg1"/>
                </a:solidFill>
                <a:highlight>
                  <a:srgbClr val="FFFF00"/>
                </a:highlight>
                <a:latin typeface="Montserrat Black" pitchFamily="2" charset="77"/>
                <a:cs typeface="Microsoft Tai Le" panose="020B0502040204020203" pitchFamily="34" charset="0"/>
              </a:rPr>
              <a:t>PARTENARIAT</a:t>
            </a:r>
            <a:r>
              <a:rPr lang="fr-FR" sz="3200" b="1">
                <a:solidFill>
                  <a:schemeClr val="bg1"/>
                </a:solidFill>
                <a:latin typeface="Montserrat Black" pitchFamily="2" charset="77"/>
                <a:cs typeface="Microsoft Tai Le" panose="020B0502040204020203" pitchFamily="34" charset="0"/>
              </a:rPr>
              <a:t> </a:t>
            </a:r>
            <a:r>
              <a:rPr lang="fr-FR" sz="3200" b="1">
                <a:latin typeface="Montserrat Black" pitchFamily="2" charset="77"/>
                <a:cs typeface="Microsoft Tai Le" panose="020B0502040204020203" pitchFamily="34" charset="0"/>
              </a:rPr>
              <a:t>!</a:t>
            </a:r>
          </a:p>
        </p:txBody>
      </p:sp>
      <p:sp>
        <p:nvSpPr>
          <p:cNvPr id="2" name="ZoneTexte 1">
            <a:extLst>
              <a:ext uri="{FF2B5EF4-FFF2-40B4-BE49-F238E27FC236}">
                <a16:creationId xmlns:a16="http://schemas.microsoft.com/office/drawing/2014/main" id="{AE3D9838-0E4C-46A0-E911-0DF959D5AE78}"/>
              </a:ext>
            </a:extLst>
          </p:cNvPr>
          <p:cNvSpPr txBox="1"/>
          <p:nvPr/>
        </p:nvSpPr>
        <p:spPr>
          <a:xfrm>
            <a:off x="853802" y="1601401"/>
            <a:ext cx="9544841" cy="2862322"/>
          </a:xfrm>
          <a:prstGeom prst="rect">
            <a:avLst/>
          </a:prstGeom>
          <a:noFill/>
        </p:spPr>
        <p:txBody>
          <a:bodyPr wrap="square" rtlCol="0">
            <a:spAutoFit/>
          </a:bodyPr>
          <a:lstStyle/>
          <a:p>
            <a:r>
              <a:rPr lang="fr-FR" sz="1500" b="1">
                <a:latin typeface="Montserrat ExtraBold" pitchFamily="2" charset="77"/>
                <a:cs typeface="Microsoft Tai Le" panose="020B0502040204020203" pitchFamily="34" charset="0"/>
              </a:rPr>
              <a:t>LES PUBLICITÉS DE GRAFTS AGENCY</a:t>
            </a:r>
            <a:r>
              <a:rPr lang="fr-FR" sz="1500" b="1" dirty="0">
                <a:latin typeface="Montserrat ExtraBold" pitchFamily="2" charset="77"/>
                <a:cs typeface="Microsoft Tai Le" panose="020B0502040204020203" pitchFamily="34" charset="0"/>
              </a:rPr>
              <a:t>.</a:t>
            </a:r>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 </a:t>
            </a:r>
          </a:p>
          <a:p>
            <a:r>
              <a:rPr lang="fr-FR" sz="1500" b="1">
                <a:latin typeface="Montserrat ExtraBold" pitchFamily="2" charset="77"/>
                <a:cs typeface="Microsoft Tai Le" panose="020B0502040204020203" pitchFamily="34" charset="0"/>
              </a:rPr>
              <a:t>NOTRE LOGICIEL DE FOLLOW-UP ET D’AUTOMATISATION DES PROSPECTS.</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TOUTES LES RELANCES MULTICANAL TRAITANT LES OBJECTIONS POUR LE RDV ET L’OPÉ.</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10 NOUVELLES PUBLICITÉS PAR SEMAINE AVEC SUIVI ET RAPPORT HEBDOMADAIRE.</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ACCÈS À UNE </a:t>
            </a:r>
            <a:r>
              <a:rPr lang="fr-FR" sz="1500" b="1" dirty="0" err="1">
                <a:latin typeface="Montserrat ExtraBold" pitchFamily="2" charset="77"/>
                <a:cs typeface="Microsoft Tai Le" panose="020B0502040204020203" pitchFamily="34" charset="0"/>
              </a:rPr>
              <a:t>UNE</a:t>
            </a:r>
            <a:r>
              <a:rPr lang="fr-FR" sz="1500" b="1">
                <a:latin typeface="Montserrat ExtraBold" pitchFamily="2" charset="77"/>
                <a:cs typeface="Microsoft Tai Le" panose="020B0502040204020203" pitchFamily="34" charset="0"/>
              </a:rPr>
              <a:t> PERSONNE DÉDIÉ CUSTOMER SUCCESS 24H/</a:t>
            </a:r>
            <a:r>
              <a:rPr lang="fr-FR" sz="1500" b="1" dirty="0">
                <a:latin typeface="Montserrat ExtraBold" pitchFamily="2" charset="77"/>
                <a:cs typeface="Microsoft Tai Le" panose="020B0502040204020203" pitchFamily="34" charset="0"/>
              </a:rPr>
              <a:t>7J</a:t>
            </a:r>
            <a:r>
              <a:rPr lang="fr-FR" sz="1500" b="1">
                <a:latin typeface="Montserrat ExtraBold" pitchFamily="2" charset="77"/>
                <a:cs typeface="Microsoft Tai Le" panose="020B0502040204020203" pitchFamily="34" charset="0"/>
              </a:rPr>
              <a:t>.</a:t>
            </a:r>
          </a:p>
          <a:p>
            <a:endParaRPr lang="fr-FR" sz="1500" b="1">
              <a:latin typeface="Montserrat ExtraBold" pitchFamily="2" charset="77"/>
              <a:cs typeface="Microsoft Tai Le" panose="020B0502040204020203" pitchFamily="34" charset="0"/>
            </a:endParaRPr>
          </a:p>
          <a:p>
            <a:r>
              <a:rPr lang="fr-FR" sz="1500" b="1">
                <a:latin typeface="Montserrat ExtraBold" pitchFamily="2" charset="77"/>
                <a:cs typeface="Microsoft Tai Le" panose="020B0502040204020203" pitchFamily="34" charset="0"/>
              </a:rPr>
              <a:t>BONUS : RÉACTIVATION CLIENT – AVIS GOOGLE – SYSTÈME RECO.</a:t>
            </a:r>
          </a:p>
          <a:p>
            <a:endParaRPr lang="fr-FR" sz="1500" b="1">
              <a:latin typeface="Montserrat ExtraBold" pitchFamily="2" charset="77"/>
              <a:cs typeface="Microsoft Tai Le" panose="020B0502040204020203" pitchFamily="34" charset="0"/>
            </a:endParaRPr>
          </a:p>
        </p:txBody>
      </p:sp>
      <p:sp>
        <p:nvSpPr>
          <p:cNvPr id="11" name="ZoneTexte 10">
            <a:extLst>
              <a:ext uri="{FF2B5EF4-FFF2-40B4-BE49-F238E27FC236}">
                <a16:creationId xmlns:a16="http://schemas.microsoft.com/office/drawing/2014/main" id="{BCE455CF-3F7A-6E48-673D-6362D288C5C4}"/>
              </a:ext>
            </a:extLst>
          </p:cNvPr>
          <p:cNvSpPr txBox="1"/>
          <p:nvPr/>
        </p:nvSpPr>
        <p:spPr>
          <a:xfrm>
            <a:off x="8966133" y="1578379"/>
            <a:ext cx="2833657" cy="2631490"/>
          </a:xfrm>
          <a:prstGeom prst="rect">
            <a:avLst/>
          </a:prstGeom>
          <a:noFill/>
        </p:spPr>
        <p:txBody>
          <a:bodyPr wrap="square" rtlCol="0">
            <a:spAutoFit/>
          </a:bodyPr>
          <a:lstStyle/>
          <a:p>
            <a:pPr algn="r"/>
            <a:r>
              <a:rPr lang="fr-FR" sz="1500" b="1" dirty="0">
                <a:solidFill>
                  <a:srgbClr val="FF0000"/>
                </a:solidFill>
                <a:latin typeface="Montserrat ExtraBold" pitchFamily="2" charset="77"/>
                <a:cs typeface="Microsoft Tai Le" panose="020B0502040204020203" pitchFamily="34" charset="0"/>
              </a:rPr>
              <a:t>2000 €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1200 €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GRATUIT</a:t>
            </a:r>
          </a:p>
        </p:txBody>
      </p:sp>
      <p:pic>
        <p:nvPicPr>
          <p:cNvPr id="9" name="Image 8">
            <a:extLst>
              <a:ext uri="{FF2B5EF4-FFF2-40B4-BE49-F238E27FC236}">
                <a16:creationId xmlns:a16="http://schemas.microsoft.com/office/drawing/2014/main" id="{BD3424F5-B2B0-8275-9110-94980767DF4E}"/>
              </a:ext>
            </a:extLst>
          </p:cNvPr>
          <p:cNvPicPr>
            <a:picLocks noChangeAspect="1"/>
          </p:cNvPicPr>
          <p:nvPr/>
        </p:nvPicPr>
        <p:blipFill>
          <a:blip r:embed="rId3"/>
          <a:stretch>
            <a:fillRect/>
          </a:stretch>
        </p:blipFill>
        <p:spPr>
          <a:xfrm>
            <a:off x="517452" y="3879819"/>
            <a:ext cx="297313" cy="297313"/>
          </a:xfrm>
          <a:prstGeom prst="rect">
            <a:avLst/>
          </a:prstGeom>
        </p:spPr>
      </p:pic>
      <p:pic>
        <p:nvPicPr>
          <p:cNvPr id="13" name="Image 12">
            <a:extLst>
              <a:ext uri="{FF2B5EF4-FFF2-40B4-BE49-F238E27FC236}">
                <a16:creationId xmlns:a16="http://schemas.microsoft.com/office/drawing/2014/main" id="{C0C1D8DE-1122-AABA-032D-7DB7B4BA0EE2}"/>
              </a:ext>
            </a:extLst>
          </p:cNvPr>
          <p:cNvPicPr>
            <a:picLocks noChangeAspect="1"/>
          </p:cNvPicPr>
          <p:nvPr/>
        </p:nvPicPr>
        <p:blipFill>
          <a:blip r:embed="rId4"/>
          <a:stretch>
            <a:fillRect/>
          </a:stretch>
        </p:blipFill>
        <p:spPr>
          <a:xfrm>
            <a:off x="524618" y="2060784"/>
            <a:ext cx="274414" cy="273471"/>
          </a:xfrm>
          <a:prstGeom prst="rect">
            <a:avLst/>
          </a:prstGeom>
        </p:spPr>
      </p:pic>
      <p:pic>
        <p:nvPicPr>
          <p:cNvPr id="14" name="Image 13">
            <a:extLst>
              <a:ext uri="{FF2B5EF4-FFF2-40B4-BE49-F238E27FC236}">
                <a16:creationId xmlns:a16="http://schemas.microsoft.com/office/drawing/2014/main" id="{428404B5-7979-C313-A83B-57F6BDA6F163}"/>
              </a:ext>
            </a:extLst>
          </p:cNvPr>
          <p:cNvPicPr>
            <a:picLocks noChangeAspect="1"/>
          </p:cNvPicPr>
          <p:nvPr/>
        </p:nvPicPr>
        <p:blipFill>
          <a:blip r:embed="rId5"/>
          <a:stretch>
            <a:fillRect/>
          </a:stretch>
        </p:blipFill>
        <p:spPr>
          <a:xfrm>
            <a:off x="519511" y="1613178"/>
            <a:ext cx="285631" cy="284648"/>
          </a:xfrm>
          <a:prstGeom prst="rect">
            <a:avLst/>
          </a:prstGeom>
        </p:spPr>
      </p:pic>
      <p:pic>
        <p:nvPicPr>
          <p:cNvPr id="15" name="Image 14">
            <a:extLst>
              <a:ext uri="{FF2B5EF4-FFF2-40B4-BE49-F238E27FC236}">
                <a16:creationId xmlns:a16="http://schemas.microsoft.com/office/drawing/2014/main" id="{B5EAC8FB-AD51-C7C6-8994-6B11A8353A59}"/>
              </a:ext>
            </a:extLst>
          </p:cNvPr>
          <p:cNvPicPr>
            <a:picLocks noChangeAspect="1"/>
          </p:cNvPicPr>
          <p:nvPr/>
        </p:nvPicPr>
        <p:blipFill>
          <a:blip r:embed="rId6"/>
          <a:stretch>
            <a:fillRect/>
          </a:stretch>
        </p:blipFill>
        <p:spPr>
          <a:xfrm>
            <a:off x="507938" y="2500262"/>
            <a:ext cx="306071" cy="305018"/>
          </a:xfrm>
          <a:prstGeom prst="rect">
            <a:avLst/>
          </a:prstGeom>
        </p:spPr>
      </p:pic>
      <p:pic>
        <p:nvPicPr>
          <p:cNvPr id="16" name="Image 15">
            <a:extLst>
              <a:ext uri="{FF2B5EF4-FFF2-40B4-BE49-F238E27FC236}">
                <a16:creationId xmlns:a16="http://schemas.microsoft.com/office/drawing/2014/main" id="{DEA11BA3-B468-2D1E-641C-8CEF62942BD0}"/>
              </a:ext>
            </a:extLst>
          </p:cNvPr>
          <p:cNvPicPr>
            <a:picLocks noChangeAspect="1"/>
          </p:cNvPicPr>
          <p:nvPr/>
        </p:nvPicPr>
        <p:blipFill>
          <a:blip r:embed="rId7"/>
          <a:stretch>
            <a:fillRect/>
          </a:stretch>
        </p:blipFill>
        <p:spPr>
          <a:xfrm>
            <a:off x="490290" y="3371369"/>
            <a:ext cx="348961" cy="347761"/>
          </a:xfrm>
          <a:prstGeom prst="rect">
            <a:avLst/>
          </a:prstGeom>
        </p:spPr>
      </p:pic>
      <p:pic>
        <p:nvPicPr>
          <p:cNvPr id="17" name="Image 16">
            <a:extLst>
              <a:ext uri="{FF2B5EF4-FFF2-40B4-BE49-F238E27FC236}">
                <a16:creationId xmlns:a16="http://schemas.microsoft.com/office/drawing/2014/main" id="{2679B068-56B0-1650-04AD-4D25F27539D1}"/>
              </a:ext>
            </a:extLst>
          </p:cNvPr>
          <p:cNvPicPr>
            <a:picLocks noChangeAspect="1"/>
          </p:cNvPicPr>
          <p:nvPr/>
        </p:nvPicPr>
        <p:blipFill>
          <a:blip r:embed="rId8"/>
          <a:stretch>
            <a:fillRect/>
          </a:stretch>
        </p:blipFill>
        <p:spPr>
          <a:xfrm>
            <a:off x="517452" y="2971795"/>
            <a:ext cx="315639" cy="314554"/>
          </a:xfrm>
          <a:prstGeom prst="rect">
            <a:avLst/>
          </a:prstGeom>
        </p:spPr>
      </p:pic>
      <p:sp>
        <p:nvSpPr>
          <p:cNvPr id="20" name="ZoneTexte 19">
            <a:extLst>
              <a:ext uri="{FF2B5EF4-FFF2-40B4-BE49-F238E27FC236}">
                <a16:creationId xmlns:a16="http://schemas.microsoft.com/office/drawing/2014/main" id="{0A73ADC6-01ED-AE03-A8C2-D2DAD685E61A}"/>
              </a:ext>
            </a:extLst>
          </p:cNvPr>
          <p:cNvSpPr txBox="1"/>
          <p:nvPr/>
        </p:nvSpPr>
        <p:spPr>
          <a:xfrm>
            <a:off x="507938" y="4921725"/>
            <a:ext cx="5344824"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TOTAL : </a:t>
            </a:r>
            <a:r>
              <a:rPr lang="fr-FR" sz="3200" b="1">
                <a:solidFill>
                  <a:srgbClr val="FF0000"/>
                </a:solidFill>
                <a:latin typeface="Montserrat Black" pitchFamily="2" charset="77"/>
                <a:cs typeface="Microsoft Tai Le" panose="020B0502040204020203" pitchFamily="34" charset="0"/>
              </a:rPr>
              <a:t>6997 €</a:t>
            </a:r>
            <a:endParaRPr lang="fr-FR" sz="3200" b="1">
              <a:solidFill>
                <a:srgbClr val="FF0000"/>
              </a:solidFill>
              <a:highlight>
                <a:srgbClr val="FFFF00"/>
              </a:highlight>
              <a:latin typeface="Montserrat Black" pitchFamily="2" charset="77"/>
              <a:cs typeface="Microsoft Tai Le" panose="020B0502040204020203" pitchFamily="34" charset="0"/>
            </a:endParaRPr>
          </a:p>
        </p:txBody>
      </p:sp>
      <p:pic>
        <p:nvPicPr>
          <p:cNvPr id="3" name="Image 2" descr="Une image contenant Graphique, graphisme, texte, Police&#10;&#10;Description générée automatiquement">
            <a:extLst>
              <a:ext uri="{FF2B5EF4-FFF2-40B4-BE49-F238E27FC236}">
                <a16:creationId xmlns:a16="http://schemas.microsoft.com/office/drawing/2014/main" id="{6B0D4CC3-50C1-22D6-2F11-A515F1205798}"/>
              </a:ext>
            </a:extLst>
          </p:cNvPr>
          <p:cNvPicPr>
            <a:picLocks noChangeAspect="1"/>
          </p:cNvPicPr>
          <p:nvPr/>
        </p:nvPicPr>
        <p:blipFill>
          <a:blip r:embed="rId9"/>
          <a:stretch>
            <a:fillRect/>
          </a:stretch>
        </p:blipFill>
        <p:spPr>
          <a:xfrm>
            <a:off x="-79013" y="5371339"/>
            <a:ext cx="1648626" cy="1648626"/>
          </a:xfrm>
          <a:prstGeom prst="rect">
            <a:avLst/>
          </a:prstGeom>
        </p:spPr>
      </p:pic>
      <p:grpSp>
        <p:nvGrpSpPr>
          <p:cNvPr id="4" name="Groupe 3">
            <a:extLst>
              <a:ext uri="{FF2B5EF4-FFF2-40B4-BE49-F238E27FC236}">
                <a16:creationId xmlns:a16="http://schemas.microsoft.com/office/drawing/2014/main" id="{BF531B6B-00F0-7E72-52C4-750FC6C3EB5C}"/>
              </a:ext>
            </a:extLst>
          </p:cNvPr>
          <p:cNvGrpSpPr/>
          <p:nvPr/>
        </p:nvGrpSpPr>
        <p:grpSpPr>
          <a:xfrm>
            <a:off x="10185285" y="6194312"/>
            <a:ext cx="1880643" cy="494618"/>
            <a:chOff x="10185285" y="6194312"/>
            <a:chExt cx="1880643" cy="494618"/>
          </a:xfrm>
        </p:grpSpPr>
        <p:sp>
          <p:nvSpPr>
            <p:cNvPr id="5" name="ZoneTexte 4">
              <a:extLst>
                <a:ext uri="{FF2B5EF4-FFF2-40B4-BE49-F238E27FC236}">
                  <a16:creationId xmlns:a16="http://schemas.microsoft.com/office/drawing/2014/main" id="{1D6F9F3B-36D3-FBA5-3823-5E4529EE5E54}"/>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6" name="ZoneTexte 5">
              <a:extLst>
                <a:ext uri="{FF2B5EF4-FFF2-40B4-BE49-F238E27FC236}">
                  <a16:creationId xmlns:a16="http://schemas.microsoft.com/office/drawing/2014/main" id="{446139D6-10D3-ED60-3581-73CD7C893E1C}"/>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285046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RAPPEL DE NOTRE </a:t>
            </a:r>
            <a:r>
              <a:rPr lang="fr-FR" sz="3200" b="1">
                <a:solidFill>
                  <a:schemeClr val="bg1"/>
                </a:solidFill>
                <a:highlight>
                  <a:srgbClr val="FFFF00"/>
                </a:highlight>
                <a:latin typeface="Montserrat Black" pitchFamily="2" charset="77"/>
                <a:cs typeface="Microsoft Tai Le" panose="020B0502040204020203" pitchFamily="34" charset="0"/>
              </a:rPr>
              <a:t>PARTENARIAT</a:t>
            </a:r>
            <a:r>
              <a:rPr lang="fr-FR" sz="3200" b="1">
                <a:solidFill>
                  <a:schemeClr val="bg1"/>
                </a:solidFill>
                <a:latin typeface="Montserrat Black" pitchFamily="2" charset="77"/>
                <a:cs typeface="Microsoft Tai Le" panose="020B0502040204020203" pitchFamily="34" charset="0"/>
              </a:rPr>
              <a:t> </a:t>
            </a:r>
            <a:r>
              <a:rPr lang="fr-FR" sz="3200" b="1">
                <a:latin typeface="Montserrat Black" pitchFamily="2" charset="77"/>
                <a:cs typeface="Microsoft Tai Le" panose="020B0502040204020203" pitchFamily="34" charset="0"/>
              </a:rPr>
              <a:t>!</a:t>
            </a:r>
          </a:p>
        </p:txBody>
      </p:sp>
      <p:sp>
        <p:nvSpPr>
          <p:cNvPr id="2" name="ZoneTexte 1">
            <a:extLst>
              <a:ext uri="{FF2B5EF4-FFF2-40B4-BE49-F238E27FC236}">
                <a16:creationId xmlns:a16="http://schemas.microsoft.com/office/drawing/2014/main" id="{AE3D9838-0E4C-46A0-E911-0DF959D5AE78}"/>
              </a:ext>
            </a:extLst>
          </p:cNvPr>
          <p:cNvSpPr txBox="1"/>
          <p:nvPr/>
        </p:nvSpPr>
        <p:spPr>
          <a:xfrm>
            <a:off x="853802" y="1601401"/>
            <a:ext cx="9544841" cy="2862322"/>
          </a:xfrm>
          <a:prstGeom prst="rect">
            <a:avLst/>
          </a:prstGeom>
          <a:noFill/>
        </p:spPr>
        <p:txBody>
          <a:bodyPr wrap="square" rtlCol="0">
            <a:spAutoFit/>
          </a:bodyPr>
          <a:lstStyle/>
          <a:p>
            <a:r>
              <a:rPr lang="fr-FR" sz="1500" b="1" dirty="0">
                <a:latin typeface="Montserrat ExtraBold" pitchFamily="2" charset="77"/>
                <a:cs typeface="Microsoft Tai Le" panose="020B0502040204020203" pitchFamily="34" charset="0"/>
              </a:rPr>
              <a:t>LES PUBLICITÉS DE GRAFTS AGENCY.</a:t>
            </a:r>
          </a:p>
          <a:p>
            <a:r>
              <a:rPr lang="fr-FR" sz="1500" b="1" dirty="0">
                <a:latin typeface="Montserrat ExtraBold" pitchFamily="2" charset="77"/>
                <a:cs typeface="Microsoft Tai Le" panose="020B0502040204020203" pitchFamily="34" charset="0"/>
              </a:rPr>
              <a:t> </a:t>
            </a:r>
          </a:p>
          <a:p>
            <a:r>
              <a:rPr lang="fr-FR" sz="1500" b="1" dirty="0">
                <a:latin typeface="Montserrat ExtraBold" pitchFamily="2" charset="77"/>
                <a:cs typeface="Microsoft Tai Le" panose="020B0502040204020203" pitchFamily="34" charset="0"/>
              </a:rPr>
              <a:t>NOTRE LOGICIEL DE FOLLOW-UP ET D’AUTOMATISATION DES PROSPECTS.</a:t>
            </a:r>
          </a:p>
          <a:p>
            <a:endParaRPr lang="fr-FR" sz="1500" b="1" dirty="0">
              <a:latin typeface="Montserrat ExtraBold" pitchFamily="2" charset="77"/>
              <a:cs typeface="Microsoft Tai Le" panose="020B0502040204020203" pitchFamily="34" charset="0"/>
            </a:endParaRPr>
          </a:p>
          <a:p>
            <a:r>
              <a:rPr lang="fr-FR" sz="1500" b="1" dirty="0">
                <a:latin typeface="Montserrat ExtraBold" pitchFamily="2" charset="77"/>
                <a:cs typeface="Microsoft Tai Le" panose="020B0502040204020203" pitchFamily="34" charset="0"/>
              </a:rPr>
              <a:t>TOUTES LES RELANCES MULTICANAL TRAITANT LES OBJECTIONS POUR LE RDV ET L’OPÉ.</a:t>
            </a:r>
          </a:p>
          <a:p>
            <a:endParaRPr lang="fr-FR" sz="1500" b="1" dirty="0">
              <a:latin typeface="Montserrat ExtraBold" pitchFamily="2" charset="77"/>
              <a:cs typeface="Microsoft Tai Le" panose="020B0502040204020203" pitchFamily="34" charset="0"/>
            </a:endParaRPr>
          </a:p>
          <a:p>
            <a:r>
              <a:rPr lang="fr-FR" sz="1500" b="1" dirty="0">
                <a:latin typeface="Montserrat ExtraBold" pitchFamily="2" charset="77"/>
                <a:cs typeface="Microsoft Tai Le" panose="020B0502040204020203" pitchFamily="34" charset="0"/>
              </a:rPr>
              <a:t>10 NOUVELLES PUBLICITÉS PAR SEMAINE AVEC SUIVI ET RAPPORT HEBDOMADAIRE.</a:t>
            </a:r>
          </a:p>
          <a:p>
            <a:endParaRPr lang="fr-FR" sz="1500" b="1" dirty="0">
              <a:latin typeface="Montserrat ExtraBold" pitchFamily="2" charset="77"/>
              <a:cs typeface="Microsoft Tai Le" panose="020B0502040204020203" pitchFamily="34" charset="0"/>
            </a:endParaRPr>
          </a:p>
          <a:p>
            <a:r>
              <a:rPr lang="fr-FR" sz="1500" b="1" dirty="0">
                <a:latin typeface="Montserrat ExtraBold" pitchFamily="2" charset="77"/>
                <a:cs typeface="Microsoft Tai Le" panose="020B0502040204020203" pitchFamily="34" charset="0"/>
              </a:rPr>
              <a:t>ACCÈS À UNE </a:t>
            </a:r>
            <a:r>
              <a:rPr lang="fr-FR" sz="1500" b="1" dirty="0" err="1">
                <a:latin typeface="Montserrat ExtraBold" pitchFamily="2" charset="77"/>
                <a:cs typeface="Microsoft Tai Le" panose="020B0502040204020203" pitchFamily="34" charset="0"/>
              </a:rPr>
              <a:t>UNE</a:t>
            </a:r>
            <a:r>
              <a:rPr lang="fr-FR" sz="1500" b="1" dirty="0">
                <a:latin typeface="Montserrat ExtraBold" pitchFamily="2" charset="77"/>
                <a:cs typeface="Microsoft Tai Le" panose="020B0502040204020203" pitchFamily="34" charset="0"/>
              </a:rPr>
              <a:t> PERSONNE DÉDIÉ CUSTOMER SUCCESS 24H/7J.</a:t>
            </a:r>
          </a:p>
          <a:p>
            <a:endParaRPr lang="fr-FR" sz="1500" b="1" dirty="0">
              <a:latin typeface="Montserrat ExtraBold" pitchFamily="2" charset="77"/>
              <a:cs typeface="Microsoft Tai Le" panose="020B0502040204020203" pitchFamily="34" charset="0"/>
            </a:endParaRPr>
          </a:p>
          <a:p>
            <a:r>
              <a:rPr lang="fr-FR" sz="1500" b="1" dirty="0">
                <a:latin typeface="Montserrat ExtraBold" pitchFamily="2" charset="77"/>
                <a:cs typeface="Microsoft Tai Le" panose="020B0502040204020203" pitchFamily="34" charset="0"/>
              </a:rPr>
              <a:t>BONUS : RÉACTIVATION CLIENT – AVIS GOOGLE – SYSTÈME RECO.</a:t>
            </a:r>
          </a:p>
          <a:p>
            <a:endParaRPr lang="fr-FR" sz="1500" b="1" dirty="0">
              <a:latin typeface="Montserrat ExtraBold" pitchFamily="2" charset="77"/>
              <a:cs typeface="Microsoft Tai Le" panose="020B0502040204020203" pitchFamily="34" charset="0"/>
            </a:endParaRPr>
          </a:p>
        </p:txBody>
      </p:sp>
      <p:sp>
        <p:nvSpPr>
          <p:cNvPr id="11" name="ZoneTexte 10">
            <a:extLst>
              <a:ext uri="{FF2B5EF4-FFF2-40B4-BE49-F238E27FC236}">
                <a16:creationId xmlns:a16="http://schemas.microsoft.com/office/drawing/2014/main" id="{BCE455CF-3F7A-6E48-673D-6362D288C5C4}"/>
              </a:ext>
            </a:extLst>
          </p:cNvPr>
          <p:cNvSpPr txBox="1"/>
          <p:nvPr/>
        </p:nvSpPr>
        <p:spPr>
          <a:xfrm>
            <a:off x="8966133" y="1578379"/>
            <a:ext cx="2833657" cy="2631490"/>
          </a:xfrm>
          <a:prstGeom prst="rect">
            <a:avLst/>
          </a:prstGeom>
          <a:noFill/>
        </p:spPr>
        <p:txBody>
          <a:bodyPr wrap="square" rtlCol="0">
            <a:spAutoFit/>
          </a:bodyPr>
          <a:lstStyle/>
          <a:p>
            <a:pPr algn="r"/>
            <a:r>
              <a:rPr lang="fr-FR" sz="1500" b="1" dirty="0">
                <a:solidFill>
                  <a:srgbClr val="FF0000"/>
                </a:solidFill>
                <a:latin typeface="Montserrat ExtraBold" pitchFamily="2" charset="77"/>
                <a:cs typeface="Microsoft Tai Le" panose="020B0502040204020203" pitchFamily="34" charset="0"/>
              </a:rPr>
              <a:t>2000 €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900 €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1000 €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1200 € / Mois</a:t>
            </a:r>
          </a:p>
          <a:p>
            <a:pPr algn="r"/>
            <a:endParaRPr lang="fr-FR" sz="1500" b="1" dirty="0">
              <a:solidFill>
                <a:srgbClr val="FF0000"/>
              </a:solidFill>
              <a:latin typeface="Montserrat ExtraBold" pitchFamily="2" charset="77"/>
              <a:cs typeface="Microsoft Tai Le" panose="020B0502040204020203" pitchFamily="34" charset="0"/>
            </a:endParaRPr>
          </a:p>
          <a:p>
            <a:pPr algn="r"/>
            <a:r>
              <a:rPr lang="fr-FR" sz="1500" b="1" dirty="0">
                <a:solidFill>
                  <a:srgbClr val="FF0000"/>
                </a:solidFill>
                <a:latin typeface="Montserrat ExtraBold" pitchFamily="2" charset="77"/>
                <a:cs typeface="Microsoft Tai Le" panose="020B0502040204020203" pitchFamily="34" charset="0"/>
              </a:rPr>
              <a:t>GRATUIT</a:t>
            </a:r>
          </a:p>
        </p:txBody>
      </p:sp>
      <p:pic>
        <p:nvPicPr>
          <p:cNvPr id="13" name="Image 12">
            <a:extLst>
              <a:ext uri="{FF2B5EF4-FFF2-40B4-BE49-F238E27FC236}">
                <a16:creationId xmlns:a16="http://schemas.microsoft.com/office/drawing/2014/main" id="{C0C1D8DE-1122-AABA-032D-7DB7B4BA0EE2}"/>
              </a:ext>
            </a:extLst>
          </p:cNvPr>
          <p:cNvPicPr>
            <a:picLocks noChangeAspect="1"/>
          </p:cNvPicPr>
          <p:nvPr/>
        </p:nvPicPr>
        <p:blipFill>
          <a:blip r:embed="rId3"/>
          <a:stretch>
            <a:fillRect/>
          </a:stretch>
        </p:blipFill>
        <p:spPr>
          <a:xfrm>
            <a:off x="524618" y="2060784"/>
            <a:ext cx="274414" cy="273471"/>
          </a:xfrm>
          <a:prstGeom prst="rect">
            <a:avLst/>
          </a:prstGeom>
        </p:spPr>
      </p:pic>
      <p:pic>
        <p:nvPicPr>
          <p:cNvPr id="14" name="Image 13">
            <a:extLst>
              <a:ext uri="{FF2B5EF4-FFF2-40B4-BE49-F238E27FC236}">
                <a16:creationId xmlns:a16="http://schemas.microsoft.com/office/drawing/2014/main" id="{428404B5-7979-C313-A83B-57F6BDA6F163}"/>
              </a:ext>
            </a:extLst>
          </p:cNvPr>
          <p:cNvPicPr>
            <a:picLocks noChangeAspect="1"/>
          </p:cNvPicPr>
          <p:nvPr/>
        </p:nvPicPr>
        <p:blipFill>
          <a:blip r:embed="rId4"/>
          <a:stretch>
            <a:fillRect/>
          </a:stretch>
        </p:blipFill>
        <p:spPr>
          <a:xfrm>
            <a:off x="519511" y="1613178"/>
            <a:ext cx="285631" cy="284648"/>
          </a:xfrm>
          <a:prstGeom prst="rect">
            <a:avLst/>
          </a:prstGeom>
        </p:spPr>
      </p:pic>
      <p:pic>
        <p:nvPicPr>
          <p:cNvPr id="15" name="Image 14">
            <a:extLst>
              <a:ext uri="{FF2B5EF4-FFF2-40B4-BE49-F238E27FC236}">
                <a16:creationId xmlns:a16="http://schemas.microsoft.com/office/drawing/2014/main" id="{B5EAC8FB-AD51-C7C6-8994-6B11A8353A59}"/>
              </a:ext>
            </a:extLst>
          </p:cNvPr>
          <p:cNvPicPr>
            <a:picLocks noChangeAspect="1"/>
          </p:cNvPicPr>
          <p:nvPr/>
        </p:nvPicPr>
        <p:blipFill>
          <a:blip r:embed="rId5"/>
          <a:stretch>
            <a:fillRect/>
          </a:stretch>
        </p:blipFill>
        <p:spPr>
          <a:xfrm>
            <a:off x="507938" y="2500262"/>
            <a:ext cx="306071" cy="305018"/>
          </a:xfrm>
          <a:prstGeom prst="rect">
            <a:avLst/>
          </a:prstGeom>
        </p:spPr>
      </p:pic>
      <p:pic>
        <p:nvPicPr>
          <p:cNvPr id="16" name="Image 15">
            <a:extLst>
              <a:ext uri="{FF2B5EF4-FFF2-40B4-BE49-F238E27FC236}">
                <a16:creationId xmlns:a16="http://schemas.microsoft.com/office/drawing/2014/main" id="{DEA11BA3-B468-2D1E-641C-8CEF62942BD0}"/>
              </a:ext>
            </a:extLst>
          </p:cNvPr>
          <p:cNvPicPr>
            <a:picLocks noChangeAspect="1"/>
          </p:cNvPicPr>
          <p:nvPr/>
        </p:nvPicPr>
        <p:blipFill>
          <a:blip r:embed="rId6"/>
          <a:stretch>
            <a:fillRect/>
          </a:stretch>
        </p:blipFill>
        <p:spPr>
          <a:xfrm>
            <a:off x="490290" y="3371369"/>
            <a:ext cx="348961" cy="347761"/>
          </a:xfrm>
          <a:prstGeom prst="rect">
            <a:avLst/>
          </a:prstGeom>
        </p:spPr>
      </p:pic>
      <p:pic>
        <p:nvPicPr>
          <p:cNvPr id="17" name="Image 16">
            <a:extLst>
              <a:ext uri="{FF2B5EF4-FFF2-40B4-BE49-F238E27FC236}">
                <a16:creationId xmlns:a16="http://schemas.microsoft.com/office/drawing/2014/main" id="{2679B068-56B0-1650-04AD-4D25F27539D1}"/>
              </a:ext>
            </a:extLst>
          </p:cNvPr>
          <p:cNvPicPr>
            <a:picLocks noChangeAspect="1"/>
          </p:cNvPicPr>
          <p:nvPr/>
        </p:nvPicPr>
        <p:blipFill>
          <a:blip r:embed="rId7"/>
          <a:stretch>
            <a:fillRect/>
          </a:stretch>
        </p:blipFill>
        <p:spPr>
          <a:xfrm>
            <a:off x="517452" y="2971795"/>
            <a:ext cx="315639" cy="314554"/>
          </a:xfrm>
          <a:prstGeom prst="rect">
            <a:avLst/>
          </a:prstGeom>
        </p:spPr>
      </p:pic>
      <p:sp>
        <p:nvSpPr>
          <p:cNvPr id="20" name="ZoneTexte 19">
            <a:extLst>
              <a:ext uri="{FF2B5EF4-FFF2-40B4-BE49-F238E27FC236}">
                <a16:creationId xmlns:a16="http://schemas.microsoft.com/office/drawing/2014/main" id="{0A73ADC6-01ED-AE03-A8C2-D2DAD685E61A}"/>
              </a:ext>
            </a:extLst>
          </p:cNvPr>
          <p:cNvSpPr txBox="1"/>
          <p:nvPr/>
        </p:nvSpPr>
        <p:spPr>
          <a:xfrm>
            <a:off x="507938" y="4921725"/>
            <a:ext cx="5344824"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TOTAL : </a:t>
            </a:r>
            <a:r>
              <a:rPr lang="fr-FR" sz="3200" b="1" strike="sngStrike">
                <a:solidFill>
                  <a:srgbClr val="FF0000"/>
                </a:solidFill>
                <a:latin typeface="Montserrat Black" pitchFamily="2" charset="77"/>
                <a:cs typeface="Microsoft Tai Le" panose="020B0502040204020203" pitchFamily="34" charset="0"/>
              </a:rPr>
              <a:t>6997 €</a:t>
            </a:r>
            <a:endParaRPr lang="fr-FR" sz="3200" b="1" strike="sngStrike">
              <a:solidFill>
                <a:srgbClr val="FF0000"/>
              </a:solidFill>
              <a:highlight>
                <a:srgbClr val="FFFF00"/>
              </a:highlight>
              <a:latin typeface="Montserrat Black" pitchFamily="2" charset="77"/>
              <a:cs typeface="Microsoft Tai Le" panose="020B0502040204020203" pitchFamily="34" charset="0"/>
            </a:endParaRPr>
          </a:p>
        </p:txBody>
      </p:sp>
      <p:sp>
        <p:nvSpPr>
          <p:cNvPr id="21" name="ZoneTexte 20">
            <a:extLst>
              <a:ext uri="{FF2B5EF4-FFF2-40B4-BE49-F238E27FC236}">
                <a16:creationId xmlns:a16="http://schemas.microsoft.com/office/drawing/2014/main" id="{31513CE7-E1F7-234C-3D83-0AE1D289FEAA}"/>
              </a:ext>
            </a:extLst>
          </p:cNvPr>
          <p:cNvSpPr txBox="1"/>
          <p:nvPr/>
        </p:nvSpPr>
        <p:spPr>
          <a:xfrm>
            <a:off x="5236478" y="4921725"/>
            <a:ext cx="6447584"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COÛT PRESTA : </a:t>
            </a:r>
            <a:r>
              <a:rPr lang="fr-FR" sz="3200" b="1">
                <a:solidFill>
                  <a:srgbClr val="00FF00"/>
                </a:solidFill>
                <a:latin typeface="Montserrat Black" pitchFamily="2" charset="77"/>
                <a:cs typeface="Microsoft Tai Le" panose="020B0502040204020203" pitchFamily="34" charset="0"/>
              </a:rPr>
              <a:t>4997 €/M</a:t>
            </a:r>
            <a:r>
              <a:rPr lang="fr-FR" sz="3200" b="1">
                <a:latin typeface="Montserrat Black" pitchFamily="2" charset="77"/>
                <a:cs typeface="Microsoft Tai Le" panose="020B0502040204020203" pitchFamily="34" charset="0"/>
              </a:rPr>
              <a:t> </a:t>
            </a:r>
            <a:endParaRPr lang="fr-FR" sz="3200" b="1">
              <a:solidFill>
                <a:schemeClr val="bg1"/>
              </a:solidFill>
              <a:highlight>
                <a:srgbClr val="FFFF00"/>
              </a:highlight>
              <a:latin typeface="Montserrat Black" pitchFamily="2" charset="77"/>
              <a:cs typeface="Microsoft Tai Le" panose="020B0502040204020203" pitchFamily="34" charset="0"/>
            </a:endParaRPr>
          </a:p>
        </p:txBody>
      </p:sp>
      <p:pic>
        <p:nvPicPr>
          <p:cNvPr id="3" name="Image 2">
            <a:extLst>
              <a:ext uri="{FF2B5EF4-FFF2-40B4-BE49-F238E27FC236}">
                <a16:creationId xmlns:a16="http://schemas.microsoft.com/office/drawing/2014/main" id="{C749B339-1AFD-AD2B-6318-B264915FAB7C}"/>
              </a:ext>
            </a:extLst>
          </p:cNvPr>
          <p:cNvPicPr>
            <a:picLocks noChangeAspect="1"/>
          </p:cNvPicPr>
          <p:nvPr/>
        </p:nvPicPr>
        <p:blipFill>
          <a:blip r:embed="rId8"/>
          <a:stretch>
            <a:fillRect/>
          </a:stretch>
        </p:blipFill>
        <p:spPr>
          <a:xfrm rot="1780237">
            <a:off x="4559298" y="5402638"/>
            <a:ext cx="1498805" cy="948039"/>
          </a:xfrm>
          <a:prstGeom prst="rect">
            <a:avLst/>
          </a:prstGeom>
        </p:spPr>
      </p:pic>
      <p:pic>
        <p:nvPicPr>
          <p:cNvPr id="6" name="Image 5" descr="Une image contenant Graphique, graphisme, texte, Police&#10;&#10;Description générée automatiquement">
            <a:extLst>
              <a:ext uri="{FF2B5EF4-FFF2-40B4-BE49-F238E27FC236}">
                <a16:creationId xmlns:a16="http://schemas.microsoft.com/office/drawing/2014/main" id="{F99A6DDA-C8F6-F4E2-E9E5-841AD0B640D2}"/>
              </a:ext>
            </a:extLst>
          </p:cNvPr>
          <p:cNvPicPr>
            <a:picLocks noChangeAspect="1"/>
          </p:cNvPicPr>
          <p:nvPr/>
        </p:nvPicPr>
        <p:blipFill>
          <a:blip r:embed="rId9"/>
          <a:stretch>
            <a:fillRect/>
          </a:stretch>
        </p:blipFill>
        <p:spPr>
          <a:xfrm>
            <a:off x="-79013" y="5371339"/>
            <a:ext cx="1648626" cy="1648626"/>
          </a:xfrm>
          <a:prstGeom prst="rect">
            <a:avLst/>
          </a:prstGeom>
        </p:spPr>
      </p:pic>
      <p:grpSp>
        <p:nvGrpSpPr>
          <p:cNvPr id="18" name="Groupe 17">
            <a:extLst>
              <a:ext uri="{FF2B5EF4-FFF2-40B4-BE49-F238E27FC236}">
                <a16:creationId xmlns:a16="http://schemas.microsoft.com/office/drawing/2014/main" id="{AC5FF9AA-54E1-2569-49E8-79313AFBA428}"/>
              </a:ext>
            </a:extLst>
          </p:cNvPr>
          <p:cNvGrpSpPr/>
          <p:nvPr/>
        </p:nvGrpSpPr>
        <p:grpSpPr>
          <a:xfrm>
            <a:off x="10185285" y="6194312"/>
            <a:ext cx="1880643" cy="494618"/>
            <a:chOff x="10185285" y="6194312"/>
            <a:chExt cx="1880643" cy="494618"/>
          </a:xfrm>
        </p:grpSpPr>
        <p:sp>
          <p:nvSpPr>
            <p:cNvPr id="19" name="ZoneTexte 18">
              <a:extLst>
                <a:ext uri="{FF2B5EF4-FFF2-40B4-BE49-F238E27FC236}">
                  <a16:creationId xmlns:a16="http://schemas.microsoft.com/office/drawing/2014/main" id="{F1D36313-5847-9E53-145C-961B66FAC2E3}"/>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22" name="ZoneTexte 21">
              <a:extLst>
                <a:ext uri="{FF2B5EF4-FFF2-40B4-BE49-F238E27FC236}">
                  <a16:creationId xmlns:a16="http://schemas.microsoft.com/office/drawing/2014/main" id="{E8647FE9-2932-CD44-2705-27F7CADC9CC7}"/>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4" name="Image 3">
            <a:extLst>
              <a:ext uri="{FF2B5EF4-FFF2-40B4-BE49-F238E27FC236}">
                <a16:creationId xmlns:a16="http://schemas.microsoft.com/office/drawing/2014/main" id="{6BFBBEF0-D569-EAB7-9F13-A73C79E57E7B}"/>
              </a:ext>
            </a:extLst>
          </p:cNvPr>
          <p:cNvPicPr>
            <a:picLocks noChangeAspect="1"/>
          </p:cNvPicPr>
          <p:nvPr/>
        </p:nvPicPr>
        <p:blipFill>
          <a:blip r:embed="rId10"/>
          <a:stretch>
            <a:fillRect/>
          </a:stretch>
        </p:blipFill>
        <p:spPr>
          <a:xfrm>
            <a:off x="517452" y="3879819"/>
            <a:ext cx="297313" cy="297313"/>
          </a:xfrm>
          <a:prstGeom prst="rect">
            <a:avLst/>
          </a:prstGeom>
        </p:spPr>
      </p:pic>
    </p:spTree>
    <p:extLst>
      <p:ext uri="{BB962C8B-B14F-4D97-AF65-F5344CB8AC3E}">
        <p14:creationId xmlns:p14="http://schemas.microsoft.com/office/powerpoint/2010/main" val="315580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0B79087-F572-1653-74B6-47EC3888E5A6}"/>
              </a:ext>
            </a:extLst>
          </p:cNvPr>
          <p:cNvPicPr>
            <a:picLocks noChangeAspect="1"/>
          </p:cNvPicPr>
          <p:nvPr/>
        </p:nvPicPr>
        <p:blipFill rotWithShape="1">
          <a:blip r:embed="rId3"/>
          <a:srcRect l="17927" t="31512" r="17168" b="18890"/>
          <a:stretch/>
        </p:blipFill>
        <p:spPr>
          <a:xfrm>
            <a:off x="8192967" y="1328637"/>
            <a:ext cx="2377069" cy="2724727"/>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VOICI NOTRE </a:t>
            </a:r>
            <a:r>
              <a:rPr lang="fr-FR" sz="3200" b="1">
                <a:solidFill>
                  <a:schemeClr val="bg1"/>
                </a:solidFill>
                <a:highlight>
                  <a:srgbClr val="FFFF00"/>
                </a:highlight>
                <a:latin typeface="Montserrat Black" pitchFamily="2" charset="77"/>
                <a:cs typeface="Microsoft Tai Le" panose="020B0502040204020203" pitchFamily="34" charset="0"/>
              </a:rPr>
              <a:t>OFFRE</a:t>
            </a:r>
          </a:p>
        </p:txBody>
      </p:sp>
      <p:sp>
        <p:nvSpPr>
          <p:cNvPr id="16" name="ZoneTexte 15">
            <a:extLst>
              <a:ext uri="{FF2B5EF4-FFF2-40B4-BE49-F238E27FC236}">
                <a16:creationId xmlns:a16="http://schemas.microsoft.com/office/drawing/2014/main" id="{FD8575F5-9E9C-BE78-FD41-E00022E403B3}"/>
              </a:ext>
            </a:extLst>
          </p:cNvPr>
          <p:cNvSpPr txBox="1"/>
          <p:nvPr/>
        </p:nvSpPr>
        <p:spPr>
          <a:xfrm>
            <a:off x="1094343" y="4410703"/>
            <a:ext cx="2803040"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PAYER APRÈS</a:t>
            </a:r>
          </a:p>
          <a:p>
            <a:pPr algn="ctr"/>
            <a:r>
              <a:rPr lang="fr-FR" sz="1500" b="1">
                <a:solidFill>
                  <a:schemeClr val="bg1"/>
                </a:solidFill>
                <a:highlight>
                  <a:srgbClr val="FFFF00"/>
                </a:highlight>
                <a:latin typeface="Montserrat ExtraBold" pitchFamily="2" charset="77"/>
                <a:cs typeface="Microsoft Tai Le" panose="020B0502040204020203" pitchFamily="34" charset="0"/>
              </a:rPr>
              <a:t>4997€ / MOIS SANS PUB</a:t>
            </a:r>
          </a:p>
        </p:txBody>
      </p:sp>
      <p:sp>
        <p:nvSpPr>
          <p:cNvPr id="17" name="ZoneTexte 16">
            <a:extLst>
              <a:ext uri="{FF2B5EF4-FFF2-40B4-BE49-F238E27FC236}">
                <a16:creationId xmlns:a16="http://schemas.microsoft.com/office/drawing/2014/main" id="{703EE2AB-915C-A607-F75F-994542DF6137}"/>
              </a:ext>
            </a:extLst>
          </p:cNvPr>
          <p:cNvSpPr txBox="1"/>
          <p:nvPr/>
        </p:nvSpPr>
        <p:spPr>
          <a:xfrm>
            <a:off x="4567617" y="4410703"/>
            <a:ext cx="2803039"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PAYER AUJOURD’HUI </a:t>
            </a:r>
          </a:p>
          <a:p>
            <a:pPr algn="ctr"/>
            <a:r>
              <a:rPr lang="fr-FR" sz="1500" b="1">
                <a:solidFill>
                  <a:schemeClr val="bg1"/>
                </a:solidFill>
                <a:highlight>
                  <a:srgbClr val="FFFF00"/>
                </a:highlight>
                <a:latin typeface="Montserrat Black" pitchFamily="2" charset="77"/>
                <a:cs typeface="Microsoft Tai Le" panose="020B0502040204020203" pitchFamily="34" charset="0"/>
              </a:rPr>
              <a:t>3497€ / MOIS SANS PUB</a:t>
            </a:r>
          </a:p>
        </p:txBody>
      </p:sp>
      <p:sp>
        <p:nvSpPr>
          <p:cNvPr id="18" name="ZoneTexte 17">
            <a:extLst>
              <a:ext uri="{FF2B5EF4-FFF2-40B4-BE49-F238E27FC236}">
                <a16:creationId xmlns:a16="http://schemas.microsoft.com/office/drawing/2014/main" id="{9C4879F8-56E9-61FF-1470-919B1057E44A}"/>
              </a:ext>
            </a:extLst>
          </p:cNvPr>
          <p:cNvSpPr txBox="1"/>
          <p:nvPr/>
        </p:nvSpPr>
        <p:spPr>
          <a:xfrm>
            <a:off x="8019496" y="4410703"/>
            <a:ext cx="2724012"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PAYER 3 MOIS EN */FOIS</a:t>
            </a:r>
          </a:p>
          <a:p>
            <a:pPr algn="ctr"/>
            <a:r>
              <a:rPr lang="fr-FR" sz="1500" b="1">
                <a:solidFill>
                  <a:schemeClr val="bg1"/>
                </a:solidFill>
                <a:highlight>
                  <a:srgbClr val="FFFF00"/>
                </a:highlight>
                <a:latin typeface="Montserrat Black" pitchFamily="2" charset="77"/>
                <a:cs typeface="Microsoft Tai Le" panose="020B0502040204020203" pitchFamily="34" charset="0"/>
              </a:rPr>
              <a:t>2497€ / MOIS SANS PUB</a:t>
            </a:r>
          </a:p>
        </p:txBody>
      </p:sp>
      <p:sp>
        <p:nvSpPr>
          <p:cNvPr id="4" name="ZoneTexte 3">
            <a:extLst>
              <a:ext uri="{FF2B5EF4-FFF2-40B4-BE49-F238E27FC236}">
                <a16:creationId xmlns:a16="http://schemas.microsoft.com/office/drawing/2014/main" id="{D7880124-BEC7-871C-68A5-867A083CEC6A}"/>
              </a:ext>
            </a:extLst>
          </p:cNvPr>
          <p:cNvSpPr txBox="1"/>
          <p:nvPr/>
        </p:nvSpPr>
        <p:spPr>
          <a:xfrm>
            <a:off x="719474" y="5010867"/>
            <a:ext cx="3529084" cy="830997"/>
          </a:xfrm>
          <a:prstGeom prst="rect">
            <a:avLst/>
          </a:prstGeom>
          <a:noFill/>
        </p:spPr>
        <p:txBody>
          <a:bodyPr wrap="square" rtlCol="0">
            <a:spAutoFit/>
          </a:bodyPr>
          <a:lstStyle/>
          <a:p>
            <a:pPr algn="ctr"/>
            <a:r>
              <a:rPr lang="fr-FR" sz="4800" b="1">
                <a:solidFill>
                  <a:srgbClr val="FF0000"/>
                </a:solidFill>
                <a:latin typeface="Montserrat Black" pitchFamily="2" charset="77"/>
                <a:cs typeface="Microsoft Tai Le" panose="020B0502040204020203" pitchFamily="34" charset="0"/>
              </a:rPr>
              <a:t>100%</a:t>
            </a:r>
            <a:endParaRPr lang="fr-FR" sz="4800" b="1">
              <a:solidFill>
                <a:srgbClr val="FF0000"/>
              </a:solidFill>
              <a:highlight>
                <a:srgbClr val="FFFF00"/>
              </a:highlight>
              <a:latin typeface="Montserrat Black" pitchFamily="2" charset="77"/>
              <a:cs typeface="Microsoft Tai Le" panose="020B0502040204020203" pitchFamily="34" charset="0"/>
            </a:endParaRPr>
          </a:p>
        </p:txBody>
      </p:sp>
      <p:sp>
        <p:nvSpPr>
          <p:cNvPr id="5" name="ZoneTexte 4">
            <a:extLst>
              <a:ext uri="{FF2B5EF4-FFF2-40B4-BE49-F238E27FC236}">
                <a16:creationId xmlns:a16="http://schemas.microsoft.com/office/drawing/2014/main" id="{48B719FA-A77E-3497-F3B2-EDB067F62FA1}"/>
              </a:ext>
            </a:extLst>
          </p:cNvPr>
          <p:cNvSpPr txBox="1"/>
          <p:nvPr/>
        </p:nvSpPr>
        <p:spPr>
          <a:xfrm>
            <a:off x="4168217" y="5009233"/>
            <a:ext cx="3529084" cy="830997"/>
          </a:xfrm>
          <a:prstGeom prst="rect">
            <a:avLst/>
          </a:prstGeom>
          <a:noFill/>
        </p:spPr>
        <p:txBody>
          <a:bodyPr wrap="square" rtlCol="0">
            <a:spAutoFit/>
          </a:bodyPr>
          <a:lstStyle/>
          <a:p>
            <a:pPr algn="ctr"/>
            <a:r>
              <a:rPr lang="fr-FR" sz="4800" b="1">
                <a:solidFill>
                  <a:srgbClr val="FFC000"/>
                </a:solidFill>
                <a:latin typeface="Montserrat Black" pitchFamily="2" charset="77"/>
                <a:cs typeface="Microsoft Tai Le" panose="020B0502040204020203" pitchFamily="34" charset="0"/>
              </a:rPr>
              <a:t>-33 %</a:t>
            </a:r>
            <a:endParaRPr lang="fr-FR" sz="4800" b="1">
              <a:solidFill>
                <a:srgbClr val="FFC000"/>
              </a:solidFill>
              <a:highlight>
                <a:srgbClr val="FFFF00"/>
              </a:highlight>
              <a:latin typeface="Montserrat Black" pitchFamily="2" charset="77"/>
              <a:cs typeface="Microsoft Tai Le" panose="020B0502040204020203" pitchFamily="34" charset="0"/>
            </a:endParaRPr>
          </a:p>
        </p:txBody>
      </p:sp>
      <p:sp>
        <p:nvSpPr>
          <p:cNvPr id="6" name="ZoneTexte 5">
            <a:extLst>
              <a:ext uri="{FF2B5EF4-FFF2-40B4-BE49-F238E27FC236}">
                <a16:creationId xmlns:a16="http://schemas.microsoft.com/office/drawing/2014/main" id="{59889ABF-F2C3-F41E-3AE9-BA58645F5B57}"/>
              </a:ext>
            </a:extLst>
          </p:cNvPr>
          <p:cNvSpPr txBox="1"/>
          <p:nvPr/>
        </p:nvSpPr>
        <p:spPr>
          <a:xfrm>
            <a:off x="7616960" y="5009233"/>
            <a:ext cx="3529084" cy="830997"/>
          </a:xfrm>
          <a:prstGeom prst="rect">
            <a:avLst/>
          </a:prstGeom>
          <a:noFill/>
        </p:spPr>
        <p:txBody>
          <a:bodyPr wrap="square" rtlCol="0">
            <a:spAutoFit/>
          </a:bodyPr>
          <a:lstStyle/>
          <a:p>
            <a:pPr algn="ctr"/>
            <a:r>
              <a:rPr lang="fr-FR" sz="4800" b="1">
                <a:solidFill>
                  <a:srgbClr val="00FF00"/>
                </a:solidFill>
                <a:latin typeface="Montserrat Black" pitchFamily="2" charset="77"/>
                <a:cs typeface="Microsoft Tai Le" panose="020B0502040204020203" pitchFamily="34" charset="0"/>
              </a:rPr>
              <a:t>-50 %</a:t>
            </a:r>
            <a:endParaRPr lang="fr-FR" sz="4800" b="1">
              <a:solidFill>
                <a:srgbClr val="00FF00"/>
              </a:solidFill>
              <a:highlight>
                <a:srgbClr val="FFFF00"/>
              </a:highlight>
              <a:latin typeface="Montserrat Black" pitchFamily="2" charset="77"/>
              <a:cs typeface="Microsoft Tai Le" panose="020B0502040204020203" pitchFamily="34" charset="0"/>
            </a:endParaRPr>
          </a:p>
        </p:txBody>
      </p:sp>
      <p:pic>
        <p:nvPicPr>
          <p:cNvPr id="9" name="Image 8">
            <a:extLst>
              <a:ext uri="{FF2B5EF4-FFF2-40B4-BE49-F238E27FC236}">
                <a16:creationId xmlns:a16="http://schemas.microsoft.com/office/drawing/2014/main" id="{617C0363-F6E0-37B0-115B-EC750FCFFFA6}"/>
              </a:ext>
            </a:extLst>
          </p:cNvPr>
          <p:cNvPicPr>
            <a:picLocks noChangeAspect="1"/>
          </p:cNvPicPr>
          <p:nvPr/>
        </p:nvPicPr>
        <p:blipFill>
          <a:blip r:embed="rId4"/>
          <a:stretch>
            <a:fillRect/>
          </a:stretch>
        </p:blipFill>
        <p:spPr>
          <a:xfrm rot="12660216">
            <a:off x="10242343" y="1180968"/>
            <a:ext cx="1498805" cy="948039"/>
          </a:xfrm>
          <a:prstGeom prst="rect">
            <a:avLst/>
          </a:prstGeom>
        </p:spPr>
      </p:pic>
      <p:pic>
        <p:nvPicPr>
          <p:cNvPr id="24" name="Image 23">
            <a:extLst>
              <a:ext uri="{FF2B5EF4-FFF2-40B4-BE49-F238E27FC236}">
                <a16:creationId xmlns:a16="http://schemas.microsoft.com/office/drawing/2014/main" id="{C5FDAE8A-3634-90DA-B2C4-0C32898174F5}"/>
              </a:ext>
            </a:extLst>
          </p:cNvPr>
          <p:cNvPicPr>
            <a:picLocks noChangeAspect="1"/>
          </p:cNvPicPr>
          <p:nvPr/>
        </p:nvPicPr>
        <p:blipFill rotWithShape="1">
          <a:blip r:embed="rId5"/>
          <a:srcRect l="47025" t="12091" r="19447" b="30262"/>
          <a:stretch/>
        </p:blipFill>
        <p:spPr>
          <a:xfrm>
            <a:off x="4780601" y="1328637"/>
            <a:ext cx="2377069" cy="2724727"/>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pic>
        <p:nvPicPr>
          <p:cNvPr id="26" name="Image 25">
            <a:extLst>
              <a:ext uri="{FF2B5EF4-FFF2-40B4-BE49-F238E27FC236}">
                <a16:creationId xmlns:a16="http://schemas.microsoft.com/office/drawing/2014/main" id="{1750C82C-E54B-F05C-F57F-65FBF91874E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Layer>
                </a14:imgProps>
              </a:ext>
            </a:extLst>
          </a:blip>
          <a:srcRect l="33191" t="13833" r="21288" b="7892"/>
          <a:stretch/>
        </p:blipFill>
        <p:spPr>
          <a:xfrm>
            <a:off x="1380552" y="1328637"/>
            <a:ext cx="2377070" cy="2724727"/>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grpSp>
        <p:nvGrpSpPr>
          <p:cNvPr id="2" name="Groupe 1">
            <a:extLst>
              <a:ext uri="{FF2B5EF4-FFF2-40B4-BE49-F238E27FC236}">
                <a16:creationId xmlns:a16="http://schemas.microsoft.com/office/drawing/2014/main" id="{27DBFA84-2CEC-5F8B-10E9-CA9245AD51EA}"/>
              </a:ext>
            </a:extLst>
          </p:cNvPr>
          <p:cNvGrpSpPr/>
          <p:nvPr/>
        </p:nvGrpSpPr>
        <p:grpSpPr>
          <a:xfrm>
            <a:off x="10185285" y="6194312"/>
            <a:ext cx="1880643" cy="494618"/>
            <a:chOff x="10185285" y="6194312"/>
            <a:chExt cx="1880643" cy="494618"/>
          </a:xfrm>
        </p:grpSpPr>
        <p:sp>
          <p:nvSpPr>
            <p:cNvPr id="3" name="ZoneTexte 2">
              <a:extLst>
                <a:ext uri="{FF2B5EF4-FFF2-40B4-BE49-F238E27FC236}">
                  <a16:creationId xmlns:a16="http://schemas.microsoft.com/office/drawing/2014/main" id="{CFA13D5C-E073-E352-A0A9-6E2B2D3FC5DC}"/>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2" name="ZoneTexte 11">
              <a:extLst>
                <a:ext uri="{FF2B5EF4-FFF2-40B4-BE49-F238E27FC236}">
                  <a16:creationId xmlns:a16="http://schemas.microsoft.com/office/drawing/2014/main" id="{22D52977-5633-119D-2875-535B4AF9279A}"/>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13" name="Image 12" descr="Une image contenant Graphique, graphisme, texte, Police&#10;&#10;Description générée automatiquement">
            <a:extLst>
              <a:ext uri="{FF2B5EF4-FFF2-40B4-BE49-F238E27FC236}">
                <a16:creationId xmlns:a16="http://schemas.microsoft.com/office/drawing/2014/main" id="{0ED36BAA-13C6-16BD-4919-D8F07B13696F}"/>
              </a:ext>
            </a:extLst>
          </p:cNvPr>
          <p:cNvPicPr>
            <a:picLocks noChangeAspect="1"/>
          </p:cNvPicPr>
          <p:nvPr/>
        </p:nvPicPr>
        <p:blipFill>
          <a:blip r:embed="rId8"/>
          <a:stretch>
            <a:fillRect/>
          </a:stretch>
        </p:blipFill>
        <p:spPr>
          <a:xfrm>
            <a:off x="-79013" y="5371339"/>
            <a:ext cx="1648626" cy="1648626"/>
          </a:xfrm>
          <a:prstGeom prst="rect">
            <a:avLst/>
          </a:prstGeom>
        </p:spPr>
      </p:pic>
    </p:spTree>
    <p:extLst>
      <p:ext uri="{BB962C8B-B14F-4D97-AF65-F5344CB8AC3E}">
        <p14:creationId xmlns:p14="http://schemas.microsoft.com/office/powerpoint/2010/main" val="50898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46781C9-0582-8F3F-CA9B-B1A6F6F8D2BB}"/>
              </a:ext>
            </a:extLst>
          </p:cNvPr>
          <p:cNvSpPr txBox="1"/>
          <p:nvPr/>
        </p:nvSpPr>
        <p:spPr>
          <a:xfrm>
            <a:off x="1479262" y="1188366"/>
            <a:ext cx="9838494" cy="769441"/>
          </a:xfrm>
          <a:prstGeom prst="rect">
            <a:avLst/>
          </a:prstGeom>
          <a:noFill/>
        </p:spPr>
        <p:txBody>
          <a:bodyPr wrap="square" rtlCol="0">
            <a:spAutoFit/>
          </a:bodyPr>
          <a:lstStyle/>
          <a:p>
            <a:pPr algn="ctr"/>
            <a:r>
              <a:rPr lang="fr-FR" sz="2200" b="1">
                <a:latin typeface="Montserrat ExtraBold" pitchFamily="2" charset="77"/>
                <a:cs typeface="Microsoft Tai Le" panose="020B0502040204020203" pitchFamily="34" charset="0"/>
              </a:rPr>
              <a:t>UNE AVANCE DE 100€ </a:t>
            </a:r>
            <a:r>
              <a:rPr lang="fr-FR" sz="2200" b="1">
                <a:solidFill>
                  <a:srgbClr val="FF0000"/>
                </a:solidFill>
                <a:latin typeface="Montserrat ExtraBold" pitchFamily="2" charset="77"/>
                <a:cs typeface="Microsoft Tai Le" panose="020B0502040204020203" pitchFamily="34" charset="0"/>
              </a:rPr>
              <a:t>TOTALEMENT REMBOURSABLE </a:t>
            </a:r>
            <a:r>
              <a:rPr lang="fr-FR" sz="2200" b="1">
                <a:latin typeface="Montserrat ExtraBold" pitchFamily="2" charset="77"/>
                <a:cs typeface="Microsoft Tai Le" panose="020B0502040204020203" pitchFamily="34" charset="0"/>
              </a:rPr>
              <a:t>(72H)</a:t>
            </a:r>
          </a:p>
          <a:p>
            <a:pPr algn="ctr"/>
            <a:r>
              <a:rPr lang="fr-FR" sz="2200" b="1">
                <a:solidFill>
                  <a:schemeClr val="bg1"/>
                </a:solidFill>
                <a:highlight>
                  <a:srgbClr val="FFFF00"/>
                </a:highlight>
                <a:latin typeface="Montserrat Black" pitchFamily="2" charset="77"/>
                <a:cs typeface="Microsoft Tai Le" panose="020B0502040204020203" pitchFamily="34" charset="0"/>
              </a:rPr>
              <a:t>POSSIBLITÉ DE PAYER EN PLUSIEURS TRANCHES SOUS 1 MOIS</a:t>
            </a:r>
          </a:p>
        </p:txBody>
      </p:sp>
      <p:pic>
        <p:nvPicPr>
          <p:cNvPr id="13" name="Image 12">
            <a:extLst>
              <a:ext uri="{FF2B5EF4-FFF2-40B4-BE49-F238E27FC236}">
                <a16:creationId xmlns:a16="http://schemas.microsoft.com/office/drawing/2014/main" id="{2994B1FC-ED9E-0A56-F59B-1B0C1D563C2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591337" y="1957807"/>
            <a:ext cx="3246378" cy="4900193"/>
          </a:xfrm>
          <a:prstGeom prst="rect">
            <a:avLst/>
          </a:prstGeom>
        </p:spPr>
      </p:pic>
      <p:sp>
        <p:nvSpPr>
          <p:cNvPr id="4" name="ZoneTexte 3">
            <a:extLst>
              <a:ext uri="{FF2B5EF4-FFF2-40B4-BE49-F238E27FC236}">
                <a16:creationId xmlns:a16="http://schemas.microsoft.com/office/drawing/2014/main" id="{0E76DF14-2B6D-4618-AE99-03A6DF371211}"/>
              </a:ext>
            </a:extLst>
          </p:cNvPr>
          <p:cNvSpPr txBox="1"/>
          <p:nvPr/>
        </p:nvSpPr>
        <p:spPr>
          <a:xfrm>
            <a:off x="1683061" y="309977"/>
            <a:ext cx="9430896" cy="830997"/>
          </a:xfrm>
          <a:prstGeom prst="rect">
            <a:avLst/>
          </a:prstGeom>
          <a:noFill/>
        </p:spPr>
        <p:txBody>
          <a:bodyPr wrap="square" rtlCol="0">
            <a:spAutoFit/>
          </a:bodyPr>
          <a:lstStyle/>
          <a:p>
            <a:pPr algn="ctr"/>
            <a:r>
              <a:rPr lang="fr-FR" sz="4800" b="1">
                <a:latin typeface="Montserrat Black" pitchFamily="2" charset="77"/>
                <a:cs typeface="Microsoft Tai Le" panose="020B0502040204020203" pitchFamily="34" charset="0"/>
              </a:rPr>
              <a:t>OFFRE </a:t>
            </a:r>
            <a:r>
              <a:rPr lang="fr-FR" sz="4800" b="1">
                <a:solidFill>
                  <a:srgbClr val="00FF00"/>
                </a:solidFill>
                <a:latin typeface="Montserrat Black" pitchFamily="2" charset="77"/>
                <a:cs typeface="Microsoft Tai Le" panose="020B0502040204020203" pitchFamily="34" charset="0"/>
              </a:rPr>
              <a:t>N°3</a:t>
            </a:r>
            <a:endParaRPr lang="fr-FR" sz="4800" b="1">
              <a:solidFill>
                <a:srgbClr val="00FF00"/>
              </a:solidFill>
              <a:highlight>
                <a:srgbClr val="FFFF00"/>
              </a:highlight>
              <a:latin typeface="Montserrat Black" pitchFamily="2" charset="77"/>
              <a:cs typeface="Microsoft Tai Le" panose="020B0502040204020203" pitchFamily="34" charset="0"/>
            </a:endParaRPr>
          </a:p>
        </p:txBody>
      </p:sp>
      <p:pic>
        <p:nvPicPr>
          <p:cNvPr id="6" name="Image 5" descr="Une image contenant Graphique, graphisme, texte, Police&#10;&#10;Description générée automatiquement">
            <a:extLst>
              <a:ext uri="{FF2B5EF4-FFF2-40B4-BE49-F238E27FC236}">
                <a16:creationId xmlns:a16="http://schemas.microsoft.com/office/drawing/2014/main" id="{A004AB51-4F1D-D0A1-CC17-7D169EA66A1A}"/>
              </a:ext>
            </a:extLst>
          </p:cNvPr>
          <p:cNvPicPr>
            <a:picLocks noChangeAspect="1"/>
          </p:cNvPicPr>
          <p:nvPr/>
        </p:nvPicPr>
        <p:blipFill>
          <a:blip r:embed="rId5"/>
          <a:stretch>
            <a:fillRect/>
          </a:stretch>
        </p:blipFill>
        <p:spPr>
          <a:xfrm>
            <a:off x="-79013" y="5371339"/>
            <a:ext cx="1648626" cy="1648626"/>
          </a:xfrm>
          <a:prstGeom prst="rect">
            <a:avLst/>
          </a:prstGeom>
        </p:spPr>
      </p:pic>
      <p:grpSp>
        <p:nvGrpSpPr>
          <p:cNvPr id="7" name="Groupe 6">
            <a:extLst>
              <a:ext uri="{FF2B5EF4-FFF2-40B4-BE49-F238E27FC236}">
                <a16:creationId xmlns:a16="http://schemas.microsoft.com/office/drawing/2014/main" id="{A224F3A0-9918-9BA0-4519-1AB7BB49676E}"/>
              </a:ext>
            </a:extLst>
          </p:cNvPr>
          <p:cNvGrpSpPr/>
          <p:nvPr/>
        </p:nvGrpSpPr>
        <p:grpSpPr>
          <a:xfrm>
            <a:off x="10185285" y="6194312"/>
            <a:ext cx="1880643" cy="494618"/>
            <a:chOff x="10185285" y="6194312"/>
            <a:chExt cx="1880643" cy="494618"/>
          </a:xfrm>
        </p:grpSpPr>
        <p:sp>
          <p:nvSpPr>
            <p:cNvPr id="8" name="ZoneTexte 7">
              <a:extLst>
                <a:ext uri="{FF2B5EF4-FFF2-40B4-BE49-F238E27FC236}">
                  <a16:creationId xmlns:a16="http://schemas.microsoft.com/office/drawing/2014/main" id="{C3423D9F-DF46-5E2B-99A2-7D44D6910464}"/>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9" name="ZoneTexte 8">
              <a:extLst>
                <a:ext uri="{FF2B5EF4-FFF2-40B4-BE49-F238E27FC236}">
                  <a16:creationId xmlns:a16="http://schemas.microsoft.com/office/drawing/2014/main" id="{27B84484-5279-18D6-4D4F-8193AED30C01}"/>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2706550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275689"/>
            <a:ext cx="9430896" cy="1754326"/>
          </a:xfrm>
          <a:prstGeom prst="rect">
            <a:avLst/>
          </a:prstGeom>
          <a:noFill/>
        </p:spPr>
        <p:txBody>
          <a:bodyPr wrap="square" rtlCol="0">
            <a:spAutoFit/>
          </a:bodyPr>
          <a:lstStyle/>
          <a:p>
            <a:pPr algn="ctr"/>
            <a:r>
              <a:rPr lang="fr-FR" sz="5400" b="1">
                <a:latin typeface="Montserrat Black" pitchFamily="2" charset="77"/>
                <a:cs typeface="Microsoft Tai Le" panose="020B0502040204020203" pitchFamily="34" charset="0"/>
              </a:rPr>
              <a:t>LES PROCHAINES</a:t>
            </a:r>
          </a:p>
          <a:p>
            <a:pPr algn="ctr"/>
            <a:r>
              <a:rPr lang="fr-FR" sz="5400" b="1">
                <a:solidFill>
                  <a:srgbClr val="FF0000"/>
                </a:solidFill>
                <a:latin typeface="Montserrat Black" pitchFamily="2" charset="77"/>
                <a:cs typeface="Microsoft Tai Le" panose="020B0502040204020203" pitchFamily="34" charset="0"/>
              </a:rPr>
              <a:t>ÉTAPES</a:t>
            </a:r>
          </a:p>
        </p:txBody>
      </p:sp>
      <p:sp>
        <p:nvSpPr>
          <p:cNvPr id="20" name="ZoneTexte 19">
            <a:extLst>
              <a:ext uri="{FF2B5EF4-FFF2-40B4-BE49-F238E27FC236}">
                <a16:creationId xmlns:a16="http://schemas.microsoft.com/office/drawing/2014/main" id="{97F74CC4-B575-9629-572E-FD57D433CE5B}"/>
              </a:ext>
            </a:extLst>
          </p:cNvPr>
          <p:cNvSpPr txBox="1"/>
          <p:nvPr/>
        </p:nvSpPr>
        <p:spPr>
          <a:xfrm>
            <a:off x="1199336" y="3830675"/>
            <a:ext cx="888385" cy="584775"/>
          </a:xfrm>
          <a:prstGeom prst="rect">
            <a:avLst/>
          </a:prstGeom>
          <a:noFill/>
        </p:spPr>
        <p:txBody>
          <a:bodyPr wrap="none" rtlCol="0">
            <a:spAutoFit/>
          </a:bodyPr>
          <a:lstStyle/>
          <a:p>
            <a:pPr algn="ctr"/>
            <a:r>
              <a:rPr lang="fr-FR" sz="1600" b="1">
                <a:latin typeface="Montserrat ExtraBold" pitchFamily="2" charset="77"/>
              </a:rPr>
              <a:t>VIDEO</a:t>
            </a:r>
          </a:p>
          <a:p>
            <a:pPr algn="ctr"/>
            <a:r>
              <a:rPr lang="fr-FR" sz="1600" b="1">
                <a:latin typeface="Montserrat ExtraBold" pitchFamily="2" charset="77"/>
              </a:rPr>
              <a:t>INTRO</a:t>
            </a:r>
          </a:p>
        </p:txBody>
      </p:sp>
      <p:sp>
        <p:nvSpPr>
          <p:cNvPr id="21" name="ZoneTexte 20">
            <a:extLst>
              <a:ext uri="{FF2B5EF4-FFF2-40B4-BE49-F238E27FC236}">
                <a16:creationId xmlns:a16="http://schemas.microsoft.com/office/drawing/2014/main" id="{9FD25FAD-9F21-85A0-6F83-795C2734C5C5}"/>
              </a:ext>
            </a:extLst>
          </p:cNvPr>
          <p:cNvSpPr txBox="1"/>
          <p:nvPr/>
        </p:nvSpPr>
        <p:spPr>
          <a:xfrm>
            <a:off x="4346250" y="3826954"/>
            <a:ext cx="1545616" cy="584775"/>
          </a:xfrm>
          <a:prstGeom prst="rect">
            <a:avLst/>
          </a:prstGeom>
          <a:noFill/>
        </p:spPr>
        <p:txBody>
          <a:bodyPr wrap="none" rtlCol="0">
            <a:spAutoFit/>
          </a:bodyPr>
          <a:lstStyle/>
          <a:p>
            <a:pPr algn="ctr"/>
            <a:r>
              <a:rPr lang="fr-FR" sz="1600" b="1">
                <a:latin typeface="Montserrat ExtraBold" pitchFamily="2" charset="77"/>
              </a:rPr>
              <a:t>CONTRAT</a:t>
            </a:r>
          </a:p>
          <a:p>
            <a:pPr algn="ctr"/>
            <a:r>
              <a:rPr lang="fr-FR" sz="1600" b="1">
                <a:latin typeface="Montserrat ExtraBold" pitchFamily="2" charset="77"/>
              </a:rPr>
              <a:t>&amp; PAIEMENT</a:t>
            </a:r>
          </a:p>
        </p:txBody>
      </p:sp>
      <p:sp>
        <p:nvSpPr>
          <p:cNvPr id="22" name="ZoneTexte 21">
            <a:extLst>
              <a:ext uri="{FF2B5EF4-FFF2-40B4-BE49-F238E27FC236}">
                <a16:creationId xmlns:a16="http://schemas.microsoft.com/office/drawing/2014/main" id="{B4B66542-4404-2D27-FBDC-54F39B1F288E}"/>
              </a:ext>
            </a:extLst>
          </p:cNvPr>
          <p:cNvSpPr txBox="1"/>
          <p:nvPr/>
        </p:nvSpPr>
        <p:spPr>
          <a:xfrm>
            <a:off x="2955843" y="3830675"/>
            <a:ext cx="861133" cy="584775"/>
          </a:xfrm>
          <a:prstGeom prst="rect">
            <a:avLst/>
          </a:prstGeom>
          <a:noFill/>
        </p:spPr>
        <p:txBody>
          <a:bodyPr wrap="none" rtlCol="0">
            <a:spAutoFit/>
          </a:bodyPr>
          <a:lstStyle/>
          <a:p>
            <a:pPr algn="ctr"/>
            <a:r>
              <a:rPr lang="fr-FR" sz="1600" b="1">
                <a:latin typeface="Montserrat ExtraBold" pitchFamily="2" charset="77"/>
              </a:rPr>
              <a:t>INFO</a:t>
            </a:r>
          </a:p>
          <a:p>
            <a:pPr algn="ctr"/>
            <a:r>
              <a:rPr lang="fr-FR" sz="1600" b="1">
                <a:latin typeface="Montserrat ExtraBold" pitchFamily="2" charset="77"/>
              </a:rPr>
              <a:t>DÉMO</a:t>
            </a:r>
          </a:p>
        </p:txBody>
      </p:sp>
      <p:sp>
        <p:nvSpPr>
          <p:cNvPr id="23" name="ZoneTexte 22">
            <a:extLst>
              <a:ext uri="{FF2B5EF4-FFF2-40B4-BE49-F238E27FC236}">
                <a16:creationId xmlns:a16="http://schemas.microsoft.com/office/drawing/2014/main" id="{6934B798-8934-6535-9E4D-669247F5C336}"/>
              </a:ext>
            </a:extLst>
          </p:cNvPr>
          <p:cNvSpPr txBox="1"/>
          <p:nvPr/>
        </p:nvSpPr>
        <p:spPr>
          <a:xfrm>
            <a:off x="9857207" y="3826954"/>
            <a:ext cx="1553630" cy="584775"/>
          </a:xfrm>
          <a:prstGeom prst="rect">
            <a:avLst/>
          </a:prstGeom>
          <a:noFill/>
        </p:spPr>
        <p:txBody>
          <a:bodyPr wrap="none" rtlCol="0">
            <a:spAutoFit/>
          </a:bodyPr>
          <a:lstStyle/>
          <a:p>
            <a:pPr algn="ctr"/>
            <a:r>
              <a:rPr lang="fr-FR" sz="1600" b="1">
                <a:latin typeface="Montserrat ExtraBold" pitchFamily="2" charset="77"/>
              </a:rPr>
              <a:t>LANCEMENT</a:t>
            </a:r>
          </a:p>
          <a:p>
            <a:pPr algn="ctr"/>
            <a:r>
              <a:rPr lang="fr-FR" sz="1600" b="1">
                <a:latin typeface="Montserrat ExtraBold" pitchFamily="2" charset="77"/>
              </a:rPr>
              <a:t>MACHINE</a:t>
            </a:r>
          </a:p>
        </p:txBody>
      </p:sp>
      <p:sp>
        <p:nvSpPr>
          <p:cNvPr id="24" name="ZoneTexte 23">
            <a:extLst>
              <a:ext uri="{FF2B5EF4-FFF2-40B4-BE49-F238E27FC236}">
                <a16:creationId xmlns:a16="http://schemas.microsoft.com/office/drawing/2014/main" id="{7E841A28-943B-72A4-5B7F-11AB96E10590}"/>
              </a:ext>
            </a:extLst>
          </p:cNvPr>
          <p:cNvSpPr txBox="1"/>
          <p:nvPr/>
        </p:nvSpPr>
        <p:spPr>
          <a:xfrm>
            <a:off x="6392482" y="3818693"/>
            <a:ext cx="1324402" cy="584775"/>
          </a:xfrm>
          <a:prstGeom prst="rect">
            <a:avLst/>
          </a:prstGeom>
          <a:noFill/>
        </p:spPr>
        <p:txBody>
          <a:bodyPr wrap="none" rtlCol="0">
            <a:spAutoFit/>
          </a:bodyPr>
          <a:lstStyle/>
          <a:p>
            <a:pPr algn="ctr"/>
            <a:r>
              <a:rPr lang="fr-FR" sz="1600" b="1">
                <a:latin typeface="Montserrat ExtraBold" pitchFamily="2" charset="77"/>
              </a:rPr>
              <a:t>CRÉATION</a:t>
            </a:r>
          </a:p>
          <a:p>
            <a:pPr algn="ctr"/>
            <a:r>
              <a:rPr lang="fr-FR" sz="1600" b="1">
                <a:latin typeface="Montserrat ExtraBold" pitchFamily="2" charset="77"/>
              </a:rPr>
              <a:t>SYSTÈME</a:t>
            </a:r>
          </a:p>
        </p:txBody>
      </p:sp>
      <p:sp>
        <p:nvSpPr>
          <p:cNvPr id="25" name="ZoneTexte 24">
            <a:extLst>
              <a:ext uri="{FF2B5EF4-FFF2-40B4-BE49-F238E27FC236}">
                <a16:creationId xmlns:a16="http://schemas.microsoft.com/office/drawing/2014/main" id="{798A9CFB-8420-421A-08D8-C13E74CA3CB7}"/>
              </a:ext>
            </a:extLst>
          </p:cNvPr>
          <p:cNvSpPr txBox="1"/>
          <p:nvPr/>
        </p:nvSpPr>
        <p:spPr>
          <a:xfrm>
            <a:off x="8266020" y="3822137"/>
            <a:ext cx="970137" cy="584775"/>
          </a:xfrm>
          <a:prstGeom prst="rect">
            <a:avLst/>
          </a:prstGeom>
          <a:noFill/>
        </p:spPr>
        <p:txBody>
          <a:bodyPr wrap="none" rtlCol="0">
            <a:spAutoFit/>
          </a:bodyPr>
          <a:lstStyle/>
          <a:p>
            <a:pPr algn="ctr"/>
            <a:r>
              <a:rPr lang="fr-FR" sz="1600" b="1">
                <a:latin typeface="Montserrat ExtraBold" pitchFamily="2" charset="77"/>
              </a:rPr>
              <a:t>APPEL </a:t>
            </a:r>
          </a:p>
          <a:p>
            <a:pPr algn="ctr"/>
            <a:r>
              <a:rPr lang="fr-FR" sz="1600" b="1">
                <a:latin typeface="Montserrat ExtraBold" pitchFamily="2" charset="77"/>
              </a:rPr>
              <a:t>RÉCAP</a:t>
            </a:r>
          </a:p>
        </p:txBody>
      </p:sp>
      <p:pic>
        <p:nvPicPr>
          <p:cNvPr id="2" name="Image 1">
            <a:extLst>
              <a:ext uri="{FF2B5EF4-FFF2-40B4-BE49-F238E27FC236}">
                <a16:creationId xmlns:a16="http://schemas.microsoft.com/office/drawing/2014/main" id="{908CE5CC-49DF-64D3-3F56-7EB8A831EF09}"/>
              </a:ext>
            </a:extLst>
          </p:cNvPr>
          <p:cNvPicPr>
            <a:picLocks noChangeAspect="1"/>
          </p:cNvPicPr>
          <p:nvPr/>
        </p:nvPicPr>
        <p:blipFill rotWithShape="1">
          <a:blip r:embed="rId3"/>
          <a:srcRect l="10899" t="24855" r="7393" b="25796"/>
          <a:stretch/>
        </p:blipFill>
        <p:spPr>
          <a:xfrm>
            <a:off x="5432852" y="5049511"/>
            <a:ext cx="1919259" cy="1159157"/>
          </a:xfrm>
          <a:prstGeom prst="rect">
            <a:avLst/>
          </a:prstGeom>
        </p:spPr>
      </p:pic>
      <p:pic>
        <p:nvPicPr>
          <p:cNvPr id="4" name="Image 3">
            <a:extLst>
              <a:ext uri="{FF2B5EF4-FFF2-40B4-BE49-F238E27FC236}">
                <a16:creationId xmlns:a16="http://schemas.microsoft.com/office/drawing/2014/main" id="{1F90281E-16E7-8054-9A65-7D2DF20B6ABD}"/>
              </a:ext>
            </a:extLst>
          </p:cNvPr>
          <p:cNvPicPr>
            <a:picLocks noChangeAspect="1"/>
          </p:cNvPicPr>
          <p:nvPr/>
        </p:nvPicPr>
        <p:blipFill>
          <a:blip r:embed="rId4"/>
          <a:stretch>
            <a:fillRect/>
          </a:stretch>
        </p:blipFill>
        <p:spPr>
          <a:xfrm>
            <a:off x="4539479" y="2451467"/>
            <a:ext cx="1159158" cy="1159158"/>
          </a:xfrm>
          <a:prstGeom prst="rect">
            <a:avLst/>
          </a:prstGeom>
        </p:spPr>
      </p:pic>
      <p:pic>
        <p:nvPicPr>
          <p:cNvPr id="6" name="Image 5">
            <a:extLst>
              <a:ext uri="{FF2B5EF4-FFF2-40B4-BE49-F238E27FC236}">
                <a16:creationId xmlns:a16="http://schemas.microsoft.com/office/drawing/2014/main" id="{4C449532-9BBD-2855-5288-C53C71749185}"/>
              </a:ext>
            </a:extLst>
          </p:cNvPr>
          <p:cNvPicPr>
            <a:picLocks noChangeAspect="1"/>
          </p:cNvPicPr>
          <p:nvPr/>
        </p:nvPicPr>
        <p:blipFill>
          <a:blip r:embed="rId5"/>
          <a:stretch>
            <a:fillRect/>
          </a:stretch>
        </p:blipFill>
        <p:spPr>
          <a:xfrm>
            <a:off x="2806830" y="2451468"/>
            <a:ext cx="1159157" cy="1159157"/>
          </a:xfrm>
          <a:prstGeom prst="rect">
            <a:avLst/>
          </a:prstGeom>
        </p:spPr>
      </p:pic>
      <p:pic>
        <p:nvPicPr>
          <p:cNvPr id="9" name="Image 8">
            <a:extLst>
              <a:ext uri="{FF2B5EF4-FFF2-40B4-BE49-F238E27FC236}">
                <a16:creationId xmlns:a16="http://schemas.microsoft.com/office/drawing/2014/main" id="{5FC2E72F-B39D-D0C4-525A-DA3ED9D3E395}"/>
              </a:ext>
            </a:extLst>
          </p:cNvPr>
          <p:cNvPicPr>
            <a:picLocks noChangeAspect="1"/>
          </p:cNvPicPr>
          <p:nvPr/>
        </p:nvPicPr>
        <p:blipFill>
          <a:blip r:embed="rId6"/>
          <a:stretch>
            <a:fillRect/>
          </a:stretch>
        </p:blipFill>
        <p:spPr>
          <a:xfrm>
            <a:off x="1118294" y="2560157"/>
            <a:ext cx="1050468" cy="1050468"/>
          </a:xfrm>
          <a:prstGeom prst="rect">
            <a:avLst/>
          </a:prstGeom>
        </p:spPr>
      </p:pic>
      <p:pic>
        <p:nvPicPr>
          <p:cNvPr id="13" name="Image 12">
            <a:extLst>
              <a:ext uri="{FF2B5EF4-FFF2-40B4-BE49-F238E27FC236}">
                <a16:creationId xmlns:a16="http://schemas.microsoft.com/office/drawing/2014/main" id="{241D33B1-917C-6D33-4E08-2C2DA7CB8A90}"/>
              </a:ext>
            </a:extLst>
          </p:cNvPr>
          <p:cNvPicPr>
            <a:picLocks noChangeAspect="1"/>
          </p:cNvPicPr>
          <p:nvPr/>
        </p:nvPicPr>
        <p:blipFill>
          <a:blip r:embed="rId7"/>
          <a:stretch>
            <a:fillRect/>
          </a:stretch>
        </p:blipFill>
        <p:spPr>
          <a:xfrm>
            <a:off x="6475104" y="2388506"/>
            <a:ext cx="1159157" cy="1159157"/>
          </a:xfrm>
          <a:prstGeom prst="rect">
            <a:avLst/>
          </a:prstGeom>
        </p:spPr>
      </p:pic>
      <p:pic>
        <p:nvPicPr>
          <p:cNvPr id="15" name="Image 14">
            <a:extLst>
              <a:ext uri="{FF2B5EF4-FFF2-40B4-BE49-F238E27FC236}">
                <a16:creationId xmlns:a16="http://schemas.microsoft.com/office/drawing/2014/main" id="{B054D615-700C-FCA4-B947-DA9801F4503B}"/>
              </a:ext>
            </a:extLst>
          </p:cNvPr>
          <p:cNvPicPr>
            <a:picLocks noChangeAspect="1"/>
          </p:cNvPicPr>
          <p:nvPr/>
        </p:nvPicPr>
        <p:blipFill>
          <a:blip r:embed="rId8"/>
          <a:stretch>
            <a:fillRect/>
          </a:stretch>
        </p:blipFill>
        <p:spPr>
          <a:xfrm>
            <a:off x="8150119" y="2451466"/>
            <a:ext cx="1159157" cy="1159157"/>
          </a:xfrm>
          <a:prstGeom prst="rect">
            <a:avLst/>
          </a:prstGeom>
        </p:spPr>
      </p:pic>
      <p:pic>
        <p:nvPicPr>
          <p:cNvPr id="17" name="Image 16">
            <a:extLst>
              <a:ext uri="{FF2B5EF4-FFF2-40B4-BE49-F238E27FC236}">
                <a16:creationId xmlns:a16="http://schemas.microsoft.com/office/drawing/2014/main" id="{0815B250-52A8-20B5-4231-3E88619A773D}"/>
              </a:ext>
            </a:extLst>
          </p:cNvPr>
          <p:cNvPicPr>
            <a:picLocks noChangeAspect="1"/>
          </p:cNvPicPr>
          <p:nvPr/>
        </p:nvPicPr>
        <p:blipFill>
          <a:blip r:embed="rId9"/>
          <a:stretch>
            <a:fillRect/>
          </a:stretch>
        </p:blipFill>
        <p:spPr>
          <a:xfrm>
            <a:off x="10085743" y="2305340"/>
            <a:ext cx="1451410" cy="1451410"/>
          </a:xfrm>
          <a:prstGeom prst="rect">
            <a:avLst/>
          </a:prstGeom>
        </p:spPr>
      </p:pic>
      <p:cxnSp>
        <p:nvCxnSpPr>
          <p:cNvPr id="19" name="Connecteur droit avec flèche 18">
            <a:extLst>
              <a:ext uri="{FF2B5EF4-FFF2-40B4-BE49-F238E27FC236}">
                <a16:creationId xmlns:a16="http://schemas.microsoft.com/office/drawing/2014/main" id="{E77D1863-4B08-AB62-DB5F-8D483FB43DE8}"/>
              </a:ext>
            </a:extLst>
          </p:cNvPr>
          <p:cNvCxnSpPr>
            <a:cxnSpLocks/>
          </p:cNvCxnSpPr>
          <p:nvPr/>
        </p:nvCxnSpPr>
        <p:spPr>
          <a:xfrm>
            <a:off x="1237534" y="4867633"/>
            <a:ext cx="9989648" cy="0"/>
          </a:xfrm>
          <a:prstGeom prst="straightConnector1">
            <a:avLst/>
          </a:prstGeom>
          <a:ln w="123825">
            <a:solidFill>
              <a:schemeClr val="tx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81748A8-89D7-080B-DBD1-8B347EAADE29}"/>
              </a:ext>
            </a:extLst>
          </p:cNvPr>
          <p:cNvCxnSpPr>
            <a:cxnSpLocks/>
          </p:cNvCxnSpPr>
          <p:nvPr/>
        </p:nvCxnSpPr>
        <p:spPr>
          <a:xfrm>
            <a:off x="1237534" y="4867714"/>
            <a:ext cx="2929864" cy="0"/>
          </a:xfrm>
          <a:prstGeom prst="line">
            <a:avLst/>
          </a:prstGeom>
          <a:ln w="123825">
            <a:solidFill>
              <a:srgbClr val="00FF00"/>
            </a:solidFill>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F812D29F-CD90-C2CB-86AF-DD6BF371E19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3827238" y="4582726"/>
            <a:ext cx="569814" cy="569814"/>
          </a:xfrm>
          <a:prstGeom prst="rect">
            <a:avLst/>
          </a:prstGeom>
        </p:spPr>
      </p:pic>
      <p:pic>
        <p:nvPicPr>
          <p:cNvPr id="7" name="Image 6" descr="Une image contenant Graphique, graphisme, texte, Police&#10;&#10;Description générée automatiquement">
            <a:extLst>
              <a:ext uri="{FF2B5EF4-FFF2-40B4-BE49-F238E27FC236}">
                <a16:creationId xmlns:a16="http://schemas.microsoft.com/office/drawing/2014/main" id="{7D1F2541-2EB9-03C7-6923-1BD3E2401329}"/>
              </a:ext>
            </a:extLst>
          </p:cNvPr>
          <p:cNvPicPr>
            <a:picLocks noChangeAspect="1"/>
          </p:cNvPicPr>
          <p:nvPr/>
        </p:nvPicPr>
        <p:blipFill>
          <a:blip r:embed="rId12"/>
          <a:stretch>
            <a:fillRect/>
          </a:stretch>
        </p:blipFill>
        <p:spPr>
          <a:xfrm>
            <a:off x="-79013" y="5371339"/>
            <a:ext cx="1648626" cy="1648626"/>
          </a:xfrm>
          <a:prstGeom prst="rect">
            <a:avLst/>
          </a:prstGeom>
        </p:spPr>
      </p:pic>
      <p:grpSp>
        <p:nvGrpSpPr>
          <p:cNvPr id="10" name="Groupe 9">
            <a:extLst>
              <a:ext uri="{FF2B5EF4-FFF2-40B4-BE49-F238E27FC236}">
                <a16:creationId xmlns:a16="http://schemas.microsoft.com/office/drawing/2014/main" id="{7B53A0B7-4906-46C2-1988-06D55AA0EFEF}"/>
              </a:ext>
            </a:extLst>
          </p:cNvPr>
          <p:cNvGrpSpPr/>
          <p:nvPr/>
        </p:nvGrpSpPr>
        <p:grpSpPr>
          <a:xfrm>
            <a:off x="10185285" y="6194312"/>
            <a:ext cx="1880643" cy="494618"/>
            <a:chOff x="10185285" y="6194312"/>
            <a:chExt cx="1880643" cy="494618"/>
          </a:xfrm>
        </p:grpSpPr>
        <p:sp>
          <p:nvSpPr>
            <p:cNvPr id="11" name="ZoneTexte 10">
              <a:extLst>
                <a:ext uri="{FF2B5EF4-FFF2-40B4-BE49-F238E27FC236}">
                  <a16:creationId xmlns:a16="http://schemas.microsoft.com/office/drawing/2014/main" id="{7297E21B-D9C2-BBFD-F0F7-2C1328B91D78}"/>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2" name="ZoneTexte 11">
              <a:extLst>
                <a:ext uri="{FF2B5EF4-FFF2-40B4-BE49-F238E27FC236}">
                  <a16:creationId xmlns:a16="http://schemas.microsoft.com/office/drawing/2014/main" id="{61C78C30-DF8D-30DE-E5B8-5B39A6DFFC02}"/>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2169695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BF1A5B-F986-FDE9-D804-20B0899F20EF}"/>
              </a:ext>
            </a:extLst>
          </p:cNvPr>
          <p:cNvPicPr>
            <a:picLocks noChangeAspect="1"/>
          </p:cNvPicPr>
          <p:nvPr/>
        </p:nvPicPr>
        <p:blipFill rotWithShape="1">
          <a:blip r:embed="rId3"/>
          <a:srcRect t="22698" b="17529"/>
          <a:stretch/>
        </p:blipFill>
        <p:spPr>
          <a:xfrm>
            <a:off x="2897372" y="277091"/>
            <a:ext cx="6397256" cy="5735782"/>
          </a:xfrm>
          <a:prstGeom prst="rect">
            <a:avLst/>
          </a:prstGeom>
        </p:spPr>
      </p:pic>
    </p:spTree>
    <p:extLst>
      <p:ext uri="{BB962C8B-B14F-4D97-AF65-F5344CB8AC3E}">
        <p14:creationId xmlns:p14="http://schemas.microsoft.com/office/powerpoint/2010/main" val="3861307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543FF01-8DA0-7329-2363-116504E8B95E}"/>
              </a:ext>
            </a:extLst>
          </p:cNvPr>
          <p:cNvSpPr txBox="1"/>
          <p:nvPr/>
        </p:nvSpPr>
        <p:spPr>
          <a:xfrm>
            <a:off x="1569613" y="628126"/>
            <a:ext cx="9052774" cy="769441"/>
          </a:xfrm>
          <a:prstGeom prst="rect">
            <a:avLst/>
          </a:prstGeom>
          <a:noFill/>
        </p:spPr>
        <p:txBody>
          <a:bodyPr wrap="square" rtlCol="0">
            <a:spAutoFit/>
          </a:bodyPr>
          <a:lstStyle/>
          <a:p>
            <a:pPr algn="ctr"/>
            <a:r>
              <a:rPr lang="fr-FR" sz="4400" b="1">
                <a:latin typeface="Montserrat Black" pitchFamily="2" charset="77"/>
                <a:cs typeface="Microsoft Tai Le" panose="020B0502040204020203" pitchFamily="34" charset="0"/>
              </a:rPr>
              <a:t>ET </a:t>
            </a:r>
            <a:r>
              <a:rPr lang="fr-FR" sz="4400" b="1">
                <a:solidFill>
                  <a:srgbClr val="FF0000"/>
                </a:solidFill>
                <a:latin typeface="Montserrat Black" pitchFamily="2" charset="77"/>
                <a:cs typeface="Microsoft Tai Le" panose="020B0502040204020203" pitchFamily="34" charset="0"/>
              </a:rPr>
              <a:t>SANS</a:t>
            </a:r>
            <a:r>
              <a:rPr lang="fr-FR" sz="4400" b="1">
                <a:latin typeface="Montserrat Black" pitchFamily="2" charset="77"/>
                <a:cs typeface="Microsoft Tai Le" panose="020B0502040204020203" pitchFamily="34" charset="0"/>
              </a:rPr>
              <a:t> </a:t>
            </a:r>
          </a:p>
        </p:txBody>
      </p:sp>
      <p:sp>
        <p:nvSpPr>
          <p:cNvPr id="5" name="ZoneTexte 4">
            <a:extLst>
              <a:ext uri="{FF2B5EF4-FFF2-40B4-BE49-F238E27FC236}">
                <a16:creationId xmlns:a16="http://schemas.microsoft.com/office/drawing/2014/main" id="{F081004B-8927-5E1E-9F2D-5F4B39DCA5AC}"/>
              </a:ext>
            </a:extLst>
          </p:cNvPr>
          <p:cNvSpPr txBox="1"/>
          <p:nvPr/>
        </p:nvSpPr>
        <p:spPr>
          <a:xfrm>
            <a:off x="2171234" y="1918029"/>
            <a:ext cx="9331382" cy="3477875"/>
          </a:xfrm>
          <a:prstGeom prst="rect">
            <a:avLst/>
          </a:prstGeom>
          <a:noFill/>
        </p:spPr>
        <p:txBody>
          <a:bodyPr wrap="square" rtlCol="0">
            <a:spAutoFit/>
          </a:bodyPr>
          <a:lstStyle/>
          <a:p>
            <a:r>
              <a:rPr lang="fr-FR" sz="2200" b="1">
                <a:latin typeface="Montserrat Black" pitchFamily="2" charset="77"/>
                <a:cs typeface="Microsoft Tai Le" panose="020B0502040204020203" pitchFamily="34" charset="0"/>
              </a:rPr>
              <a:t>PERDRE DU TEMPS À CRÉER ET LANCER DES CAMPAGNES</a:t>
            </a:r>
          </a:p>
          <a:p>
            <a:r>
              <a:rPr lang="fr-FR" sz="2200" b="1">
                <a:latin typeface="Montserrat Black" pitchFamily="2" charset="77"/>
                <a:cs typeface="Microsoft Tai Le" panose="020B0502040204020203" pitchFamily="34" charset="0"/>
              </a:rPr>
              <a:t>MARKETING POUR ATTIRER DE NOUVEAUX PATIENTS.</a:t>
            </a:r>
          </a:p>
          <a:p>
            <a:endParaRPr lang="fr-FR" sz="2200" b="1">
              <a:latin typeface="Montserrat Black" pitchFamily="2" charset="77"/>
              <a:cs typeface="Microsoft Tai Le" panose="020B0502040204020203" pitchFamily="34" charset="0"/>
            </a:endParaRPr>
          </a:p>
          <a:p>
            <a:r>
              <a:rPr lang="fr-FR" sz="2200" b="1">
                <a:latin typeface="Montserrat Black" pitchFamily="2" charset="77"/>
                <a:cs typeface="Microsoft Tai Le" panose="020B0502040204020203" pitchFamily="34" charset="0"/>
              </a:rPr>
              <a:t>DÉPENSER DES SOMMES DÉMESURABLES EN PUBLICITÉ.</a:t>
            </a:r>
          </a:p>
          <a:p>
            <a:endParaRPr lang="fr-FR" sz="2200" b="1">
              <a:latin typeface="Montserrat Black" pitchFamily="2" charset="77"/>
              <a:cs typeface="Microsoft Tai Le" panose="020B0502040204020203" pitchFamily="34" charset="0"/>
            </a:endParaRPr>
          </a:p>
          <a:p>
            <a:r>
              <a:rPr lang="fr-FR" sz="2200" b="1">
                <a:latin typeface="Montserrat Black" pitchFamily="2" charset="77"/>
                <a:cs typeface="Microsoft Tai Le" panose="020B0502040204020203" pitchFamily="34" charset="0"/>
              </a:rPr>
              <a:t>PRODUIRE DU CONTENU À TOUR DE BRAS ET RESTER </a:t>
            </a:r>
          </a:p>
          <a:p>
            <a:r>
              <a:rPr lang="fr-FR" sz="2200" b="1">
                <a:latin typeface="Montserrat Black" pitchFamily="2" charset="77"/>
                <a:cs typeface="Microsoft Tai Le" panose="020B0502040204020203" pitchFamily="34" charset="0"/>
              </a:rPr>
              <a:t>À LA MERCI DE L’ALGORITHME.</a:t>
            </a:r>
          </a:p>
          <a:p>
            <a:endParaRPr lang="fr-FR" sz="2200" b="1">
              <a:latin typeface="Montserrat Black" pitchFamily="2" charset="77"/>
              <a:cs typeface="Microsoft Tai Le" panose="020B0502040204020203" pitchFamily="34" charset="0"/>
            </a:endParaRPr>
          </a:p>
          <a:p>
            <a:r>
              <a:rPr lang="fr-FR" sz="2200" b="1">
                <a:latin typeface="Montserrat Black" pitchFamily="2" charset="77"/>
                <a:cs typeface="Microsoft Tai Le" panose="020B0502040204020203" pitchFamily="34" charset="0"/>
              </a:rPr>
              <a:t>VOUS SOUCIER DES PROSPECTS NON QUALIFIÉS ET LES RDVS </a:t>
            </a:r>
            <a:r>
              <a:rPr lang="fr-FR" sz="2200" b="1" dirty="0">
                <a:latin typeface="Montserrat Black" pitchFamily="2" charset="77"/>
                <a:cs typeface="Microsoft Tai Le" panose="020B0502040204020203" pitchFamily="34" charset="0"/>
              </a:rPr>
              <a:t>AUXQUELS</a:t>
            </a:r>
            <a:r>
              <a:rPr lang="fr-FR" sz="2200" b="1">
                <a:latin typeface="Montserrat Black" pitchFamily="2" charset="77"/>
                <a:cs typeface="Microsoft Tai Le" panose="020B0502040204020203" pitchFamily="34" charset="0"/>
              </a:rPr>
              <a:t> PERSONNE NE SE PRESENTE.</a:t>
            </a:r>
          </a:p>
        </p:txBody>
      </p:sp>
      <p:pic>
        <p:nvPicPr>
          <p:cNvPr id="9" name="Image 8">
            <a:extLst>
              <a:ext uri="{FF2B5EF4-FFF2-40B4-BE49-F238E27FC236}">
                <a16:creationId xmlns:a16="http://schemas.microsoft.com/office/drawing/2014/main" id="{FD03DF5F-ED9B-D316-28CE-753AE11E5E7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1405887" y="4665268"/>
            <a:ext cx="579120" cy="579120"/>
          </a:xfrm>
          <a:prstGeom prst="rect">
            <a:avLst/>
          </a:prstGeom>
        </p:spPr>
      </p:pic>
      <p:pic>
        <p:nvPicPr>
          <p:cNvPr id="14" name="Image 13">
            <a:extLst>
              <a:ext uri="{FF2B5EF4-FFF2-40B4-BE49-F238E27FC236}">
                <a16:creationId xmlns:a16="http://schemas.microsoft.com/office/drawing/2014/main" id="{9983DF21-7CE1-C6AA-323B-620BC57F1021}"/>
              </a:ext>
            </a:extLst>
          </p:cNvPr>
          <p:cNvPicPr>
            <a:picLocks noChangeAspect="1"/>
          </p:cNvPicPr>
          <p:nvPr/>
        </p:nvPicPr>
        <p:blipFill>
          <a:blip r:embed="rId5"/>
          <a:stretch>
            <a:fillRect/>
          </a:stretch>
        </p:blipFill>
        <p:spPr>
          <a:xfrm>
            <a:off x="1339847" y="1993565"/>
            <a:ext cx="614680" cy="614680"/>
          </a:xfrm>
          <a:prstGeom prst="rect">
            <a:avLst/>
          </a:prstGeom>
        </p:spPr>
      </p:pic>
      <p:pic>
        <p:nvPicPr>
          <p:cNvPr id="20" name="Image 19">
            <a:extLst>
              <a:ext uri="{FF2B5EF4-FFF2-40B4-BE49-F238E27FC236}">
                <a16:creationId xmlns:a16="http://schemas.microsoft.com/office/drawing/2014/main" id="{FF5FAB65-05AA-69B7-5297-1CBE31950B71}"/>
              </a:ext>
            </a:extLst>
          </p:cNvPr>
          <p:cNvPicPr>
            <a:picLocks noChangeAspect="1"/>
          </p:cNvPicPr>
          <p:nvPr/>
        </p:nvPicPr>
        <p:blipFill>
          <a:blip r:embed="rId6"/>
          <a:stretch>
            <a:fillRect/>
          </a:stretch>
        </p:blipFill>
        <p:spPr>
          <a:xfrm>
            <a:off x="1339848" y="2834804"/>
            <a:ext cx="614680" cy="614680"/>
          </a:xfrm>
          <a:prstGeom prst="rect">
            <a:avLst/>
          </a:prstGeom>
        </p:spPr>
      </p:pic>
      <p:pic>
        <p:nvPicPr>
          <p:cNvPr id="22" name="Image 21">
            <a:extLst>
              <a:ext uri="{FF2B5EF4-FFF2-40B4-BE49-F238E27FC236}">
                <a16:creationId xmlns:a16="http://schemas.microsoft.com/office/drawing/2014/main" id="{8BE421ED-7376-CFDA-FF9D-38F495ED48B7}"/>
              </a:ext>
            </a:extLst>
          </p:cNvPr>
          <p:cNvPicPr>
            <a:picLocks noChangeAspect="1"/>
          </p:cNvPicPr>
          <p:nvPr/>
        </p:nvPicPr>
        <p:blipFill>
          <a:blip r:embed="rId7"/>
          <a:stretch>
            <a:fillRect/>
          </a:stretch>
        </p:blipFill>
        <p:spPr>
          <a:xfrm>
            <a:off x="1375407" y="3708792"/>
            <a:ext cx="579120" cy="579120"/>
          </a:xfrm>
          <a:prstGeom prst="rect">
            <a:avLst/>
          </a:prstGeom>
        </p:spPr>
      </p:pic>
      <p:pic>
        <p:nvPicPr>
          <p:cNvPr id="7" name="Image 6" descr="Une image contenant Graphique, graphisme, texte, Police&#10;&#10;Description générée automatiquement">
            <a:extLst>
              <a:ext uri="{FF2B5EF4-FFF2-40B4-BE49-F238E27FC236}">
                <a16:creationId xmlns:a16="http://schemas.microsoft.com/office/drawing/2014/main" id="{3B24EB43-21E9-A63E-4CAC-7487D82C266E}"/>
              </a:ext>
            </a:extLst>
          </p:cNvPr>
          <p:cNvPicPr>
            <a:picLocks noChangeAspect="1"/>
          </p:cNvPicPr>
          <p:nvPr/>
        </p:nvPicPr>
        <p:blipFill>
          <a:blip r:embed="rId8"/>
          <a:stretch>
            <a:fillRect/>
          </a:stretch>
        </p:blipFill>
        <p:spPr>
          <a:xfrm>
            <a:off x="-79013" y="5371339"/>
            <a:ext cx="1648626" cy="1648626"/>
          </a:xfrm>
          <a:prstGeom prst="rect">
            <a:avLst/>
          </a:prstGeom>
        </p:spPr>
      </p:pic>
      <p:grpSp>
        <p:nvGrpSpPr>
          <p:cNvPr id="10" name="Groupe 9">
            <a:extLst>
              <a:ext uri="{FF2B5EF4-FFF2-40B4-BE49-F238E27FC236}">
                <a16:creationId xmlns:a16="http://schemas.microsoft.com/office/drawing/2014/main" id="{27C63EB4-ECD5-452B-7C58-25CDC7690791}"/>
              </a:ext>
            </a:extLst>
          </p:cNvPr>
          <p:cNvGrpSpPr/>
          <p:nvPr/>
        </p:nvGrpSpPr>
        <p:grpSpPr>
          <a:xfrm>
            <a:off x="10185285" y="6194312"/>
            <a:ext cx="1880643" cy="494618"/>
            <a:chOff x="10185285" y="6194312"/>
            <a:chExt cx="1880643" cy="494618"/>
          </a:xfrm>
        </p:grpSpPr>
        <p:sp>
          <p:nvSpPr>
            <p:cNvPr id="11" name="ZoneTexte 10">
              <a:extLst>
                <a:ext uri="{FF2B5EF4-FFF2-40B4-BE49-F238E27FC236}">
                  <a16:creationId xmlns:a16="http://schemas.microsoft.com/office/drawing/2014/main" id="{32617BD0-1D45-B6A1-677B-916CC4E3C1F8}"/>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2" name="ZoneTexte 11">
              <a:extLst>
                <a:ext uri="{FF2B5EF4-FFF2-40B4-BE49-F238E27FC236}">
                  <a16:creationId xmlns:a16="http://schemas.microsoft.com/office/drawing/2014/main" id="{C828F589-620B-DE56-78B2-3E867B22664F}"/>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3317262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BED2BCB-18EE-BE3F-9B0E-58AA0F2FC934}"/>
              </a:ext>
            </a:extLst>
          </p:cNvPr>
          <p:cNvSpPr txBox="1"/>
          <p:nvPr/>
        </p:nvSpPr>
        <p:spPr>
          <a:xfrm>
            <a:off x="1380552" y="337971"/>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SAUCE INTERNE : </a:t>
            </a:r>
            <a:r>
              <a:rPr lang="fr-FR" sz="3200" b="1">
                <a:solidFill>
                  <a:srgbClr val="FF0000"/>
                </a:solidFill>
                <a:latin typeface="Montserrat Black" pitchFamily="2" charset="77"/>
                <a:cs typeface="Microsoft Tai Le" panose="020B0502040204020203" pitchFamily="34" charset="0"/>
              </a:rPr>
              <a:t>PROD</a:t>
            </a:r>
          </a:p>
        </p:txBody>
      </p:sp>
      <p:pic>
        <p:nvPicPr>
          <p:cNvPr id="5" name="Image 4">
            <a:extLst>
              <a:ext uri="{FF2B5EF4-FFF2-40B4-BE49-F238E27FC236}">
                <a16:creationId xmlns:a16="http://schemas.microsoft.com/office/drawing/2014/main" id="{D6C5E789-8B67-A2B5-1EB6-9995174DD576}"/>
              </a:ext>
            </a:extLst>
          </p:cNvPr>
          <p:cNvPicPr>
            <a:picLocks noChangeAspect="1"/>
          </p:cNvPicPr>
          <p:nvPr/>
        </p:nvPicPr>
        <p:blipFill>
          <a:blip r:embed="rId3"/>
          <a:stretch>
            <a:fillRect/>
          </a:stretch>
        </p:blipFill>
        <p:spPr>
          <a:xfrm>
            <a:off x="2343078" y="1682516"/>
            <a:ext cx="880602" cy="584775"/>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0380FCE2-7372-21B6-F2E8-2717D5341852}"/>
              </a:ext>
            </a:extLst>
          </p:cNvPr>
          <p:cNvPicPr>
            <a:picLocks noChangeAspect="1"/>
          </p:cNvPicPr>
          <p:nvPr/>
        </p:nvPicPr>
        <p:blipFill>
          <a:blip r:embed="rId4"/>
          <a:stretch>
            <a:fillRect/>
          </a:stretch>
        </p:blipFill>
        <p:spPr>
          <a:xfrm>
            <a:off x="3979373" y="1538725"/>
            <a:ext cx="872356" cy="872356"/>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4D6C4A35-4C1E-A9A3-7A25-31816FD589CD}"/>
              </a:ext>
            </a:extLst>
          </p:cNvPr>
          <p:cNvPicPr>
            <a:picLocks noChangeAspect="1"/>
          </p:cNvPicPr>
          <p:nvPr/>
        </p:nvPicPr>
        <p:blipFill>
          <a:blip r:embed="rId5"/>
          <a:stretch>
            <a:fillRect/>
          </a:stretch>
        </p:blipFill>
        <p:spPr>
          <a:xfrm>
            <a:off x="5607422" y="1553721"/>
            <a:ext cx="728844" cy="728844"/>
          </a:xfrm>
          <a:prstGeom prst="rect">
            <a:avLst/>
          </a:prstGeom>
        </p:spPr>
      </p:pic>
      <p:pic>
        <p:nvPicPr>
          <p:cNvPr id="10" name="Image 9">
            <a:extLst>
              <a:ext uri="{FF2B5EF4-FFF2-40B4-BE49-F238E27FC236}">
                <a16:creationId xmlns:a16="http://schemas.microsoft.com/office/drawing/2014/main" id="{4BAA9DDB-248C-A986-ABC3-E2ADD60F8952}"/>
              </a:ext>
            </a:extLst>
          </p:cNvPr>
          <p:cNvPicPr>
            <a:picLocks noChangeAspect="1"/>
          </p:cNvPicPr>
          <p:nvPr/>
        </p:nvPicPr>
        <p:blipFill>
          <a:blip r:embed="rId4"/>
          <a:stretch>
            <a:fillRect/>
          </a:stretch>
        </p:blipFill>
        <p:spPr>
          <a:xfrm>
            <a:off x="7091959" y="1486729"/>
            <a:ext cx="872356" cy="872356"/>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BC7AE199-E15F-635F-E1A6-E7B0E1143FC3}"/>
              </a:ext>
            </a:extLst>
          </p:cNvPr>
          <p:cNvPicPr>
            <a:picLocks noChangeAspect="1"/>
          </p:cNvPicPr>
          <p:nvPr/>
        </p:nvPicPr>
        <p:blipFill>
          <a:blip r:embed="rId6"/>
          <a:stretch>
            <a:fillRect/>
          </a:stretch>
        </p:blipFill>
        <p:spPr>
          <a:xfrm>
            <a:off x="8682037" y="1498774"/>
            <a:ext cx="1061114" cy="795836"/>
          </a:xfrm>
          <a:prstGeom prst="rect">
            <a:avLst/>
          </a:prstGeom>
        </p:spPr>
      </p:pic>
      <p:pic>
        <p:nvPicPr>
          <p:cNvPr id="13" name="Image 12">
            <a:extLst>
              <a:ext uri="{FF2B5EF4-FFF2-40B4-BE49-F238E27FC236}">
                <a16:creationId xmlns:a16="http://schemas.microsoft.com/office/drawing/2014/main" id="{93E0A78A-EE77-82B6-8E70-A8AA181B296D}"/>
              </a:ext>
            </a:extLst>
          </p:cNvPr>
          <p:cNvPicPr>
            <a:picLocks noChangeAspect="1"/>
          </p:cNvPicPr>
          <p:nvPr/>
        </p:nvPicPr>
        <p:blipFill>
          <a:blip r:embed="rId3"/>
          <a:stretch>
            <a:fillRect/>
          </a:stretch>
        </p:blipFill>
        <p:spPr>
          <a:xfrm>
            <a:off x="2343078" y="2909593"/>
            <a:ext cx="880602" cy="584775"/>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C2205D1E-BF27-D1E3-122E-8D429C26412B}"/>
              </a:ext>
            </a:extLst>
          </p:cNvPr>
          <p:cNvPicPr>
            <a:picLocks noChangeAspect="1"/>
          </p:cNvPicPr>
          <p:nvPr/>
        </p:nvPicPr>
        <p:blipFill>
          <a:blip r:embed="rId4"/>
          <a:stretch>
            <a:fillRect/>
          </a:stretch>
        </p:blipFill>
        <p:spPr>
          <a:xfrm>
            <a:off x="3979373" y="2765802"/>
            <a:ext cx="872356" cy="872356"/>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5AB7A6F5-C1F1-E195-A836-9D9ADC35C76F}"/>
              </a:ext>
            </a:extLst>
          </p:cNvPr>
          <p:cNvPicPr>
            <a:picLocks noChangeAspect="1"/>
          </p:cNvPicPr>
          <p:nvPr/>
        </p:nvPicPr>
        <p:blipFill>
          <a:blip r:embed="rId6"/>
          <a:stretch>
            <a:fillRect/>
          </a:stretch>
        </p:blipFill>
        <p:spPr>
          <a:xfrm>
            <a:off x="8682037" y="2698532"/>
            <a:ext cx="1061114" cy="795836"/>
          </a:xfrm>
          <a:prstGeom prst="rect">
            <a:avLst/>
          </a:prstGeom>
        </p:spPr>
      </p:pic>
      <p:pic>
        <p:nvPicPr>
          <p:cNvPr id="20" name="Image 19">
            <a:extLst>
              <a:ext uri="{FF2B5EF4-FFF2-40B4-BE49-F238E27FC236}">
                <a16:creationId xmlns:a16="http://schemas.microsoft.com/office/drawing/2014/main" id="{9B33EF12-34F2-1CB7-DDD2-EF3CB9DBA1F7}"/>
              </a:ext>
            </a:extLst>
          </p:cNvPr>
          <p:cNvPicPr>
            <a:picLocks noChangeAspect="1"/>
          </p:cNvPicPr>
          <p:nvPr/>
        </p:nvPicPr>
        <p:blipFill>
          <a:blip r:embed="rId7"/>
          <a:stretch>
            <a:fillRect/>
          </a:stretch>
        </p:blipFill>
        <p:spPr>
          <a:xfrm>
            <a:off x="7064101" y="2725929"/>
            <a:ext cx="851759" cy="857082"/>
          </a:xfrm>
          <a:prstGeom prst="rect">
            <a:avLst/>
          </a:prstGeom>
        </p:spPr>
      </p:pic>
      <p:pic>
        <p:nvPicPr>
          <p:cNvPr id="22" name="Image 21">
            <a:extLst>
              <a:ext uri="{FF2B5EF4-FFF2-40B4-BE49-F238E27FC236}">
                <a16:creationId xmlns:a16="http://schemas.microsoft.com/office/drawing/2014/main" id="{7C2773A9-9E54-4059-5ED5-B0320FC611CF}"/>
              </a:ext>
            </a:extLst>
          </p:cNvPr>
          <p:cNvPicPr>
            <a:picLocks noChangeAspect="1"/>
          </p:cNvPicPr>
          <p:nvPr/>
        </p:nvPicPr>
        <p:blipFill>
          <a:blip r:embed="rId3"/>
          <a:stretch>
            <a:fillRect/>
          </a:stretch>
        </p:blipFill>
        <p:spPr>
          <a:xfrm>
            <a:off x="2362921" y="4092068"/>
            <a:ext cx="880602" cy="584775"/>
          </a:xfrm>
          <a:prstGeom prst="rect">
            <a:avLst/>
          </a:prstGeom>
          <a:ln>
            <a:noFill/>
          </a:ln>
          <a:effectLst>
            <a:outerShdw blurRad="292100" dist="139700" dir="2700000" algn="tl" rotWithShape="0">
              <a:srgbClr val="333333">
                <a:alpha val="65000"/>
              </a:srgbClr>
            </a:outerShdw>
          </a:effectLst>
        </p:spPr>
      </p:pic>
      <p:pic>
        <p:nvPicPr>
          <p:cNvPr id="23" name="Image 22">
            <a:extLst>
              <a:ext uri="{FF2B5EF4-FFF2-40B4-BE49-F238E27FC236}">
                <a16:creationId xmlns:a16="http://schemas.microsoft.com/office/drawing/2014/main" id="{3785DC49-709A-BB61-497F-CBD3581546A3}"/>
              </a:ext>
            </a:extLst>
          </p:cNvPr>
          <p:cNvPicPr>
            <a:picLocks noChangeAspect="1"/>
          </p:cNvPicPr>
          <p:nvPr/>
        </p:nvPicPr>
        <p:blipFill>
          <a:blip r:embed="rId5"/>
          <a:stretch>
            <a:fillRect/>
          </a:stretch>
        </p:blipFill>
        <p:spPr>
          <a:xfrm>
            <a:off x="5663664" y="3992879"/>
            <a:ext cx="728844" cy="728844"/>
          </a:xfrm>
          <a:prstGeom prst="rect">
            <a:avLst/>
          </a:prstGeom>
        </p:spPr>
      </p:pic>
      <p:pic>
        <p:nvPicPr>
          <p:cNvPr id="24" name="Image 23">
            <a:extLst>
              <a:ext uri="{FF2B5EF4-FFF2-40B4-BE49-F238E27FC236}">
                <a16:creationId xmlns:a16="http://schemas.microsoft.com/office/drawing/2014/main" id="{F9315CE0-3646-DD61-2A5C-0A699CD89392}"/>
              </a:ext>
            </a:extLst>
          </p:cNvPr>
          <p:cNvPicPr>
            <a:picLocks noChangeAspect="1"/>
          </p:cNvPicPr>
          <p:nvPr/>
        </p:nvPicPr>
        <p:blipFill>
          <a:blip r:embed="rId6"/>
          <a:stretch>
            <a:fillRect/>
          </a:stretch>
        </p:blipFill>
        <p:spPr>
          <a:xfrm>
            <a:off x="6953868" y="3959383"/>
            <a:ext cx="1061114" cy="795836"/>
          </a:xfrm>
          <a:prstGeom prst="rect">
            <a:avLst/>
          </a:prstGeom>
        </p:spPr>
      </p:pic>
      <p:pic>
        <p:nvPicPr>
          <p:cNvPr id="25" name="Image 24">
            <a:extLst>
              <a:ext uri="{FF2B5EF4-FFF2-40B4-BE49-F238E27FC236}">
                <a16:creationId xmlns:a16="http://schemas.microsoft.com/office/drawing/2014/main" id="{673282A2-B31E-62E1-E42C-8C98B82B6FD7}"/>
              </a:ext>
            </a:extLst>
          </p:cNvPr>
          <p:cNvPicPr>
            <a:picLocks noChangeAspect="1"/>
          </p:cNvPicPr>
          <p:nvPr/>
        </p:nvPicPr>
        <p:blipFill>
          <a:blip r:embed="rId8"/>
          <a:stretch>
            <a:fillRect/>
          </a:stretch>
        </p:blipFill>
        <p:spPr>
          <a:xfrm>
            <a:off x="4051129" y="4012559"/>
            <a:ext cx="728844" cy="728844"/>
          </a:xfrm>
          <a:prstGeom prst="rect">
            <a:avLst/>
          </a:prstGeom>
          <a:ln>
            <a:noFill/>
          </a:ln>
          <a:effectLst>
            <a:outerShdw blurRad="292100" dist="139700" dir="2700000" algn="tl" rotWithShape="0">
              <a:srgbClr val="333333">
                <a:alpha val="65000"/>
              </a:srgbClr>
            </a:outerShdw>
          </a:effectLst>
        </p:spPr>
      </p:pic>
      <p:pic>
        <p:nvPicPr>
          <p:cNvPr id="26" name="Image 25">
            <a:extLst>
              <a:ext uri="{FF2B5EF4-FFF2-40B4-BE49-F238E27FC236}">
                <a16:creationId xmlns:a16="http://schemas.microsoft.com/office/drawing/2014/main" id="{5799F88C-118B-31E6-1C54-DCBDA4521835}"/>
              </a:ext>
            </a:extLst>
          </p:cNvPr>
          <p:cNvPicPr>
            <a:picLocks noChangeAspect="1"/>
          </p:cNvPicPr>
          <p:nvPr/>
        </p:nvPicPr>
        <p:blipFill>
          <a:blip r:embed="rId8"/>
          <a:stretch>
            <a:fillRect/>
          </a:stretch>
        </p:blipFill>
        <p:spPr>
          <a:xfrm>
            <a:off x="5663664" y="2790048"/>
            <a:ext cx="728844" cy="728844"/>
          </a:xfrm>
          <a:prstGeom prst="rect">
            <a:avLst/>
          </a:prstGeom>
          <a:ln>
            <a:noFill/>
          </a:ln>
          <a:effectLst>
            <a:outerShdw blurRad="292100" dist="139700" dir="2700000" algn="tl" rotWithShape="0">
              <a:srgbClr val="333333">
                <a:alpha val="65000"/>
              </a:srgbClr>
            </a:outerShdw>
          </a:effectLst>
        </p:spPr>
      </p:pic>
      <p:pic>
        <p:nvPicPr>
          <p:cNvPr id="27" name="Image 26">
            <a:extLst>
              <a:ext uri="{FF2B5EF4-FFF2-40B4-BE49-F238E27FC236}">
                <a16:creationId xmlns:a16="http://schemas.microsoft.com/office/drawing/2014/main" id="{B5CF638A-4B33-D1BC-6429-04FED69FDB2F}"/>
              </a:ext>
            </a:extLst>
          </p:cNvPr>
          <p:cNvPicPr>
            <a:picLocks noChangeAspect="1"/>
          </p:cNvPicPr>
          <p:nvPr/>
        </p:nvPicPr>
        <p:blipFill>
          <a:blip r:embed="rId3"/>
          <a:stretch>
            <a:fillRect/>
          </a:stretch>
        </p:blipFill>
        <p:spPr>
          <a:xfrm>
            <a:off x="2362921" y="5247352"/>
            <a:ext cx="880602" cy="584775"/>
          </a:xfrm>
          <a:prstGeom prst="rect">
            <a:avLst/>
          </a:prstGeom>
          <a:ln>
            <a:noFill/>
          </a:ln>
          <a:effectLst>
            <a:outerShdw blurRad="292100" dist="139700" dir="2700000" algn="tl" rotWithShape="0">
              <a:srgbClr val="333333">
                <a:alpha val="65000"/>
              </a:srgbClr>
            </a:outerShdw>
          </a:effectLst>
        </p:spPr>
      </p:pic>
      <p:pic>
        <p:nvPicPr>
          <p:cNvPr id="28" name="Image 27">
            <a:extLst>
              <a:ext uri="{FF2B5EF4-FFF2-40B4-BE49-F238E27FC236}">
                <a16:creationId xmlns:a16="http://schemas.microsoft.com/office/drawing/2014/main" id="{11AD9491-B255-3390-BDB6-90B4C9915E3D}"/>
              </a:ext>
            </a:extLst>
          </p:cNvPr>
          <p:cNvPicPr>
            <a:picLocks noChangeAspect="1"/>
          </p:cNvPicPr>
          <p:nvPr/>
        </p:nvPicPr>
        <p:blipFill>
          <a:blip r:embed="rId7"/>
          <a:stretch>
            <a:fillRect/>
          </a:stretch>
        </p:blipFill>
        <p:spPr>
          <a:xfrm>
            <a:off x="5560343" y="5060780"/>
            <a:ext cx="851759" cy="857082"/>
          </a:xfrm>
          <a:prstGeom prst="rect">
            <a:avLst/>
          </a:prstGeom>
        </p:spPr>
      </p:pic>
      <p:pic>
        <p:nvPicPr>
          <p:cNvPr id="29" name="Image 28">
            <a:extLst>
              <a:ext uri="{FF2B5EF4-FFF2-40B4-BE49-F238E27FC236}">
                <a16:creationId xmlns:a16="http://schemas.microsoft.com/office/drawing/2014/main" id="{1A83E7B4-02E0-6A93-F302-6DCBAB638C3C}"/>
              </a:ext>
            </a:extLst>
          </p:cNvPr>
          <p:cNvPicPr>
            <a:picLocks noChangeAspect="1"/>
          </p:cNvPicPr>
          <p:nvPr/>
        </p:nvPicPr>
        <p:blipFill>
          <a:blip r:embed="rId8"/>
          <a:stretch>
            <a:fillRect/>
          </a:stretch>
        </p:blipFill>
        <p:spPr>
          <a:xfrm>
            <a:off x="4051129" y="5139373"/>
            <a:ext cx="728844" cy="728844"/>
          </a:xfrm>
          <a:prstGeom prst="rect">
            <a:avLst/>
          </a:prstGeom>
          <a:ln>
            <a:noFill/>
          </a:ln>
          <a:effectLst>
            <a:outerShdw blurRad="292100" dist="139700" dir="2700000" algn="tl" rotWithShape="0">
              <a:srgbClr val="333333">
                <a:alpha val="65000"/>
              </a:srgbClr>
            </a:outerShdw>
          </a:effectLst>
        </p:spPr>
      </p:pic>
      <p:pic>
        <p:nvPicPr>
          <p:cNvPr id="30" name="Image 29">
            <a:extLst>
              <a:ext uri="{FF2B5EF4-FFF2-40B4-BE49-F238E27FC236}">
                <a16:creationId xmlns:a16="http://schemas.microsoft.com/office/drawing/2014/main" id="{2EE4ECD1-F148-90DA-7403-6DB386E52824}"/>
              </a:ext>
            </a:extLst>
          </p:cNvPr>
          <p:cNvPicPr>
            <a:picLocks noChangeAspect="1"/>
          </p:cNvPicPr>
          <p:nvPr/>
        </p:nvPicPr>
        <p:blipFill>
          <a:blip r:embed="rId6"/>
          <a:stretch>
            <a:fillRect/>
          </a:stretch>
        </p:blipFill>
        <p:spPr>
          <a:xfrm>
            <a:off x="6953868" y="5060780"/>
            <a:ext cx="1061114" cy="795836"/>
          </a:xfrm>
          <a:prstGeom prst="rect">
            <a:avLst/>
          </a:prstGeom>
        </p:spPr>
      </p:pic>
      <p:pic>
        <p:nvPicPr>
          <p:cNvPr id="31" name="Image 30">
            <a:extLst>
              <a:ext uri="{FF2B5EF4-FFF2-40B4-BE49-F238E27FC236}">
                <a16:creationId xmlns:a16="http://schemas.microsoft.com/office/drawing/2014/main" id="{8CC23981-2AC8-1659-73A2-7C9F4A37F3FD}"/>
              </a:ext>
            </a:extLst>
          </p:cNvPr>
          <p:cNvPicPr>
            <a:picLocks noChangeAspect="1"/>
          </p:cNvPicPr>
          <p:nvPr/>
        </p:nvPicPr>
        <p:blipFill>
          <a:blip r:embed="rId9"/>
          <a:stretch>
            <a:fillRect/>
          </a:stretch>
        </p:blipFill>
        <p:spPr>
          <a:xfrm>
            <a:off x="2050690" y="1873037"/>
            <a:ext cx="584775" cy="584775"/>
          </a:xfrm>
          <a:prstGeom prst="rect">
            <a:avLst/>
          </a:prstGeom>
          <a:ln>
            <a:noFill/>
          </a:ln>
          <a:effectLst>
            <a:outerShdw blurRad="190500" algn="tl" rotWithShape="0">
              <a:srgbClr val="000000">
                <a:alpha val="70000"/>
              </a:srgbClr>
            </a:outerShdw>
          </a:effectLst>
        </p:spPr>
      </p:pic>
      <p:pic>
        <p:nvPicPr>
          <p:cNvPr id="32" name="Image 31">
            <a:extLst>
              <a:ext uri="{FF2B5EF4-FFF2-40B4-BE49-F238E27FC236}">
                <a16:creationId xmlns:a16="http://schemas.microsoft.com/office/drawing/2014/main" id="{F7E81A72-58FE-E509-89F6-A1CEAC7E067B}"/>
              </a:ext>
            </a:extLst>
          </p:cNvPr>
          <p:cNvPicPr>
            <a:picLocks noChangeAspect="1"/>
          </p:cNvPicPr>
          <p:nvPr/>
        </p:nvPicPr>
        <p:blipFill>
          <a:blip r:embed="rId9"/>
          <a:stretch>
            <a:fillRect/>
          </a:stretch>
        </p:blipFill>
        <p:spPr>
          <a:xfrm>
            <a:off x="2070533" y="3035936"/>
            <a:ext cx="584775" cy="584775"/>
          </a:xfrm>
          <a:prstGeom prst="rect">
            <a:avLst/>
          </a:prstGeom>
          <a:ln>
            <a:noFill/>
          </a:ln>
          <a:effectLst>
            <a:outerShdw blurRad="190500" algn="tl" rotWithShape="0">
              <a:srgbClr val="000000">
                <a:alpha val="70000"/>
              </a:srgbClr>
            </a:outerShdw>
          </a:effectLst>
        </p:spPr>
      </p:pic>
      <p:pic>
        <p:nvPicPr>
          <p:cNvPr id="33" name="Image 32">
            <a:extLst>
              <a:ext uri="{FF2B5EF4-FFF2-40B4-BE49-F238E27FC236}">
                <a16:creationId xmlns:a16="http://schemas.microsoft.com/office/drawing/2014/main" id="{331AA891-FA59-B329-1F50-692D71EA17BA}"/>
              </a:ext>
            </a:extLst>
          </p:cNvPr>
          <p:cNvPicPr>
            <a:picLocks noChangeAspect="1"/>
          </p:cNvPicPr>
          <p:nvPr/>
        </p:nvPicPr>
        <p:blipFill>
          <a:blip r:embed="rId9"/>
          <a:stretch>
            <a:fillRect/>
          </a:stretch>
        </p:blipFill>
        <p:spPr>
          <a:xfrm>
            <a:off x="2087179" y="4201490"/>
            <a:ext cx="584775" cy="584775"/>
          </a:xfrm>
          <a:prstGeom prst="rect">
            <a:avLst/>
          </a:prstGeom>
          <a:ln>
            <a:noFill/>
          </a:ln>
          <a:effectLst>
            <a:outerShdw blurRad="190500" algn="tl" rotWithShape="0">
              <a:srgbClr val="000000">
                <a:alpha val="70000"/>
              </a:srgbClr>
            </a:outerShdw>
          </a:effectLst>
        </p:spPr>
      </p:pic>
      <p:pic>
        <p:nvPicPr>
          <p:cNvPr id="34" name="Image 33">
            <a:extLst>
              <a:ext uri="{FF2B5EF4-FFF2-40B4-BE49-F238E27FC236}">
                <a16:creationId xmlns:a16="http://schemas.microsoft.com/office/drawing/2014/main" id="{07861100-A49B-CBFD-2C00-8A312C02BDE2}"/>
              </a:ext>
            </a:extLst>
          </p:cNvPr>
          <p:cNvPicPr>
            <a:picLocks noChangeAspect="1"/>
          </p:cNvPicPr>
          <p:nvPr/>
        </p:nvPicPr>
        <p:blipFill>
          <a:blip r:embed="rId9"/>
          <a:stretch>
            <a:fillRect/>
          </a:stretch>
        </p:blipFill>
        <p:spPr>
          <a:xfrm>
            <a:off x="2070775" y="5338431"/>
            <a:ext cx="584775" cy="584775"/>
          </a:xfrm>
          <a:prstGeom prst="rect">
            <a:avLst/>
          </a:prstGeom>
          <a:ln>
            <a:noFill/>
          </a:ln>
          <a:effectLst>
            <a:outerShdw blurRad="190500" algn="tl" rotWithShape="0">
              <a:srgbClr val="000000">
                <a:alpha val="70000"/>
              </a:srgbClr>
            </a:outerShdw>
          </a:effectLst>
        </p:spPr>
      </p:pic>
      <p:cxnSp>
        <p:nvCxnSpPr>
          <p:cNvPr id="35" name="Connecteur droit avec flèche 34">
            <a:extLst>
              <a:ext uri="{FF2B5EF4-FFF2-40B4-BE49-F238E27FC236}">
                <a16:creationId xmlns:a16="http://schemas.microsoft.com/office/drawing/2014/main" id="{33CF9D91-8725-801D-03B8-1713928DB99A}"/>
              </a:ext>
            </a:extLst>
          </p:cNvPr>
          <p:cNvCxnSpPr>
            <a:cxnSpLocks/>
          </p:cNvCxnSpPr>
          <p:nvPr/>
        </p:nvCxnSpPr>
        <p:spPr>
          <a:xfrm>
            <a:off x="3333105" y="2007554"/>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846CFE66-7AE8-3394-B3DE-B138C2805275}"/>
              </a:ext>
            </a:extLst>
          </p:cNvPr>
          <p:cNvCxnSpPr>
            <a:cxnSpLocks/>
          </p:cNvCxnSpPr>
          <p:nvPr/>
        </p:nvCxnSpPr>
        <p:spPr>
          <a:xfrm>
            <a:off x="3333105" y="3220010"/>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49BB5C11-B1D9-EABB-85DC-8A6A24298F44}"/>
              </a:ext>
            </a:extLst>
          </p:cNvPr>
          <p:cNvCxnSpPr>
            <a:cxnSpLocks/>
          </p:cNvCxnSpPr>
          <p:nvPr/>
        </p:nvCxnSpPr>
        <p:spPr>
          <a:xfrm>
            <a:off x="3333105" y="4383914"/>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D2BE8E10-4162-4570-4A0C-0014AE2F651B}"/>
              </a:ext>
            </a:extLst>
          </p:cNvPr>
          <p:cNvCxnSpPr>
            <a:cxnSpLocks/>
          </p:cNvCxnSpPr>
          <p:nvPr/>
        </p:nvCxnSpPr>
        <p:spPr>
          <a:xfrm>
            <a:off x="3333105" y="5547818"/>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CD822654-0DC3-C48B-C742-8FB1F268AAFE}"/>
              </a:ext>
            </a:extLst>
          </p:cNvPr>
          <p:cNvCxnSpPr>
            <a:cxnSpLocks/>
          </p:cNvCxnSpPr>
          <p:nvPr/>
        </p:nvCxnSpPr>
        <p:spPr>
          <a:xfrm>
            <a:off x="5017363" y="2007554"/>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F18B7A9B-4920-A4DA-3440-829742FFCAE9}"/>
              </a:ext>
            </a:extLst>
          </p:cNvPr>
          <p:cNvCxnSpPr>
            <a:cxnSpLocks/>
          </p:cNvCxnSpPr>
          <p:nvPr/>
        </p:nvCxnSpPr>
        <p:spPr>
          <a:xfrm>
            <a:off x="5017363" y="3220010"/>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19696B62-B5CD-CCCF-F4D4-4655466CA43E}"/>
              </a:ext>
            </a:extLst>
          </p:cNvPr>
          <p:cNvCxnSpPr>
            <a:cxnSpLocks/>
          </p:cNvCxnSpPr>
          <p:nvPr/>
        </p:nvCxnSpPr>
        <p:spPr>
          <a:xfrm>
            <a:off x="5017363" y="4383914"/>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CC967E52-0AE1-767F-66EF-4803CD7D487A}"/>
              </a:ext>
            </a:extLst>
          </p:cNvPr>
          <p:cNvCxnSpPr>
            <a:cxnSpLocks/>
          </p:cNvCxnSpPr>
          <p:nvPr/>
        </p:nvCxnSpPr>
        <p:spPr>
          <a:xfrm>
            <a:off x="5017363" y="5547818"/>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41EF5113-04A9-5261-2BED-9D2213923079}"/>
              </a:ext>
            </a:extLst>
          </p:cNvPr>
          <p:cNvCxnSpPr>
            <a:cxnSpLocks/>
          </p:cNvCxnSpPr>
          <p:nvPr/>
        </p:nvCxnSpPr>
        <p:spPr>
          <a:xfrm>
            <a:off x="6521121" y="2007554"/>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897A1A0E-2965-BF6D-09C5-9E1520870A32}"/>
              </a:ext>
            </a:extLst>
          </p:cNvPr>
          <p:cNvCxnSpPr>
            <a:cxnSpLocks/>
          </p:cNvCxnSpPr>
          <p:nvPr/>
        </p:nvCxnSpPr>
        <p:spPr>
          <a:xfrm>
            <a:off x="6521121" y="3220010"/>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FB5B9739-4200-9EE6-BCDA-19D8B4792497}"/>
              </a:ext>
            </a:extLst>
          </p:cNvPr>
          <p:cNvCxnSpPr>
            <a:cxnSpLocks/>
          </p:cNvCxnSpPr>
          <p:nvPr/>
        </p:nvCxnSpPr>
        <p:spPr>
          <a:xfrm>
            <a:off x="6521121" y="4383914"/>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970A5F31-83D4-6E20-1AF5-33066268FB73}"/>
              </a:ext>
            </a:extLst>
          </p:cNvPr>
          <p:cNvCxnSpPr>
            <a:cxnSpLocks/>
          </p:cNvCxnSpPr>
          <p:nvPr/>
        </p:nvCxnSpPr>
        <p:spPr>
          <a:xfrm>
            <a:off x="6521121" y="5547818"/>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FF239B91-336D-5C71-A8A4-B2135B86FE6A}"/>
              </a:ext>
            </a:extLst>
          </p:cNvPr>
          <p:cNvCxnSpPr>
            <a:cxnSpLocks/>
          </p:cNvCxnSpPr>
          <p:nvPr/>
        </p:nvCxnSpPr>
        <p:spPr>
          <a:xfrm>
            <a:off x="8139057" y="1873037"/>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E6B9CE26-42A6-C632-CEC5-91A5233BDBDB}"/>
              </a:ext>
            </a:extLst>
          </p:cNvPr>
          <p:cNvCxnSpPr>
            <a:cxnSpLocks/>
          </p:cNvCxnSpPr>
          <p:nvPr/>
        </p:nvCxnSpPr>
        <p:spPr>
          <a:xfrm>
            <a:off x="8139057" y="3085493"/>
            <a:ext cx="542980" cy="0"/>
          </a:xfrm>
          <a:prstGeom prst="straightConnector1">
            <a:avLst/>
          </a:prstGeom>
          <a:ln w="920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Image 52">
            <a:extLst>
              <a:ext uri="{FF2B5EF4-FFF2-40B4-BE49-F238E27FC236}">
                <a16:creationId xmlns:a16="http://schemas.microsoft.com/office/drawing/2014/main" id="{0A527579-B9F0-7477-163B-7DB1DB4E33CF}"/>
              </a:ext>
            </a:extLst>
          </p:cNvPr>
          <p:cNvPicPr>
            <a:picLocks noChangeAspect="1"/>
          </p:cNvPicPr>
          <p:nvPr/>
        </p:nvPicPr>
        <p:blipFill>
          <a:blip r:embed="rId10"/>
          <a:stretch>
            <a:fillRect/>
          </a:stretch>
        </p:blipFill>
        <p:spPr>
          <a:xfrm>
            <a:off x="10642360" y="4901580"/>
            <a:ext cx="922058" cy="691544"/>
          </a:xfrm>
          <a:prstGeom prst="rect">
            <a:avLst/>
          </a:prstGeom>
          <a:ln>
            <a:noFill/>
          </a:ln>
          <a:effectLst>
            <a:outerShdw blurRad="292100" dist="139700" dir="2700000" algn="tl" rotWithShape="0">
              <a:srgbClr val="333333">
                <a:alpha val="65000"/>
              </a:srgbClr>
            </a:outerShdw>
          </a:effectLst>
        </p:spPr>
      </p:pic>
      <p:pic>
        <p:nvPicPr>
          <p:cNvPr id="56" name="Image 55">
            <a:extLst>
              <a:ext uri="{FF2B5EF4-FFF2-40B4-BE49-F238E27FC236}">
                <a16:creationId xmlns:a16="http://schemas.microsoft.com/office/drawing/2014/main" id="{E0955146-8DC4-30CC-DC30-D7E10D344D61}"/>
              </a:ext>
            </a:extLst>
          </p:cNvPr>
          <p:cNvPicPr>
            <a:picLocks noChangeAspect="1"/>
          </p:cNvPicPr>
          <p:nvPr/>
        </p:nvPicPr>
        <p:blipFill rotWithShape="1">
          <a:blip r:embed="rId11"/>
          <a:srcRect b="27988"/>
          <a:stretch/>
        </p:blipFill>
        <p:spPr>
          <a:xfrm>
            <a:off x="10176665" y="3532490"/>
            <a:ext cx="1730575" cy="1264586"/>
          </a:xfrm>
          <a:prstGeom prst="rect">
            <a:avLst/>
          </a:prstGeom>
        </p:spPr>
      </p:pic>
      <p:cxnSp>
        <p:nvCxnSpPr>
          <p:cNvPr id="57" name="Connecteur droit avec flèche 56">
            <a:extLst>
              <a:ext uri="{FF2B5EF4-FFF2-40B4-BE49-F238E27FC236}">
                <a16:creationId xmlns:a16="http://schemas.microsoft.com/office/drawing/2014/main" id="{22C70AA9-F257-062A-1554-96D82E764227}"/>
              </a:ext>
            </a:extLst>
          </p:cNvPr>
          <p:cNvCxnSpPr>
            <a:cxnSpLocks/>
          </p:cNvCxnSpPr>
          <p:nvPr/>
        </p:nvCxnSpPr>
        <p:spPr>
          <a:xfrm>
            <a:off x="9633685" y="4383914"/>
            <a:ext cx="542980" cy="0"/>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55E68FDA-A744-99F6-3C6A-7AD8C4F4CFA7}"/>
              </a:ext>
            </a:extLst>
          </p:cNvPr>
          <p:cNvCxnSpPr>
            <a:cxnSpLocks/>
          </p:cNvCxnSpPr>
          <p:nvPr/>
        </p:nvCxnSpPr>
        <p:spPr>
          <a:xfrm>
            <a:off x="9633685" y="5247352"/>
            <a:ext cx="542980" cy="0"/>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65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584775"/>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VOICI NOTRE </a:t>
            </a:r>
            <a:r>
              <a:rPr lang="fr-FR" sz="3200" b="1">
                <a:solidFill>
                  <a:srgbClr val="FF0000"/>
                </a:solidFill>
                <a:latin typeface="Montserrat Black" pitchFamily="2" charset="77"/>
                <a:cs typeface="Microsoft Tai Le" panose="020B0502040204020203" pitchFamily="34" charset="0"/>
              </a:rPr>
              <a:t>DREAM TEAM</a:t>
            </a:r>
            <a:endParaRPr lang="fr-FR" sz="3200" b="1">
              <a:solidFill>
                <a:srgbClr val="FF0000"/>
              </a:solidFill>
              <a:highlight>
                <a:srgbClr val="FFFF00"/>
              </a:highlight>
              <a:latin typeface="Montserrat Black" pitchFamily="2" charset="77"/>
              <a:cs typeface="Microsoft Tai Le" panose="020B0502040204020203" pitchFamily="34" charset="0"/>
            </a:endParaRPr>
          </a:p>
        </p:txBody>
      </p:sp>
      <p:pic>
        <p:nvPicPr>
          <p:cNvPr id="11" name="Image 10">
            <a:extLst>
              <a:ext uri="{FF2B5EF4-FFF2-40B4-BE49-F238E27FC236}">
                <a16:creationId xmlns:a16="http://schemas.microsoft.com/office/drawing/2014/main" id="{985B1FC1-7812-16F5-2F41-5C2C4915201F}"/>
              </a:ext>
            </a:extLst>
          </p:cNvPr>
          <p:cNvPicPr>
            <a:picLocks noChangeAspect="1"/>
          </p:cNvPicPr>
          <p:nvPr/>
        </p:nvPicPr>
        <p:blipFill rotWithShape="1">
          <a:blip r:embed="rId3"/>
          <a:srcRect l="24127" t="20395" r="18098" b="35364"/>
          <a:stretch/>
        </p:blipFill>
        <p:spPr>
          <a:xfrm>
            <a:off x="8195627" y="1431635"/>
            <a:ext cx="2371751" cy="2724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 14">
            <a:extLst>
              <a:ext uri="{FF2B5EF4-FFF2-40B4-BE49-F238E27FC236}">
                <a16:creationId xmlns:a16="http://schemas.microsoft.com/office/drawing/2014/main" id="{FCBDC534-08AC-8487-02F5-4141B31B81A5}"/>
              </a:ext>
            </a:extLst>
          </p:cNvPr>
          <p:cNvPicPr>
            <a:picLocks noChangeAspect="1"/>
          </p:cNvPicPr>
          <p:nvPr/>
        </p:nvPicPr>
        <p:blipFill rotWithShape="1">
          <a:blip r:embed="rId4"/>
          <a:srcRect t="4697" b="4697"/>
          <a:stretch/>
        </p:blipFill>
        <p:spPr>
          <a:xfrm>
            <a:off x="4788577" y="1431633"/>
            <a:ext cx="2371752" cy="2724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ZoneTexte 15">
            <a:extLst>
              <a:ext uri="{FF2B5EF4-FFF2-40B4-BE49-F238E27FC236}">
                <a16:creationId xmlns:a16="http://schemas.microsoft.com/office/drawing/2014/main" id="{FD8575F5-9E9C-BE78-FD41-E00022E403B3}"/>
              </a:ext>
            </a:extLst>
          </p:cNvPr>
          <p:cNvSpPr txBox="1"/>
          <p:nvPr/>
        </p:nvSpPr>
        <p:spPr>
          <a:xfrm>
            <a:off x="1315304" y="4410703"/>
            <a:ext cx="2361120"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ADRIEN</a:t>
            </a:r>
          </a:p>
          <a:p>
            <a:pPr algn="ctr"/>
            <a:r>
              <a:rPr lang="fr-FR" sz="1500" b="1">
                <a:solidFill>
                  <a:schemeClr val="bg1"/>
                </a:solidFill>
                <a:highlight>
                  <a:srgbClr val="FFFF00"/>
                </a:highlight>
                <a:latin typeface="Montserrat Black" pitchFamily="2" charset="77"/>
                <a:cs typeface="Microsoft Tai Le" panose="020B0502040204020203" pitchFamily="34" charset="0"/>
              </a:rPr>
              <a:t>ADS &amp; STRATÉGIES</a:t>
            </a:r>
          </a:p>
        </p:txBody>
      </p:sp>
      <p:sp>
        <p:nvSpPr>
          <p:cNvPr id="17" name="ZoneTexte 16">
            <a:extLst>
              <a:ext uri="{FF2B5EF4-FFF2-40B4-BE49-F238E27FC236}">
                <a16:creationId xmlns:a16="http://schemas.microsoft.com/office/drawing/2014/main" id="{703EE2AB-915C-A607-F75F-994542DF6137}"/>
              </a:ext>
            </a:extLst>
          </p:cNvPr>
          <p:cNvSpPr txBox="1"/>
          <p:nvPr/>
        </p:nvSpPr>
        <p:spPr>
          <a:xfrm>
            <a:off x="4788577" y="4410703"/>
            <a:ext cx="2361120"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MARIA</a:t>
            </a:r>
          </a:p>
          <a:p>
            <a:pPr algn="ctr"/>
            <a:r>
              <a:rPr lang="fr-FR" sz="1500" b="1">
                <a:solidFill>
                  <a:schemeClr val="bg1"/>
                </a:solidFill>
                <a:highlight>
                  <a:srgbClr val="FFFF00"/>
                </a:highlight>
                <a:latin typeface="Montserrat Black" pitchFamily="2" charset="77"/>
                <a:cs typeface="Microsoft Tai Le" panose="020B0502040204020203" pitchFamily="34" charset="0"/>
              </a:rPr>
              <a:t>CUSTOMER CARE</a:t>
            </a:r>
          </a:p>
        </p:txBody>
      </p:sp>
      <p:sp>
        <p:nvSpPr>
          <p:cNvPr id="18" name="ZoneTexte 17">
            <a:extLst>
              <a:ext uri="{FF2B5EF4-FFF2-40B4-BE49-F238E27FC236}">
                <a16:creationId xmlns:a16="http://schemas.microsoft.com/office/drawing/2014/main" id="{9C4879F8-56E9-61FF-1470-919B1057E44A}"/>
              </a:ext>
            </a:extLst>
          </p:cNvPr>
          <p:cNvSpPr txBox="1"/>
          <p:nvPr/>
        </p:nvSpPr>
        <p:spPr>
          <a:xfrm>
            <a:off x="8206258" y="4410703"/>
            <a:ext cx="2361120" cy="553998"/>
          </a:xfrm>
          <a:prstGeom prst="rect">
            <a:avLst/>
          </a:prstGeom>
          <a:noFill/>
        </p:spPr>
        <p:txBody>
          <a:bodyPr wrap="square" rtlCol="0">
            <a:spAutoFit/>
          </a:bodyPr>
          <a:lstStyle/>
          <a:p>
            <a:pPr algn="ctr"/>
            <a:r>
              <a:rPr lang="fr-FR" sz="1500" b="1">
                <a:latin typeface="Montserrat ExtraBold" pitchFamily="2" charset="77"/>
                <a:cs typeface="Microsoft Tai Le" panose="020B0502040204020203" pitchFamily="34" charset="0"/>
              </a:rPr>
              <a:t>LUCAS</a:t>
            </a:r>
          </a:p>
          <a:p>
            <a:pPr algn="ctr"/>
            <a:r>
              <a:rPr lang="fr-FR" sz="1500" b="1">
                <a:solidFill>
                  <a:schemeClr val="bg1"/>
                </a:solidFill>
                <a:highlight>
                  <a:srgbClr val="FFFF00"/>
                </a:highlight>
                <a:latin typeface="Montserrat Black" pitchFamily="2" charset="77"/>
                <a:cs typeface="Microsoft Tai Le" panose="020B0502040204020203" pitchFamily="34" charset="0"/>
              </a:rPr>
              <a:t>DESIGN &amp; BACKEND</a:t>
            </a:r>
          </a:p>
        </p:txBody>
      </p:sp>
      <p:pic>
        <p:nvPicPr>
          <p:cNvPr id="21" name="Image 20">
            <a:extLst>
              <a:ext uri="{FF2B5EF4-FFF2-40B4-BE49-F238E27FC236}">
                <a16:creationId xmlns:a16="http://schemas.microsoft.com/office/drawing/2014/main" id="{7632C35F-33CF-C10A-DC99-5508F109A8B6}"/>
              </a:ext>
            </a:extLst>
          </p:cNvPr>
          <p:cNvPicPr>
            <a:picLocks noChangeAspect="1"/>
          </p:cNvPicPr>
          <p:nvPr/>
        </p:nvPicPr>
        <p:blipFill>
          <a:blip r:embed="rId5"/>
          <a:stretch>
            <a:fillRect/>
          </a:stretch>
        </p:blipFill>
        <p:spPr>
          <a:xfrm>
            <a:off x="5511937" y="5010879"/>
            <a:ext cx="914400" cy="914400"/>
          </a:xfrm>
          <a:prstGeom prst="rect">
            <a:avLst/>
          </a:prstGeom>
        </p:spPr>
      </p:pic>
      <p:pic>
        <p:nvPicPr>
          <p:cNvPr id="22" name="Image 21">
            <a:extLst>
              <a:ext uri="{FF2B5EF4-FFF2-40B4-BE49-F238E27FC236}">
                <a16:creationId xmlns:a16="http://schemas.microsoft.com/office/drawing/2014/main" id="{6A795C69-E52B-B602-43F0-9C8D8EC057DB}"/>
              </a:ext>
            </a:extLst>
          </p:cNvPr>
          <p:cNvPicPr>
            <a:picLocks noChangeAspect="1"/>
          </p:cNvPicPr>
          <p:nvPr/>
        </p:nvPicPr>
        <p:blipFill>
          <a:blip r:embed="rId6"/>
          <a:stretch>
            <a:fillRect/>
          </a:stretch>
        </p:blipFill>
        <p:spPr>
          <a:xfrm>
            <a:off x="2101085" y="5052444"/>
            <a:ext cx="789557" cy="789557"/>
          </a:xfrm>
          <a:prstGeom prst="rect">
            <a:avLst/>
          </a:prstGeom>
        </p:spPr>
      </p:pic>
      <p:pic>
        <p:nvPicPr>
          <p:cNvPr id="24" name="Image 23">
            <a:extLst>
              <a:ext uri="{FF2B5EF4-FFF2-40B4-BE49-F238E27FC236}">
                <a16:creationId xmlns:a16="http://schemas.microsoft.com/office/drawing/2014/main" id="{B2CC0834-ED1C-310B-9F13-531E8B3840EC}"/>
              </a:ext>
            </a:extLst>
          </p:cNvPr>
          <p:cNvPicPr>
            <a:picLocks noChangeAspect="1"/>
          </p:cNvPicPr>
          <p:nvPr/>
        </p:nvPicPr>
        <p:blipFill>
          <a:blip r:embed="rId7"/>
          <a:stretch>
            <a:fillRect/>
          </a:stretch>
        </p:blipFill>
        <p:spPr>
          <a:xfrm>
            <a:off x="9047632" y="5121718"/>
            <a:ext cx="720283" cy="720283"/>
          </a:xfrm>
          <a:prstGeom prst="rect">
            <a:avLst/>
          </a:prstGeom>
        </p:spPr>
      </p:pic>
      <p:pic>
        <p:nvPicPr>
          <p:cNvPr id="3" name="Image 2" descr="Une image contenant personne, ordinateur portable, intérieur, ordinateur&#10;&#10;Description générée automatiquement">
            <a:extLst>
              <a:ext uri="{FF2B5EF4-FFF2-40B4-BE49-F238E27FC236}">
                <a16:creationId xmlns:a16="http://schemas.microsoft.com/office/drawing/2014/main" id="{19FEA7F1-E515-CD97-1910-6B83A3D9643B}"/>
              </a:ext>
            </a:extLst>
          </p:cNvPr>
          <p:cNvPicPr>
            <a:picLocks noChangeAspect="1"/>
          </p:cNvPicPr>
          <p:nvPr/>
        </p:nvPicPr>
        <p:blipFill rotWithShape="1">
          <a:blip r:embed="rId8"/>
          <a:srcRect l="9780" t="24616"/>
          <a:stretch/>
        </p:blipFill>
        <p:spPr>
          <a:xfrm>
            <a:off x="1303360" y="1431633"/>
            <a:ext cx="2449919" cy="2729415"/>
          </a:xfrm>
          <a:prstGeom prst="roundRect">
            <a:avLst>
              <a:gd name="adj" fmla="val 8594"/>
            </a:avLst>
          </a:prstGeom>
          <a:solidFill>
            <a:schemeClr val="tx1">
              <a:alpha val="0"/>
            </a:schemeClr>
          </a:solidFill>
          <a:ln>
            <a:noFill/>
          </a:ln>
          <a:effectLst>
            <a:reflection blurRad="12700" stA="38000" endPos="28000" dist="5000" dir="5400000" sy="-100000" algn="bl" rotWithShape="0"/>
          </a:effectLst>
        </p:spPr>
      </p:pic>
      <p:pic>
        <p:nvPicPr>
          <p:cNvPr id="2" name="Image 1" descr="Une image contenant Graphique, graphisme, texte, Police&#10;&#10;Description générée automatiquement">
            <a:extLst>
              <a:ext uri="{FF2B5EF4-FFF2-40B4-BE49-F238E27FC236}">
                <a16:creationId xmlns:a16="http://schemas.microsoft.com/office/drawing/2014/main" id="{2BC0BD3C-1F76-D3C3-6E44-ED14BDE6A609}"/>
              </a:ext>
            </a:extLst>
          </p:cNvPr>
          <p:cNvPicPr>
            <a:picLocks noChangeAspect="1"/>
          </p:cNvPicPr>
          <p:nvPr/>
        </p:nvPicPr>
        <p:blipFill>
          <a:blip r:embed="rId9"/>
          <a:stretch>
            <a:fillRect/>
          </a:stretch>
        </p:blipFill>
        <p:spPr>
          <a:xfrm>
            <a:off x="-79013" y="5371339"/>
            <a:ext cx="1648626" cy="1648626"/>
          </a:xfrm>
          <a:prstGeom prst="rect">
            <a:avLst/>
          </a:prstGeom>
        </p:spPr>
      </p:pic>
      <p:grpSp>
        <p:nvGrpSpPr>
          <p:cNvPr id="6" name="Groupe 5">
            <a:extLst>
              <a:ext uri="{FF2B5EF4-FFF2-40B4-BE49-F238E27FC236}">
                <a16:creationId xmlns:a16="http://schemas.microsoft.com/office/drawing/2014/main" id="{25A6DF35-6972-A1C4-4E32-D2F9F582E23E}"/>
              </a:ext>
            </a:extLst>
          </p:cNvPr>
          <p:cNvGrpSpPr/>
          <p:nvPr/>
        </p:nvGrpSpPr>
        <p:grpSpPr>
          <a:xfrm>
            <a:off x="10185285" y="6194312"/>
            <a:ext cx="1880643" cy="494618"/>
            <a:chOff x="10185285" y="6194312"/>
            <a:chExt cx="1880643" cy="494618"/>
          </a:xfrm>
        </p:grpSpPr>
        <p:sp>
          <p:nvSpPr>
            <p:cNvPr id="7" name="ZoneTexte 6">
              <a:extLst>
                <a:ext uri="{FF2B5EF4-FFF2-40B4-BE49-F238E27FC236}">
                  <a16:creationId xmlns:a16="http://schemas.microsoft.com/office/drawing/2014/main" id="{CE1B372E-CF3E-9838-CDA9-B92CA30491C5}"/>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9" name="ZoneTexte 8">
              <a:extLst>
                <a:ext uri="{FF2B5EF4-FFF2-40B4-BE49-F238E27FC236}">
                  <a16:creationId xmlns:a16="http://schemas.microsoft.com/office/drawing/2014/main" id="{C605D57F-ABF8-27E7-467A-E6D22FABE959}"/>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409312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694367"/>
            <a:ext cx="9430896" cy="707886"/>
          </a:xfrm>
          <a:prstGeom prst="rect">
            <a:avLst/>
          </a:prstGeom>
          <a:noFill/>
        </p:spPr>
        <p:txBody>
          <a:bodyPr wrap="square" rtlCol="0">
            <a:spAutoFit/>
          </a:bodyPr>
          <a:lstStyle/>
          <a:p>
            <a:pPr algn="ctr"/>
            <a:r>
              <a:rPr lang="fr-FR" sz="4000" b="1">
                <a:latin typeface="Montserrat Black" pitchFamily="2" charset="77"/>
                <a:cs typeface="Microsoft Tai Le" panose="020B0502040204020203" pitchFamily="34" charset="0"/>
              </a:rPr>
              <a:t>COMMENT </a:t>
            </a:r>
            <a:r>
              <a:rPr lang="fr-FR" sz="4000" b="1">
                <a:solidFill>
                  <a:srgbClr val="FF0000"/>
                </a:solidFill>
                <a:latin typeface="Montserrat Black" pitchFamily="2" charset="77"/>
                <a:cs typeface="Microsoft Tai Le" panose="020B0502040204020203" pitchFamily="34" charset="0"/>
              </a:rPr>
              <a:t>ÇA MARCHE </a:t>
            </a:r>
            <a:r>
              <a:rPr lang="fr-FR" sz="4000" b="1">
                <a:latin typeface="Montserrat Black" pitchFamily="2" charset="77"/>
                <a:cs typeface="Microsoft Tai Le" panose="020B0502040204020203" pitchFamily="34" charset="0"/>
              </a:rPr>
              <a:t>?</a:t>
            </a:r>
            <a:endParaRPr lang="fr-FR" sz="4000" b="1">
              <a:solidFill>
                <a:schemeClr val="bg1"/>
              </a:solidFill>
              <a:highlight>
                <a:srgbClr val="FFFF00"/>
              </a:highlight>
              <a:latin typeface="Montserrat Black" pitchFamily="2" charset="77"/>
              <a:cs typeface="Microsoft Tai Le" panose="020B0502040204020203" pitchFamily="34" charset="0"/>
            </a:endParaRPr>
          </a:p>
        </p:txBody>
      </p:sp>
      <p:pic>
        <p:nvPicPr>
          <p:cNvPr id="2" name="Image 1">
            <a:extLst>
              <a:ext uri="{FF2B5EF4-FFF2-40B4-BE49-F238E27FC236}">
                <a16:creationId xmlns:a16="http://schemas.microsoft.com/office/drawing/2014/main" id="{69A24F9F-9282-9040-303E-31627E9FDE85}"/>
              </a:ext>
            </a:extLst>
          </p:cNvPr>
          <p:cNvPicPr>
            <a:picLocks noChangeAspect="1"/>
          </p:cNvPicPr>
          <p:nvPr/>
        </p:nvPicPr>
        <p:blipFill>
          <a:blip r:embed="rId3"/>
          <a:stretch>
            <a:fillRect/>
          </a:stretch>
        </p:blipFill>
        <p:spPr>
          <a:xfrm>
            <a:off x="1130835" y="2731411"/>
            <a:ext cx="1181878" cy="1181878"/>
          </a:xfrm>
          <a:prstGeom prst="rect">
            <a:avLst/>
          </a:prstGeom>
        </p:spPr>
      </p:pic>
      <p:sp>
        <p:nvSpPr>
          <p:cNvPr id="4" name="Flèche vers la droite 3">
            <a:extLst>
              <a:ext uri="{FF2B5EF4-FFF2-40B4-BE49-F238E27FC236}">
                <a16:creationId xmlns:a16="http://schemas.microsoft.com/office/drawing/2014/main" id="{CEDD84D8-7338-5CBC-8BA5-27350BDB9931}"/>
              </a:ext>
            </a:extLst>
          </p:cNvPr>
          <p:cNvSpPr/>
          <p:nvPr/>
        </p:nvSpPr>
        <p:spPr>
          <a:xfrm>
            <a:off x="2582208" y="3090336"/>
            <a:ext cx="2051127" cy="253856"/>
          </a:xfrm>
          <a:prstGeom prst="rightArrow">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tx2"/>
              </a:solidFill>
            </a:endParaRPr>
          </a:p>
        </p:txBody>
      </p:sp>
      <p:sp>
        <p:nvSpPr>
          <p:cNvPr id="5" name="Flèche vers la droite 4">
            <a:extLst>
              <a:ext uri="{FF2B5EF4-FFF2-40B4-BE49-F238E27FC236}">
                <a16:creationId xmlns:a16="http://schemas.microsoft.com/office/drawing/2014/main" id="{CA76C016-B36F-4CC1-FA0D-DB07F3C2F12E}"/>
              </a:ext>
            </a:extLst>
          </p:cNvPr>
          <p:cNvSpPr/>
          <p:nvPr/>
        </p:nvSpPr>
        <p:spPr>
          <a:xfrm rot="10800000">
            <a:off x="6101084" y="3036092"/>
            <a:ext cx="2169747" cy="253856"/>
          </a:xfrm>
          <a:prstGeom prst="rightArrow">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rgbClr val="C00000"/>
              </a:solidFill>
            </a:endParaRPr>
          </a:p>
        </p:txBody>
      </p:sp>
      <p:sp>
        <p:nvSpPr>
          <p:cNvPr id="6" name="Flèche vers la droite 5">
            <a:extLst>
              <a:ext uri="{FF2B5EF4-FFF2-40B4-BE49-F238E27FC236}">
                <a16:creationId xmlns:a16="http://schemas.microsoft.com/office/drawing/2014/main" id="{6B427482-7391-5046-430A-C6EC9EB67EC9}"/>
              </a:ext>
            </a:extLst>
          </p:cNvPr>
          <p:cNvSpPr/>
          <p:nvPr/>
        </p:nvSpPr>
        <p:spPr>
          <a:xfrm rot="10800000">
            <a:off x="2564846" y="3642225"/>
            <a:ext cx="2068489" cy="253856"/>
          </a:xfrm>
          <a:prstGeom prst="rightArrow">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rgbClr val="C00000"/>
              </a:solidFill>
            </a:endParaRPr>
          </a:p>
        </p:txBody>
      </p:sp>
      <p:pic>
        <p:nvPicPr>
          <p:cNvPr id="7" name="Image 6">
            <a:extLst>
              <a:ext uri="{FF2B5EF4-FFF2-40B4-BE49-F238E27FC236}">
                <a16:creationId xmlns:a16="http://schemas.microsoft.com/office/drawing/2014/main" id="{7F9553C2-30EC-AFC0-6BA7-2E58D721C29F}"/>
              </a:ext>
            </a:extLst>
          </p:cNvPr>
          <p:cNvPicPr>
            <a:picLocks noChangeAspect="1"/>
          </p:cNvPicPr>
          <p:nvPr/>
        </p:nvPicPr>
        <p:blipFill>
          <a:blip r:embed="rId4"/>
          <a:stretch>
            <a:fillRect/>
          </a:stretch>
        </p:blipFill>
        <p:spPr>
          <a:xfrm>
            <a:off x="3351812" y="3467701"/>
            <a:ext cx="524697" cy="524697"/>
          </a:xfrm>
          <a:prstGeom prst="rect">
            <a:avLst/>
          </a:prstGeom>
        </p:spPr>
      </p:pic>
      <p:pic>
        <p:nvPicPr>
          <p:cNvPr id="9" name="Image 8">
            <a:extLst>
              <a:ext uri="{FF2B5EF4-FFF2-40B4-BE49-F238E27FC236}">
                <a16:creationId xmlns:a16="http://schemas.microsoft.com/office/drawing/2014/main" id="{9A4A8AAE-19A2-C270-62D4-DD3ADCFFC802}"/>
              </a:ext>
            </a:extLst>
          </p:cNvPr>
          <p:cNvPicPr>
            <a:picLocks noChangeAspect="1"/>
          </p:cNvPicPr>
          <p:nvPr/>
        </p:nvPicPr>
        <p:blipFill>
          <a:blip r:embed="rId5"/>
          <a:stretch>
            <a:fillRect/>
          </a:stretch>
        </p:blipFill>
        <p:spPr>
          <a:xfrm>
            <a:off x="2925419" y="2985500"/>
            <a:ext cx="389819" cy="389819"/>
          </a:xfrm>
          <a:prstGeom prst="rect">
            <a:avLst/>
          </a:prstGeom>
        </p:spPr>
      </p:pic>
      <p:pic>
        <p:nvPicPr>
          <p:cNvPr id="11" name="Image 10">
            <a:extLst>
              <a:ext uri="{FF2B5EF4-FFF2-40B4-BE49-F238E27FC236}">
                <a16:creationId xmlns:a16="http://schemas.microsoft.com/office/drawing/2014/main" id="{E696CFDC-4C91-6CAA-4CAD-A080E1A135B6}"/>
              </a:ext>
            </a:extLst>
          </p:cNvPr>
          <p:cNvPicPr>
            <a:picLocks noChangeAspect="1"/>
          </p:cNvPicPr>
          <p:nvPr/>
        </p:nvPicPr>
        <p:blipFill>
          <a:blip r:embed="rId4"/>
          <a:stretch>
            <a:fillRect/>
          </a:stretch>
        </p:blipFill>
        <p:spPr>
          <a:xfrm>
            <a:off x="6312304" y="2863479"/>
            <a:ext cx="524697" cy="524697"/>
          </a:xfrm>
          <a:prstGeom prst="rect">
            <a:avLst/>
          </a:prstGeom>
        </p:spPr>
      </p:pic>
      <p:pic>
        <p:nvPicPr>
          <p:cNvPr id="13" name="Image 12">
            <a:extLst>
              <a:ext uri="{FF2B5EF4-FFF2-40B4-BE49-F238E27FC236}">
                <a16:creationId xmlns:a16="http://schemas.microsoft.com/office/drawing/2014/main" id="{B651820F-1306-E5E2-4C9D-F201A826612A}"/>
              </a:ext>
            </a:extLst>
          </p:cNvPr>
          <p:cNvPicPr>
            <a:picLocks noChangeAspect="1"/>
          </p:cNvPicPr>
          <p:nvPr/>
        </p:nvPicPr>
        <p:blipFill>
          <a:blip r:embed="rId4"/>
          <a:stretch>
            <a:fillRect/>
          </a:stretch>
        </p:blipFill>
        <p:spPr>
          <a:xfrm>
            <a:off x="7037299" y="2862323"/>
            <a:ext cx="524697" cy="524697"/>
          </a:xfrm>
          <a:prstGeom prst="rect">
            <a:avLst/>
          </a:prstGeom>
        </p:spPr>
      </p:pic>
      <p:pic>
        <p:nvPicPr>
          <p:cNvPr id="14" name="Image 13">
            <a:extLst>
              <a:ext uri="{FF2B5EF4-FFF2-40B4-BE49-F238E27FC236}">
                <a16:creationId xmlns:a16="http://schemas.microsoft.com/office/drawing/2014/main" id="{9AD1E872-2C46-74C0-8FB7-597C7983E303}"/>
              </a:ext>
            </a:extLst>
          </p:cNvPr>
          <p:cNvPicPr>
            <a:picLocks noChangeAspect="1"/>
          </p:cNvPicPr>
          <p:nvPr/>
        </p:nvPicPr>
        <p:blipFill>
          <a:blip r:embed="rId4"/>
          <a:stretch>
            <a:fillRect/>
          </a:stretch>
        </p:blipFill>
        <p:spPr>
          <a:xfrm>
            <a:off x="7734333" y="2866323"/>
            <a:ext cx="524697" cy="524697"/>
          </a:xfrm>
          <a:prstGeom prst="rect">
            <a:avLst/>
          </a:prstGeom>
        </p:spPr>
      </p:pic>
      <p:sp>
        <p:nvSpPr>
          <p:cNvPr id="15" name="Flèche vers la droite 14">
            <a:extLst>
              <a:ext uri="{FF2B5EF4-FFF2-40B4-BE49-F238E27FC236}">
                <a16:creationId xmlns:a16="http://schemas.microsoft.com/office/drawing/2014/main" id="{E8824E7F-DE42-D5D0-B334-76DB2CF7E793}"/>
              </a:ext>
            </a:extLst>
          </p:cNvPr>
          <p:cNvSpPr/>
          <p:nvPr/>
        </p:nvSpPr>
        <p:spPr>
          <a:xfrm>
            <a:off x="6132219" y="3589417"/>
            <a:ext cx="2138611" cy="253856"/>
          </a:xfrm>
          <a:prstGeom prst="rightArrow">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rgbClr val="C00000"/>
              </a:solidFill>
            </a:endParaRPr>
          </a:p>
        </p:txBody>
      </p:sp>
      <p:pic>
        <p:nvPicPr>
          <p:cNvPr id="16" name="Image 15">
            <a:extLst>
              <a:ext uri="{FF2B5EF4-FFF2-40B4-BE49-F238E27FC236}">
                <a16:creationId xmlns:a16="http://schemas.microsoft.com/office/drawing/2014/main" id="{C592F1A9-7E4A-E75B-1175-78ABEB328517}"/>
              </a:ext>
            </a:extLst>
          </p:cNvPr>
          <p:cNvPicPr>
            <a:picLocks noChangeAspect="1"/>
          </p:cNvPicPr>
          <p:nvPr/>
        </p:nvPicPr>
        <p:blipFill>
          <a:blip r:embed="rId6"/>
          <a:stretch>
            <a:fillRect/>
          </a:stretch>
        </p:blipFill>
        <p:spPr>
          <a:xfrm>
            <a:off x="3769302" y="2967544"/>
            <a:ext cx="433077" cy="433077"/>
          </a:xfrm>
          <a:prstGeom prst="rect">
            <a:avLst/>
          </a:prstGeom>
        </p:spPr>
      </p:pic>
      <p:pic>
        <p:nvPicPr>
          <p:cNvPr id="17" name="Image 16">
            <a:extLst>
              <a:ext uri="{FF2B5EF4-FFF2-40B4-BE49-F238E27FC236}">
                <a16:creationId xmlns:a16="http://schemas.microsoft.com/office/drawing/2014/main" id="{7AFECA7B-1FA9-9BAB-C89B-110D81132199}"/>
              </a:ext>
            </a:extLst>
          </p:cNvPr>
          <p:cNvPicPr>
            <a:picLocks noChangeAspect="1"/>
          </p:cNvPicPr>
          <p:nvPr/>
        </p:nvPicPr>
        <p:blipFill>
          <a:blip r:embed="rId7"/>
          <a:stretch>
            <a:fillRect/>
          </a:stretch>
        </p:blipFill>
        <p:spPr>
          <a:xfrm>
            <a:off x="7416288" y="3462259"/>
            <a:ext cx="442076" cy="442076"/>
          </a:xfrm>
          <a:prstGeom prst="rect">
            <a:avLst/>
          </a:prstGeom>
        </p:spPr>
      </p:pic>
      <p:pic>
        <p:nvPicPr>
          <p:cNvPr id="18" name="Image 17">
            <a:extLst>
              <a:ext uri="{FF2B5EF4-FFF2-40B4-BE49-F238E27FC236}">
                <a16:creationId xmlns:a16="http://schemas.microsoft.com/office/drawing/2014/main" id="{690B91C7-7B33-EDD4-6F0B-AAD4FABB4699}"/>
              </a:ext>
            </a:extLst>
          </p:cNvPr>
          <p:cNvPicPr>
            <a:picLocks noChangeAspect="1"/>
          </p:cNvPicPr>
          <p:nvPr/>
        </p:nvPicPr>
        <p:blipFill>
          <a:blip r:embed="rId8"/>
          <a:stretch>
            <a:fillRect/>
          </a:stretch>
        </p:blipFill>
        <p:spPr>
          <a:xfrm>
            <a:off x="6645923" y="3427305"/>
            <a:ext cx="524697" cy="524697"/>
          </a:xfrm>
          <a:prstGeom prst="rect">
            <a:avLst/>
          </a:prstGeom>
        </p:spPr>
      </p:pic>
      <p:pic>
        <p:nvPicPr>
          <p:cNvPr id="19" name="Image 18">
            <a:extLst>
              <a:ext uri="{FF2B5EF4-FFF2-40B4-BE49-F238E27FC236}">
                <a16:creationId xmlns:a16="http://schemas.microsoft.com/office/drawing/2014/main" id="{DF83BC66-874F-89F2-4CE1-92E875108F01}"/>
              </a:ext>
            </a:extLst>
          </p:cNvPr>
          <p:cNvPicPr>
            <a:picLocks noChangeAspect="1"/>
          </p:cNvPicPr>
          <p:nvPr/>
        </p:nvPicPr>
        <p:blipFill>
          <a:blip r:embed="rId9"/>
          <a:stretch>
            <a:fillRect/>
          </a:stretch>
        </p:blipFill>
        <p:spPr>
          <a:xfrm>
            <a:off x="9165434" y="3084736"/>
            <a:ext cx="677328" cy="677328"/>
          </a:xfrm>
          <a:prstGeom prst="rect">
            <a:avLst/>
          </a:prstGeom>
        </p:spPr>
      </p:pic>
      <p:pic>
        <p:nvPicPr>
          <p:cNvPr id="20" name="Image 19">
            <a:extLst>
              <a:ext uri="{FF2B5EF4-FFF2-40B4-BE49-F238E27FC236}">
                <a16:creationId xmlns:a16="http://schemas.microsoft.com/office/drawing/2014/main" id="{8E3FB594-CA0D-1B76-E00E-7630DF597913}"/>
              </a:ext>
            </a:extLst>
          </p:cNvPr>
          <p:cNvPicPr>
            <a:picLocks noChangeAspect="1"/>
          </p:cNvPicPr>
          <p:nvPr/>
        </p:nvPicPr>
        <p:blipFill>
          <a:blip r:embed="rId10"/>
          <a:stretch>
            <a:fillRect/>
          </a:stretch>
        </p:blipFill>
        <p:spPr>
          <a:xfrm>
            <a:off x="9894538" y="3045686"/>
            <a:ext cx="677328" cy="677328"/>
          </a:xfrm>
          <a:prstGeom prst="rect">
            <a:avLst/>
          </a:prstGeom>
        </p:spPr>
      </p:pic>
      <p:pic>
        <p:nvPicPr>
          <p:cNvPr id="21" name="Image 20">
            <a:extLst>
              <a:ext uri="{FF2B5EF4-FFF2-40B4-BE49-F238E27FC236}">
                <a16:creationId xmlns:a16="http://schemas.microsoft.com/office/drawing/2014/main" id="{C9CA9727-503A-3386-45EA-B33A5B09B5E7}"/>
              </a:ext>
            </a:extLst>
          </p:cNvPr>
          <p:cNvPicPr>
            <a:picLocks noChangeAspect="1"/>
          </p:cNvPicPr>
          <p:nvPr/>
        </p:nvPicPr>
        <p:blipFill>
          <a:blip r:embed="rId11"/>
          <a:stretch>
            <a:fillRect/>
          </a:stretch>
        </p:blipFill>
        <p:spPr>
          <a:xfrm>
            <a:off x="9165434" y="2300989"/>
            <a:ext cx="677328" cy="677328"/>
          </a:xfrm>
          <a:prstGeom prst="rect">
            <a:avLst/>
          </a:prstGeom>
        </p:spPr>
      </p:pic>
      <p:pic>
        <p:nvPicPr>
          <p:cNvPr id="22" name="Image 21">
            <a:extLst>
              <a:ext uri="{FF2B5EF4-FFF2-40B4-BE49-F238E27FC236}">
                <a16:creationId xmlns:a16="http://schemas.microsoft.com/office/drawing/2014/main" id="{CF6DCE29-B7F3-5F10-CEBD-B3A9F07CB798}"/>
              </a:ext>
            </a:extLst>
          </p:cNvPr>
          <p:cNvPicPr>
            <a:picLocks noChangeAspect="1"/>
          </p:cNvPicPr>
          <p:nvPr/>
        </p:nvPicPr>
        <p:blipFill>
          <a:blip r:embed="rId12"/>
          <a:stretch>
            <a:fillRect/>
          </a:stretch>
        </p:blipFill>
        <p:spPr>
          <a:xfrm>
            <a:off x="9165434" y="3809367"/>
            <a:ext cx="677328" cy="677328"/>
          </a:xfrm>
          <a:prstGeom prst="rect">
            <a:avLst/>
          </a:prstGeom>
        </p:spPr>
      </p:pic>
      <p:pic>
        <p:nvPicPr>
          <p:cNvPr id="23" name="Image 22">
            <a:extLst>
              <a:ext uri="{FF2B5EF4-FFF2-40B4-BE49-F238E27FC236}">
                <a16:creationId xmlns:a16="http://schemas.microsoft.com/office/drawing/2014/main" id="{6074E8FF-16F5-01B5-7297-47E2A444DDEA}"/>
              </a:ext>
            </a:extLst>
          </p:cNvPr>
          <p:cNvPicPr>
            <a:picLocks noChangeAspect="1"/>
          </p:cNvPicPr>
          <p:nvPr/>
        </p:nvPicPr>
        <p:blipFill>
          <a:blip r:embed="rId13"/>
          <a:stretch>
            <a:fillRect/>
          </a:stretch>
        </p:blipFill>
        <p:spPr>
          <a:xfrm>
            <a:off x="8524220" y="3059859"/>
            <a:ext cx="677328" cy="677328"/>
          </a:xfrm>
          <a:prstGeom prst="rect">
            <a:avLst/>
          </a:prstGeom>
        </p:spPr>
      </p:pic>
      <p:pic>
        <p:nvPicPr>
          <p:cNvPr id="24" name="Image 23">
            <a:extLst>
              <a:ext uri="{FF2B5EF4-FFF2-40B4-BE49-F238E27FC236}">
                <a16:creationId xmlns:a16="http://schemas.microsoft.com/office/drawing/2014/main" id="{3B4DFF61-490B-7560-5BF2-89E3A52F4E5C}"/>
              </a:ext>
            </a:extLst>
          </p:cNvPr>
          <p:cNvPicPr>
            <a:picLocks noChangeAspect="1"/>
          </p:cNvPicPr>
          <p:nvPr/>
        </p:nvPicPr>
        <p:blipFill>
          <a:blip r:embed="rId14"/>
          <a:stretch>
            <a:fillRect/>
          </a:stretch>
        </p:blipFill>
        <p:spPr>
          <a:xfrm>
            <a:off x="8445821" y="2302560"/>
            <a:ext cx="692476" cy="692476"/>
          </a:xfrm>
          <a:prstGeom prst="rect">
            <a:avLst/>
          </a:prstGeom>
        </p:spPr>
      </p:pic>
      <p:pic>
        <p:nvPicPr>
          <p:cNvPr id="25" name="Image 24">
            <a:extLst>
              <a:ext uri="{FF2B5EF4-FFF2-40B4-BE49-F238E27FC236}">
                <a16:creationId xmlns:a16="http://schemas.microsoft.com/office/drawing/2014/main" id="{F8054A66-70F4-54B5-13B9-6094EFC26F3A}"/>
              </a:ext>
            </a:extLst>
          </p:cNvPr>
          <p:cNvPicPr>
            <a:picLocks noChangeAspect="1"/>
          </p:cNvPicPr>
          <p:nvPr/>
        </p:nvPicPr>
        <p:blipFill>
          <a:blip r:embed="rId15"/>
          <a:stretch>
            <a:fillRect/>
          </a:stretch>
        </p:blipFill>
        <p:spPr>
          <a:xfrm>
            <a:off x="9831351" y="3746180"/>
            <a:ext cx="740514" cy="740514"/>
          </a:xfrm>
          <a:prstGeom prst="rect">
            <a:avLst/>
          </a:prstGeom>
        </p:spPr>
      </p:pic>
      <p:pic>
        <p:nvPicPr>
          <p:cNvPr id="26" name="Image 25">
            <a:extLst>
              <a:ext uri="{FF2B5EF4-FFF2-40B4-BE49-F238E27FC236}">
                <a16:creationId xmlns:a16="http://schemas.microsoft.com/office/drawing/2014/main" id="{1CDD9FA7-C12A-3336-6F9D-6B7BE331EB5F}"/>
              </a:ext>
            </a:extLst>
          </p:cNvPr>
          <p:cNvPicPr>
            <a:picLocks noChangeAspect="1"/>
          </p:cNvPicPr>
          <p:nvPr/>
        </p:nvPicPr>
        <p:blipFill>
          <a:blip r:embed="rId16"/>
          <a:stretch>
            <a:fillRect/>
          </a:stretch>
        </p:blipFill>
        <p:spPr>
          <a:xfrm>
            <a:off x="8532431" y="3820894"/>
            <a:ext cx="679626" cy="679626"/>
          </a:xfrm>
          <a:prstGeom prst="rect">
            <a:avLst/>
          </a:prstGeom>
        </p:spPr>
      </p:pic>
      <p:pic>
        <p:nvPicPr>
          <p:cNvPr id="27" name="Image 26">
            <a:extLst>
              <a:ext uri="{FF2B5EF4-FFF2-40B4-BE49-F238E27FC236}">
                <a16:creationId xmlns:a16="http://schemas.microsoft.com/office/drawing/2014/main" id="{DD7D6883-BC0A-203E-8C6A-A861A7C4FE4F}"/>
              </a:ext>
            </a:extLst>
          </p:cNvPr>
          <p:cNvPicPr>
            <a:picLocks noChangeAspect="1"/>
          </p:cNvPicPr>
          <p:nvPr/>
        </p:nvPicPr>
        <p:blipFill>
          <a:blip r:embed="rId17"/>
          <a:stretch>
            <a:fillRect/>
          </a:stretch>
        </p:blipFill>
        <p:spPr>
          <a:xfrm>
            <a:off x="9846446" y="2229989"/>
            <a:ext cx="760564" cy="760564"/>
          </a:xfrm>
          <a:prstGeom prst="rect">
            <a:avLst/>
          </a:prstGeom>
        </p:spPr>
      </p:pic>
      <p:sp>
        <p:nvSpPr>
          <p:cNvPr id="28" name="ZoneTexte 27">
            <a:extLst>
              <a:ext uri="{FF2B5EF4-FFF2-40B4-BE49-F238E27FC236}">
                <a16:creationId xmlns:a16="http://schemas.microsoft.com/office/drawing/2014/main" id="{F2877E76-A4A3-19DD-EEF5-EE0801D352B1}"/>
              </a:ext>
            </a:extLst>
          </p:cNvPr>
          <p:cNvSpPr txBox="1"/>
          <p:nvPr/>
        </p:nvSpPr>
        <p:spPr>
          <a:xfrm>
            <a:off x="2528707" y="2409563"/>
            <a:ext cx="2063385" cy="461665"/>
          </a:xfrm>
          <a:prstGeom prst="rect">
            <a:avLst/>
          </a:prstGeom>
          <a:noFill/>
        </p:spPr>
        <p:txBody>
          <a:bodyPr wrap="none" rtlCol="0">
            <a:spAutoFit/>
          </a:bodyPr>
          <a:lstStyle/>
          <a:p>
            <a:pPr algn="ctr"/>
            <a:r>
              <a:rPr lang="fr-FR" sz="1200" b="1">
                <a:latin typeface="Montserrat ExtraBold" pitchFamily="2" charset="77"/>
              </a:rPr>
              <a:t>RDVS QUALIFIÉS AVEC</a:t>
            </a:r>
          </a:p>
          <a:p>
            <a:pPr algn="ctr"/>
            <a:r>
              <a:rPr lang="fr-FR" sz="1200" b="1">
                <a:latin typeface="Montserrat ExtraBold" pitchFamily="2" charset="77"/>
              </a:rPr>
              <a:t>NOTRE SYSTÈME</a:t>
            </a:r>
          </a:p>
        </p:txBody>
      </p:sp>
      <p:sp>
        <p:nvSpPr>
          <p:cNvPr id="29" name="ZoneTexte 28">
            <a:extLst>
              <a:ext uri="{FF2B5EF4-FFF2-40B4-BE49-F238E27FC236}">
                <a16:creationId xmlns:a16="http://schemas.microsoft.com/office/drawing/2014/main" id="{FDABDFAB-45A9-96C6-869F-532094D4A851}"/>
              </a:ext>
            </a:extLst>
          </p:cNvPr>
          <p:cNvSpPr txBox="1"/>
          <p:nvPr/>
        </p:nvSpPr>
        <p:spPr>
          <a:xfrm>
            <a:off x="2995240" y="4038855"/>
            <a:ext cx="1237839" cy="461665"/>
          </a:xfrm>
          <a:prstGeom prst="rect">
            <a:avLst/>
          </a:prstGeom>
          <a:noFill/>
        </p:spPr>
        <p:txBody>
          <a:bodyPr wrap="none" rtlCol="0">
            <a:spAutoFit/>
          </a:bodyPr>
          <a:lstStyle/>
          <a:p>
            <a:pPr algn="ctr"/>
            <a:r>
              <a:rPr lang="fr-FR" sz="1200" b="1">
                <a:latin typeface="Montserrat ExtraBold" pitchFamily="2" charset="77"/>
              </a:rPr>
              <a:t>PAIEMENT</a:t>
            </a:r>
          </a:p>
          <a:p>
            <a:pPr algn="ctr"/>
            <a:r>
              <a:rPr lang="fr-FR" sz="1200" b="1">
                <a:latin typeface="Montserrat ExtraBold" pitchFamily="2" charset="77"/>
              </a:rPr>
              <a:t>PRESTATION</a:t>
            </a:r>
          </a:p>
        </p:txBody>
      </p:sp>
      <p:sp>
        <p:nvSpPr>
          <p:cNvPr id="30" name="ZoneTexte 29">
            <a:extLst>
              <a:ext uri="{FF2B5EF4-FFF2-40B4-BE49-F238E27FC236}">
                <a16:creationId xmlns:a16="http://schemas.microsoft.com/office/drawing/2014/main" id="{9583B3BA-BDEB-98C2-041A-CDA7D374AA29}"/>
              </a:ext>
            </a:extLst>
          </p:cNvPr>
          <p:cNvSpPr txBox="1"/>
          <p:nvPr/>
        </p:nvSpPr>
        <p:spPr>
          <a:xfrm>
            <a:off x="6403329" y="4080578"/>
            <a:ext cx="1587294" cy="276999"/>
          </a:xfrm>
          <a:prstGeom prst="rect">
            <a:avLst/>
          </a:prstGeom>
          <a:noFill/>
        </p:spPr>
        <p:txBody>
          <a:bodyPr wrap="none" rtlCol="0">
            <a:spAutoFit/>
          </a:bodyPr>
          <a:lstStyle/>
          <a:p>
            <a:pPr algn="ctr"/>
            <a:r>
              <a:rPr lang="fr-FR" sz="1200" b="1">
                <a:latin typeface="Montserrat ExtraBold" pitchFamily="2" charset="77"/>
              </a:rPr>
              <a:t>CONSULTATIONS</a:t>
            </a:r>
          </a:p>
        </p:txBody>
      </p:sp>
      <p:sp>
        <p:nvSpPr>
          <p:cNvPr id="31" name="ZoneTexte 30">
            <a:extLst>
              <a:ext uri="{FF2B5EF4-FFF2-40B4-BE49-F238E27FC236}">
                <a16:creationId xmlns:a16="http://schemas.microsoft.com/office/drawing/2014/main" id="{4A76EBCD-1841-6A7B-0C94-B78EF17931A2}"/>
              </a:ext>
            </a:extLst>
          </p:cNvPr>
          <p:cNvSpPr txBox="1"/>
          <p:nvPr/>
        </p:nvSpPr>
        <p:spPr>
          <a:xfrm>
            <a:off x="6549993" y="2372789"/>
            <a:ext cx="1308371" cy="461665"/>
          </a:xfrm>
          <a:prstGeom prst="rect">
            <a:avLst/>
          </a:prstGeom>
          <a:noFill/>
        </p:spPr>
        <p:txBody>
          <a:bodyPr wrap="none" rtlCol="0">
            <a:spAutoFit/>
          </a:bodyPr>
          <a:lstStyle/>
          <a:p>
            <a:pPr algn="ctr"/>
            <a:r>
              <a:rPr lang="fr-FR" sz="1200" b="1">
                <a:latin typeface="Montserrat ExtraBold" pitchFamily="2" charset="77"/>
              </a:rPr>
              <a:t>PAYER</a:t>
            </a:r>
          </a:p>
          <a:p>
            <a:pPr algn="ctr"/>
            <a:r>
              <a:rPr lang="fr-FR" sz="1200" b="1">
                <a:latin typeface="Montserrat ExtraBold" pitchFamily="2" charset="77"/>
              </a:rPr>
              <a:t>L’OPÉRATION</a:t>
            </a:r>
          </a:p>
        </p:txBody>
      </p:sp>
      <p:sp>
        <p:nvSpPr>
          <p:cNvPr id="32" name="ZoneTexte 31">
            <a:extLst>
              <a:ext uri="{FF2B5EF4-FFF2-40B4-BE49-F238E27FC236}">
                <a16:creationId xmlns:a16="http://schemas.microsoft.com/office/drawing/2014/main" id="{07EE00D3-916E-919A-74AD-7BD3B2379D43}"/>
              </a:ext>
            </a:extLst>
          </p:cNvPr>
          <p:cNvSpPr txBox="1"/>
          <p:nvPr/>
        </p:nvSpPr>
        <p:spPr>
          <a:xfrm>
            <a:off x="1392998" y="4061663"/>
            <a:ext cx="657552" cy="276999"/>
          </a:xfrm>
          <a:prstGeom prst="rect">
            <a:avLst/>
          </a:prstGeom>
          <a:noFill/>
        </p:spPr>
        <p:txBody>
          <a:bodyPr wrap="none" rtlCol="0">
            <a:spAutoFit/>
          </a:bodyPr>
          <a:lstStyle/>
          <a:p>
            <a:pPr algn="ctr"/>
            <a:r>
              <a:rPr lang="fr-FR" sz="1200" b="1">
                <a:latin typeface="Montserrat ExtraBold" pitchFamily="2" charset="77"/>
              </a:rPr>
              <a:t>NOUS</a:t>
            </a:r>
          </a:p>
        </p:txBody>
      </p:sp>
      <p:sp>
        <p:nvSpPr>
          <p:cNvPr id="33" name="ZoneTexte 32">
            <a:extLst>
              <a:ext uri="{FF2B5EF4-FFF2-40B4-BE49-F238E27FC236}">
                <a16:creationId xmlns:a16="http://schemas.microsoft.com/office/drawing/2014/main" id="{D5CC2A22-7BA1-9C4E-B0CE-3B8D6BD627C5}"/>
              </a:ext>
            </a:extLst>
          </p:cNvPr>
          <p:cNvSpPr txBox="1"/>
          <p:nvPr/>
        </p:nvSpPr>
        <p:spPr>
          <a:xfrm>
            <a:off x="5087180" y="4022207"/>
            <a:ext cx="652744" cy="276999"/>
          </a:xfrm>
          <a:prstGeom prst="rect">
            <a:avLst/>
          </a:prstGeom>
          <a:noFill/>
        </p:spPr>
        <p:txBody>
          <a:bodyPr wrap="none" rtlCol="0">
            <a:spAutoFit/>
          </a:bodyPr>
          <a:lstStyle/>
          <a:p>
            <a:pPr algn="ctr"/>
            <a:r>
              <a:rPr lang="fr-FR" sz="1200" b="1">
                <a:latin typeface="Montserrat ExtraBold" pitchFamily="2" charset="77"/>
              </a:rPr>
              <a:t>VOUS</a:t>
            </a:r>
          </a:p>
        </p:txBody>
      </p:sp>
      <p:sp>
        <p:nvSpPr>
          <p:cNvPr id="34" name="ZoneTexte 33">
            <a:extLst>
              <a:ext uri="{FF2B5EF4-FFF2-40B4-BE49-F238E27FC236}">
                <a16:creationId xmlns:a16="http://schemas.microsoft.com/office/drawing/2014/main" id="{E0D975FE-8204-9CE3-E6DF-71438F6D41AB}"/>
              </a:ext>
            </a:extLst>
          </p:cNvPr>
          <p:cNvSpPr txBox="1"/>
          <p:nvPr/>
        </p:nvSpPr>
        <p:spPr>
          <a:xfrm>
            <a:off x="9007006" y="4658186"/>
            <a:ext cx="994183" cy="276999"/>
          </a:xfrm>
          <a:prstGeom prst="rect">
            <a:avLst/>
          </a:prstGeom>
          <a:noFill/>
        </p:spPr>
        <p:txBody>
          <a:bodyPr wrap="none" rtlCol="0">
            <a:spAutoFit/>
          </a:bodyPr>
          <a:lstStyle/>
          <a:p>
            <a:pPr algn="ctr"/>
            <a:r>
              <a:rPr lang="fr-FR" sz="1200" b="1">
                <a:latin typeface="Montserrat ExtraBold" pitchFamily="2" charset="77"/>
              </a:rPr>
              <a:t>PATIENTS</a:t>
            </a:r>
          </a:p>
        </p:txBody>
      </p:sp>
      <p:pic>
        <p:nvPicPr>
          <p:cNvPr id="36" name="Image 35">
            <a:extLst>
              <a:ext uri="{FF2B5EF4-FFF2-40B4-BE49-F238E27FC236}">
                <a16:creationId xmlns:a16="http://schemas.microsoft.com/office/drawing/2014/main" id="{86201612-2573-EB0A-652C-2EAE13280C2D}"/>
              </a:ext>
            </a:extLst>
          </p:cNvPr>
          <p:cNvPicPr>
            <a:picLocks noChangeAspect="1"/>
          </p:cNvPicPr>
          <p:nvPr/>
        </p:nvPicPr>
        <p:blipFill>
          <a:blip r:embed="rId18"/>
          <a:stretch>
            <a:fillRect/>
          </a:stretch>
        </p:blipFill>
        <p:spPr>
          <a:xfrm>
            <a:off x="4869984" y="2796521"/>
            <a:ext cx="1080462" cy="1080462"/>
          </a:xfrm>
          <a:prstGeom prst="rect">
            <a:avLst/>
          </a:prstGeom>
        </p:spPr>
      </p:pic>
      <p:pic>
        <p:nvPicPr>
          <p:cNvPr id="10" name="Image 9" descr="Une image contenant Graphique, graphisme, texte, Police&#10;&#10;Description générée automatiquement">
            <a:extLst>
              <a:ext uri="{FF2B5EF4-FFF2-40B4-BE49-F238E27FC236}">
                <a16:creationId xmlns:a16="http://schemas.microsoft.com/office/drawing/2014/main" id="{87376C55-2608-B39B-8A6D-7DF9FE93C77F}"/>
              </a:ext>
            </a:extLst>
          </p:cNvPr>
          <p:cNvPicPr>
            <a:picLocks noChangeAspect="1"/>
          </p:cNvPicPr>
          <p:nvPr/>
        </p:nvPicPr>
        <p:blipFill>
          <a:blip r:embed="rId19"/>
          <a:stretch>
            <a:fillRect/>
          </a:stretch>
        </p:blipFill>
        <p:spPr>
          <a:xfrm>
            <a:off x="-79013" y="5371339"/>
            <a:ext cx="1648626" cy="1648626"/>
          </a:xfrm>
          <a:prstGeom prst="rect">
            <a:avLst/>
          </a:prstGeom>
        </p:spPr>
      </p:pic>
      <p:grpSp>
        <p:nvGrpSpPr>
          <p:cNvPr id="39" name="Groupe 38">
            <a:extLst>
              <a:ext uri="{FF2B5EF4-FFF2-40B4-BE49-F238E27FC236}">
                <a16:creationId xmlns:a16="http://schemas.microsoft.com/office/drawing/2014/main" id="{FB51C0BC-D4F5-22E1-058F-CF08D61D039D}"/>
              </a:ext>
            </a:extLst>
          </p:cNvPr>
          <p:cNvGrpSpPr/>
          <p:nvPr/>
        </p:nvGrpSpPr>
        <p:grpSpPr>
          <a:xfrm>
            <a:off x="10185285" y="6194312"/>
            <a:ext cx="1880643" cy="494618"/>
            <a:chOff x="10185285" y="6194312"/>
            <a:chExt cx="1880643" cy="494618"/>
          </a:xfrm>
        </p:grpSpPr>
        <p:sp>
          <p:nvSpPr>
            <p:cNvPr id="40" name="ZoneTexte 39">
              <a:extLst>
                <a:ext uri="{FF2B5EF4-FFF2-40B4-BE49-F238E27FC236}">
                  <a16:creationId xmlns:a16="http://schemas.microsoft.com/office/drawing/2014/main" id="{EF5FC8DE-DBC6-E3E1-0BB7-DB06E22A5A82}"/>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41" name="ZoneTexte 40">
              <a:extLst>
                <a:ext uri="{FF2B5EF4-FFF2-40B4-BE49-F238E27FC236}">
                  <a16:creationId xmlns:a16="http://schemas.microsoft.com/office/drawing/2014/main" id="{4A2E5A47-2A73-C88A-872E-D5BB4701B7A9}"/>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1597937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1077218"/>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CE SYSTÈME </a:t>
            </a:r>
            <a:r>
              <a:rPr lang="fr-FR" sz="3200" b="1" dirty="0">
                <a:latin typeface="Montserrat Black" pitchFamily="2" charset="77"/>
                <a:cs typeface="Microsoft Tai Le" panose="020B0502040204020203" pitchFamily="34" charset="0"/>
              </a:rPr>
              <a:t>A</a:t>
            </a:r>
            <a:r>
              <a:rPr lang="fr-FR" sz="3200" b="1">
                <a:latin typeface="Montserrat Black" pitchFamily="2" charset="77"/>
                <a:cs typeface="Microsoft Tai Le" panose="020B0502040204020203" pitchFamily="34" charset="0"/>
              </a:rPr>
              <a:t> RÉELEMENT CHANGÉ</a:t>
            </a:r>
          </a:p>
          <a:p>
            <a:pPr algn="ctr"/>
            <a:r>
              <a:rPr lang="fr-FR" sz="3200" b="1">
                <a:latin typeface="Montserrat Black" pitchFamily="2" charset="77"/>
                <a:cs typeface="Microsoft Tai Le" panose="020B0502040204020203" pitchFamily="34" charset="0"/>
              </a:rPr>
              <a:t>LA VIE DE </a:t>
            </a:r>
            <a:r>
              <a:rPr lang="fr-FR" sz="3200" b="1">
                <a:solidFill>
                  <a:schemeClr val="bg1"/>
                </a:solidFill>
                <a:highlight>
                  <a:srgbClr val="FFFF00"/>
                </a:highlight>
                <a:latin typeface="Montserrat Black" pitchFamily="2" charset="77"/>
                <a:cs typeface="Microsoft Tai Le" panose="020B0502040204020203" pitchFamily="34" charset="0"/>
              </a:rPr>
              <a:t>NOS PARTENAIRES</a:t>
            </a:r>
          </a:p>
        </p:txBody>
      </p:sp>
      <p:pic>
        <p:nvPicPr>
          <p:cNvPr id="51" name="Image 50">
            <a:extLst>
              <a:ext uri="{FF2B5EF4-FFF2-40B4-BE49-F238E27FC236}">
                <a16:creationId xmlns:a16="http://schemas.microsoft.com/office/drawing/2014/main" id="{99FDB873-F65A-02A0-35BC-0F3A4A1B59B0}"/>
              </a:ext>
            </a:extLst>
          </p:cNvPr>
          <p:cNvPicPr>
            <a:picLocks noChangeAspect="1"/>
          </p:cNvPicPr>
          <p:nvPr/>
        </p:nvPicPr>
        <p:blipFill>
          <a:blip r:embed="rId3"/>
          <a:stretch>
            <a:fillRect/>
          </a:stretch>
        </p:blipFill>
        <p:spPr>
          <a:xfrm rot="8878832">
            <a:off x="9411380" y="980450"/>
            <a:ext cx="2438223" cy="1228864"/>
          </a:xfrm>
          <a:prstGeom prst="rect">
            <a:avLst/>
          </a:prstGeom>
        </p:spPr>
      </p:pic>
      <p:pic>
        <p:nvPicPr>
          <p:cNvPr id="52" name="Image 51">
            <a:extLst>
              <a:ext uri="{FF2B5EF4-FFF2-40B4-BE49-F238E27FC236}">
                <a16:creationId xmlns:a16="http://schemas.microsoft.com/office/drawing/2014/main" id="{03E974BC-8201-B7BA-8CB7-6E3F9F021CCA}"/>
              </a:ext>
            </a:extLst>
          </p:cNvPr>
          <p:cNvPicPr>
            <a:picLocks noChangeAspect="1"/>
          </p:cNvPicPr>
          <p:nvPr/>
        </p:nvPicPr>
        <p:blipFill>
          <a:blip r:embed="rId3"/>
          <a:stretch>
            <a:fillRect/>
          </a:stretch>
        </p:blipFill>
        <p:spPr>
          <a:xfrm rot="1990638">
            <a:off x="239390" y="806769"/>
            <a:ext cx="2438223" cy="1228864"/>
          </a:xfrm>
          <a:prstGeom prst="rect">
            <a:avLst/>
          </a:prstGeom>
        </p:spPr>
      </p:pic>
      <p:pic>
        <p:nvPicPr>
          <p:cNvPr id="5" name="Image 4" descr="Une image contenant Graphique, graphisme, texte, Police&#10;&#10;Description générée automatiquement">
            <a:extLst>
              <a:ext uri="{FF2B5EF4-FFF2-40B4-BE49-F238E27FC236}">
                <a16:creationId xmlns:a16="http://schemas.microsoft.com/office/drawing/2014/main" id="{DE4ED0FA-89EC-6123-DD13-81F8A43E3362}"/>
              </a:ext>
            </a:extLst>
          </p:cNvPr>
          <p:cNvPicPr>
            <a:picLocks noChangeAspect="1"/>
          </p:cNvPicPr>
          <p:nvPr/>
        </p:nvPicPr>
        <p:blipFill>
          <a:blip r:embed="rId4"/>
          <a:stretch>
            <a:fillRect/>
          </a:stretch>
        </p:blipFill>
        <p:spPr>
          <a:xfrm>
            <a:off x="-79013" y="5371339"/>
            <a:ext cx="1648626" cy="1648626"/>
          </a:xfrm>
          <a:prstGeom prst="rect">
            <a:avLst/>
          </a:prstGeom>
        </p:spPr>
      </p:pic>
      <p:grpSp>
        <p:nvGrpSpPr>
          <p:cNvPr id="9" name="Groupe 8">
            <a:extLst>
              <a:ext uri="{FF2B5EF4-FFF2-40B4-BE49-F238E27FC236}">
                <a16:creationId xmlns:a16="http://schemas.microsoft.com/office/drawing/2014/main" id="{8B253E8C-8569-1668-D5C0-18EA2DEA3831}"/>
              </a:ext>
            </a:extLst>
          </p:cNvPr>
          <p:cNvGrpSpPr/>
          <p:nvPr/>
        </p:nvGrpSpPr>
        <p:grpSpPr>
          <a:xfrm>
            <a:off x="10185285" y="6194312"/>
            <a:ext cx="1880643" cy="494618"/>
            <a:chOff x="10185285" y="6194312"/>
            <a:chExt cx="1880643" cy="494618"/>
          </a:xfrm>
        </p:grpSpPr>
        <p:sp>
          <p:nvSpPr>
            <p:cNvPr id="4" name="ZoneTexte 3">
              <a:extLst>
                <a:ext uri="{FF2B5EF4-FFF2-40B4-BE49-F238E27FC236}">
                  <a16:creationId xmlns:a16="http://schemas.microsoft.com/office/drawing/2014/main" id="{ED50B500-7283-F21A-E1DD-16344B808A93}"/>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6" name="ZoneTexte 5">
              <a:extLst>
                <a:ext uri="{FF2B5EF4-FFF2-40B4-BE49-F238E27FC236}">
                  <a16:creationId xmlns:a16="http://schemas.microsoft.com/office/drawing/2014/main" id="{CE285CAD-9333-C5E1-42FA-1EE2046EBF58}"/>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7" name="Image 6" descr="Une image contenant texte, capture d’écran, conception&#10;&#10;Description générée automatiquement">
            <a:extLst>
              <a:ext uri="{FF2B5EF4-FFF2-40B4-BE49-F238E27FC236}">
                <a16:creationId xmlns:a16="http://schemas.microsoft.com/office/drawing/2014/main" id="{C8FF4669-5584-327D-68CA-8A27B0C8508A}"/>
              </a:ext>
            </a:extLst>
          </p:cNvPr>
          <p:cNvPicPr>
            <a:picLocks noChangeAspect="1"/>
          </p:cNvPicPr>
          <p:nvPr/>
        </p:nvPicPr>
        <p:blipFill>
          <a:blip r:embed="rId5"/>
          <a:stretch>
            <a:fillRect/>
          </a:stretch>
        </p:blipFill>
        <p:spPr>
          <a:xfrm>
            <a:off x="1634737" y="2528061"/>
            <a:ext cx="1656738" cy="3591706"/>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pic>
        <p:nvPicPr>
          <p:cNvPr id="13" name="Image 12" descr="Une image contenant texte, capture d’écran, logiciel, Page web&#10;&#10;Description générée automatiquement">
            <a:extLst>
              <a:ext uri="{FF2B5EF4-FFF2-40B4-BE49-F238E27FC236}">
                <a16:creationId xmlns:a16="http://schemas.microsoft.com/office/drawing/2014/main" id="{7AE2593D-32C2-FB02-A5BD-5B0AD63CD925}"/>
              </a:ext>
            </a:extLst>
          </p:cNvPr>
          <p:cNvPicPr>
            <a:picLocks noChangeAspect="1"/>
          </p:cNvPicPr>
          <p:nvPr/>
        </p:nvPicPr>
        <p:blipFill>
          <a:blip r:embed="rId6"/>
          <a:stretch>
            <a:fillRect/>
          </a:stretch>
        </p:blipFill>
        <p:spPr>
          <a:xfrm>
            <a:off x="3588018" y="1684378"/>
            <a:ext cx="1700676" cy="3686961"/>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798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904830A-1433-177E-D043-189568924F27}"/>
              </a:ext>
            </a:extLst>
          </p:cNvPr>
          <p:cNvSpPr txBox="1"/>
          <p:nvPr/>
        </p:nvSpPr>
        <p:spPr>
          <a:xfrm>
            <a:off x="1380552" y="386524"/>
            <a:ext cx="9430896" cy="1077218"/>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QUELQUES STATISTIQUES</a:t>
            </a:r>
          </a:p>
          <a:p>
            <a:pPr algn="ctr"/>
            <a:r>
              <a:rPr lang="fr-FR" sz="3200" b="1">
                <a:solidFill>
                  <a:srgbClr val="FF0000"/>
                </a:solidFill>
                <a:latin typeface="Montserrat Black" pitchFamily="2" charset="77"/>
                <a:cs typeface="Microsoft Tai Le" panose="020B0502040204020203" pitchFamily="34" charset="0"/>
              </a:rPr>
              <a:t>POUR VOUS !</a:t>
            </a:r>
          </a:p>
        </p:txBody>
      </p:sp>
      <p:pic>
        <p:nvPicPr>
          <p:cNvPr id="5" name="Image 4" descr="Une image contenant Graphique, graphisme, texte, Police&#10;&#10;Description générée automatiquement">
            <a:extLst>
              <a:ext uri="{FF2B5EF4-FFF2-40B4-BE49-F238E27FC236}">
                <a16:creationId xmlns:a16="http://schemas.microsoft.com/office/drawing/2014/main" id="{83296CF0-610E-320E-F5A7-5CA8520F6FA6}"/>
              </a:ext>
            </a:extLst>
          </p:cNvPr>
          <p:cNvPicPr>
            <a:picLocks noChangeAspect="1"/>
          </p:cNvPicPr>
          <p:nvPr/>
        </p:nvPicPr>
        <p:blipFill>
          <a:blip r:embed="rId3"/>
          <a:stretch>
            <a:fillRect/>
          </a:stretch>
        </p:blipFill>
        <p:spPr>
          <a:xfrm>
            <a:off x="-79013" y="5371339"/>
            <a:ext cx="1648626" cy="1648626"/>
          </a:xfrm>
          <a:prstGeom prst="rect">
            <a:avLst/>
          </a:prstGeom>
        </p:spPr>
      </p:pic>
      <p:grpSp>
        <p:nvGrpSpPr>
          <p:cNvPr id="6" name="Groupe 5">
            <a:extLst>
              <a:ext uri="{FF2B5EF4-FFF2-40B4-BE49-F238E27FC236}">
                <a16:creationId xmlns:a16="http://schemas.microsoft.com/office/drawing/2014/main" id="{370E586D-D162-DE3B-7E8D-20A687B97166}"/>
              </a:ext>
            </a:extLst>
          </p:cNvPr>
          <p:cNvGrpSpPr/>
          <p:nvPr/>
        </p:nvGrpSpPr>
        <p:grpSpPr>
          <a:xfrm>
            <a:off x="10185285" y="6194312"/>
            <a:ext cx="1880643" cy="494618"/>
            <a:chOff x="10185285" y="6194312"/>
            <a:chExt cx="1880643" cy="494618"/>
          </a:xfrm>
        </p:grpSpPr>
        <p:sp>
          <p:nvSpPr>
            <p:cNvPr id="7" name="ZoneTexte 6">
              <a:extLst>
                <a:ext uri="{FF2B5EF4-FFF2-40B4-BE49-F238E27FC236}">
                  <a16:creationId xmlns:a16="http://schemas.microsoft.com/office/drawing/2014/main" id="{2AE80759-8B5D-1279-B66A-739DAC2DB2D2}"/>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9" name="ZoneTexte 8">
              <a:extLst>
                <a:ext uri="{FF2B5EF4-FFF2-40B4-BE49-F238E27FC236}">
                  <a16:creationId xmlns:a16="http://schemas.microsoft.com/office/drawing/2014/main" id="{E2A999A5-A98A-35A4-3C02-CB595936C35E}"/>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pic>
        <p:nvPicPr>
          <p:cNvPr id="3" name="Image 2" descr="Une image contenant pièce, médical, chambre d’hôpital, Équipement médical&#10;&#10;Description générée automatiquement">
            <a:extLst>
              <a:ext uri="{FF2B5EF4-FFF2-40B4-BE49-F238E27FC236}">
                <a16:creationId xmlns:a16="http://schemas.microsoft.com/office/drawing/2014/main" id="{6F70EF4B-BB6A-3616-0EB1-460AB31ACE45}"/>
              </a:ext>
            </a:extLst>
          </p:cNvPr>
          <p:cNvPicPr>
            <a:picLocks noChangeAspect="1"/>
          </p:cNvPicPr>
          <p:nvPr/>
        </p:nvPicPr>
        <p:blipFill rotWithShape="1">
          <a:blip r:embed="rId4"/>
          <a:srcRect l="19726" t="28071" r="19207" b="28754"/>
          <a:stretch/>
        </p:blipFill>
        <p:spPr>
          <a:xfrm>
            <a:off x="9156085" y="1724470"/>
            <a:ext cx="2960955" cy="2960955"/>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
        <p:nvSpPr>
          <p:cNvPr id="4" name="ZoneTexte 3">
            <a:extLst>
              <a:ext uri="{FF2B5EF4-FFF2-40B4-BE49-F238E27FC236}">
                <a16:creationId xmlns:a16="http://schemas.microsoft.com/office/drawing/2014/main" id="{D4B56F7E-5208-AAED-D50C-ECEF2D45E08D}"/>
              </a:ext>
            </a:extLst>
          </p:cNvPr>
          <p:cNvSpPr txBox="1"/>
          <p:nvPr/>
        </p:nvSpPr>
        <p:spPr>
          <a:xfrm>
            <a:off x="9329954" y="4817291"/>
            <a:ext cx="2613215" cy="923330"/>
          </a:xfrm>
          <a:prstGeom prst="rect">
            <a:avLst/>
          </a:prstGeom>
          <a:noFill/>
        </p:spPr>
        <p:txBody>
          <a:bodyPr wrap="none" rtlCol="0">
            <a:spAutoFit/>
          </a:bodyPr>
          <a:lstStyle/>
          <a:p>
            <a:pPr algn="ctr"/>
            <a:r>
              <a:rPr lang="fr-FR">
                <a:latin typeface="Montserrat Black" pitchFamily="2" charset="0"/>
              </a:rPr>
              <a:t>MARCHÉ MONDIAL </a:t>
            </a:r>
          </a:p>
          <a:p>
            <a:pPr algn="ctr"/>
            <a:r>
              <a:rPr lang="fr-FR">
                <a:latin typeface="Montserrat Black" pitchFamily="2" charset="0"/>
              </a:rPr>
              <a:t>2024 ESTIMÉ </a:t>
            </a:r>
          </a:p>
          <a:p>
            <a:pPr algn="ctr"/>
            <a:r>
              <a:rPr lang="fr-FR">
                <a:latin typeface="Montserrat Black" pitchFamily="2" charset="0"/>
              </a:rPr>
              <a:t>À </a:t>
            </a:r>
            <a:r>
              <a:rPr lang="fr-FR">
                <a:solidFill>
                  <a:schemeClr val="bg1"/>
                </a:solidFill>
                <a:highlight>
                  <a:srgbClr val="FFFF00"/>
                </a:highlight>
                <a:latin typeface="Montserrat Black" pitchFamily="2" charset="0"/>
              </a:rPr>
              <a:t>8 MILLIARDS €</a:t>
            </a:r>
            <a:endParaRPr lang="fr-BE">
              <a:solidFill>
                <a:schemeClr val="bg1"/>
              </a:solidFill>
              <a:highlight>
                <a:srgbClr val="FFFF00"/>
              </a:highlight>
              <a:latin typeface="Montserrat Black" pitchFamily="2" charset="0"/>
            </a:endParaRPr>
          </a:p>
        </p:txBody>
      </p:sp>
      <p:pic>
        <p:nvPicPr>
          <p:cNvPr id="11" name="Image 10" descr="Une image contenant Visage humain, personne, habits, homme&#10;&#10;Description générée automatiquement">
            <a:extLst>
              <a:ext uri="{FF2B5EF4-FFF2-40B4-BE49-F238E27FC236}">
                <a16:creationId xmlns:a16="http://schemas.microsoft.com/office/drawing/2014/main" id="{49240AC7-9766-3A91-D4C0-60482576E88A}"/>
              </a:ext>
            </a:extLst>
          </p:cNvPr>
          <p:cNvPicPr>
            <a:picLocks noChangeAspect="1"/>
          </p:cNvPicPr>
          <p:nvPr/>
        </p:nvPicPr>
        <p:blipFill rotWithShape="1">
          <a:blip r:embed="rId5"/>
          <a:srcRect l="21875" r="21875"/>
          <a:stretch/>
        </p:blipFill>
        <p:spPr>
          <a:xfrm>
            <a:off x="74960" y="1722408"/>
            <a:ext cx="2965079" cy="2965079"/>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
        <p:nvSpPr>
          <p:cNvPr id="12" name="ZoneTexte 11">
            <a:extLst>
              <a:ext uri="{FF2B5EF4-FFF2-40B4-BE49-F238E27FC236}">
                <a16:creationId xmlns:a16="http://schemas.microsoft.com/office/drawing/2014/main" id="{C7D5F3C5-418B-9634-ABBA-C4D01CF9FD16}"/>
              </a:ext>
            </a:extLst>
          </p:cNvPr>
          <p:cNvSpPr txBox="1"/>
          <p:nvPr/>
        </p:nvSpPr>
        <p:spPr>
          <a:xfrm>
            <a:off x="314210" y="4817292"/>
            <a:ext cx="2486578" cy="646331"/>
          </a:xfrm>
          <a:prstGeom prst="rect">
            <a:avLst/>
          </a:prstGeom>
          <a:noFill/>
        </p:spPr>
        <p:txBody>
          <a:bodyPr wrap="none" rtlCol="0">
            <a:spAutoFit/>
          </a:bodyPr>
          <a:lstStyle/>
          <a:p>
            <a:pPr algn="ctr"/>
            <a:r>
              <a:rPr lang="fr-FR">
                <a:latin typeface="Montserrat Black" pitchFamily="2" charset="0"/>
              </a:rPr>
              <a:t>75% DES BELGES </a:t>
            </a:r>
          </a:p>
          <a:p>
            <a:pPr algn="ctr"/>
            <a:r>
              <a:rPr lang="fr-FR">
                <a:latin typeface="Montserrat Black" pitchFamily="2" charset="0"/>
              </a:rPr>
              <a:t>VONT </a:t>
            </a:r>
            <a:r>
              <a:rPr lang="fr-FR">
                <a:solidFill>
                  <a:schemeClr val="bg1"/>
                </a:solidFill>
                <a:highlight>
                  <a:srgbClr val="FFFF00"/>
                </a:highlight>
                <a:latin typeface="Montserrat Black" pitchFamily="2" charset="0"/>
              </a:rPr>
              <a:t>EN TURQUIE</a:t>
            </a:r>
            <a:endParaRPr lang="fr-BE">
              <a:solidFill>
                <a:schemeClr val="bg1"/>
              </a:solidFill>
              <a:highlight>
                <a:srgbClr val="FFFF00"/>
              </a:highlight>
              <a:latin typeface="Montserrat Black" pitchFamily="2" charset="0"/>
            </a:endParaRPr>
          </a:p>
        </p:txBody>
      </p:sp>
      <p:pic>
        <p:nvPicPr>
          <p:cNvPr id="14" name="Image 13" descr="Une image contenant ciel, plein air, nuage, bâtiment&#10;&#10;Description générée automatiquement">
            <a:extLst>
              <a:ext uri="{FF2B5EF4-FFF2-40B4-BE49-F238E27FC236}">
                <a16:creationId xmlns:a16="http://schemas.microsoft.com/office/drawing/2014/main" id="{F68F09D8-270C-EEDF-896F-89D84E6FDB5F}"/>
              </a:ext>
            </a:extLst>
          </p:cNvPr>
          <p:cNvPicPr>
            <a:picLocks noChangeAspect="1"/>
          </p:cNvPicPr>
          <p:nvPr/>
        </p:nvPicPr>
        <p:blipFill rotWithShape="1">
          <a:blip r:embed="rId6"/>
          <a:srcRect l="14802" r="14802"/>
          <a:stretch/>
        </p:blipFill>
        <p:spPr>
          <a:xfrm>
            <a:off x="6135189" y="1722408"/>
            <a:ext cx="2965079" cy="2965079"/>
          </a:xfrm>
          <a:prstGeom prst="roundRect">
            <a:avLst>
              <a:gd name="adj" fmla="val 8594"/>
            </a:avLst>
          </a:prstGeom>
          <a:solidFill>
            <a:srgbClr val="FFFFFF">
              <a:shade val="85000"/>
              <a:alpha val="0"/>
            </a:srgbClr>
          </a:solidFill>
          <a:ln>
            <a:noFill/>
          </a:ln>
          <a:effectLst>
            <a:reflection blurRad="12700" stA="38000" endPos="28000" dist="5000" dir="5400000" sy="-100000" algn="bl" rotWithShape="0"/>
          </a:effectLst>
        </p:spPr>
      </p:pic>
      <p:sp>
        <p:nvSpPr>
          <p:cNvPr id="15" name="ZoneTexte 14">
            <a:extLst>
              <a:ext uri="{FF2B5EF4-FFF2-40B4-BE49-F238E27FC236}">
                <a16:creationId xmlns:a16="http://schemas.microsoft.com/office/drawing/2014/main" id="{C4FA6F4B-D6CE-C2C5-EE27-31AD4B0609F3}"/>
              </a:ext>
            </a:extLst>
          </p:cNvPr>
          <p:cNvSpPr txBox="1"/>
          <p:nvPr/>
        </p:nvSpPr>
        <p:spPr>
          <a:xfrm>
            <a:off x="6684620" y="4817291"/>
            <a:ext cx="1866216" cy="646331"/>
          </a:xfrm>
          <a:prstGeom prst="rect">
            <a:avLst/>
          </a:prstGeom>
          <a:noFill/>
        </p:spPr>
        <p:txBody>
          <a:bodyPr wrap="none" rtlCol="0">
            <a:spAutoFit/>
          </a:bodyPr>
          <a:lstStyle/>
          <a:p>
            <a:pPr algn="ctr"/>
            <a:r>
              <a:rPr lang="fr-FR">
                <a:latin typeface="Montserrat Black" pitchFamily="2" charset="0"/>
              </a:rPr>
              <a:t>25% RESTENT</a:t>
            </a:r>
          </a:p>
          <a:p>
            <a:pPr algn="ctr"/>
            <a:r>
              <a:rPr lang="fr-FR">
                <a:latin typeface="Montserrat Black" pitchFamily="2" charset="0"/>
              </a:rPr>
              <a:t>EN </a:t>
            </a:r>
            <a:r>
              <a:rPr lang="fr-FR">
                <a:solidFill>
                  <a:schemeClr val="bg1"/>
                </a:solidFill>
                <a:highlight>
                  <a:srgbClr val="FFFF00"/>
                </a:highlight>
                <a:latin typeface="Montserrat Black" pitchFamily="2" charset="0"/>
              </a:rPr>
              <a:t>BELGIQUE</a:t>
            </a:r>
            <a:endParaRPr lang="fr-BE">
              <a:solidFill>
                <a:schemeClr val="bg1"/>
              </a:solidFill>
              <a:highlight>
                <a:srgbClr val="FFFF00"/>
              </a:highlight>
              <a:latin typeface="Montserrat Black" pitchFamily="2" charset="0"/>
            </a:endParaRPr>
          </a:p>
        </p:txBody>
      </p:sp>
      <p:pic>
        <p:nvPicPr>
          <p:cNvPr id="17" name="Image 16" descr="Une image contenant carte, texte, atlas&#10;&#10;Description générée automatiquement">
            <a:extLst>
              <a:ext uri="{FF2B5EF4-FFF2-40B4-BE49-F238E27FC236}">
                <a16:creationId xmlns:a16="http://schemas.microsoft.com/office/drawing/2014/main" id="{D9C77B15-566E-3E2D-7397-2C5D90CA9567}"/>
              </a:ext>
            </a:extLst>
          </p:cNvPr>
          <p:cNvPicPr>
            <a:picLocks noChangeAspect="1"/>
          </p:cNvPicPr>
          <p:nvPr/>
        </p:nvPicPr>
        <p:blipFill rotWithShape="1">
          <a:blip r:embed="rId7"/>
          <a:srcRect l="8399" r="8399"/>
          <a:stretch/>
        </p:blipFill>
        <p:spPr>
          <a:xfrm>
            <a:off x="3095856" y="1713189"/>
            <a:ext cx="2983516" cy="2983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ZoneTexte 17">
            <a:extLst>
              <a:ext uri="{FF2B5EF4-FFF2-40B4-BE49-F238E27FC236}">
                <a16:creationId xmlns:a16="http://schemas.microsoft.com/office/drawing/2014/main" id="{DF99583C-C05E-4AA8-03F0-3043DAB88EF3}"/>
              </a:ext>
            </a:extLst>
          </p:cNvPr>
          <p:cNvSpPr txBox="1"/>
          <p:nvPr/>
        </p:nvSpPr>
        <p:spPr>
          <a:xfrm>
            <a:off x="3194011" y="4817290"/>
            <a:ext cx="2791150" cy="646331"/>
          </a:xfrm>
          <a:prstGeom prst="rect">
            <a:avLst/>
          </a:prstGeom>
          <a:noFill/>
        </p:spPr>
        <p:txBody>
          <a:bodyPr wrap="none" rtlCol="0">
            <a:spAutoFit/>
          </a:bodyPr>
          <a:lstStyle/>
          <a:p>
            <a:pPr algn="ctr"/>
            <a:r>
              <a:rPr lang="fr-FR">
                <a:latin typeface="Montserrat Black" pitchFamily="2" charset="0"/>
              </a:rPr>
              <a:t>80.000 RECHERCHES</a:t>
            </a:r>
          </a:p>
          <a:p>
            <a:pPr algn="ctr"/>
            <a:r>
              <a:rPr lang="fr-FR">
                <a:latin typeface="Montserrat Black" pitchFamily="2" charset="0"/>
              </a:rPr>
              <a:t>PAR </a:t>
            </a:r>
            <a:r>
              <a:rPr lang="fr-FR">
                <a:solidFill>
                  <a:schemeClr val="bg1"/>
                </a:solidFill>
                <a:highlight>
                  <a:srgbClr val="FFFF00"/>
                </a:highlight>
                <a:latin typeface="Montserrat Black" pitchFamily="2" charset="0"/>
              </a:rPr>
              <a:t>AN</a:t>
            </a:r>
            <a:endParaRPr lang="fr-BE">
              <a:solidFill>
                <a:schemeClr val="bg1"/>
              </a:solidFill>
              <a:highlight>
                <a:srgbClr val="FFFF00"/>
              </a:highlight>
              <a:latin typeface="Montserrat Black" pitchFamily="2" charset="0"/>
            </a:endParaRPr>
          </a:p>
        </p:txBody>
      </p:sp>
      <p:pic>
        <p:nvPicPr>
          <p:cNvPr id="20" name="Image 19" descr="Une image contenant Caractère coloré, Graphique, cercle, capture d’écran&#10;&#10;Description générée automatiquement">
            <a:extLst>
              <a:ext uri="{FF2B5EF4-FFF2-40B4-BE49-F238E27FC236}">
                <a16:creationId xmlns:a16="http://schemas.microsoft.com/office/drawing/2014/main" id="{1221A3A2-77DA-9B81-1C8E-CE6C25D87F48}"/>
              </a:ext>
            </a:extLst>
          </p:cNvPr>
          <p:cNvPicPr>
            <a:picLocks noChangeAspect="1"/>
          </p:cNvPicPr>
          <p:nvPr/>
        </p:nvPicPr>
        <p:blipFill>
          <a:blip r:embed="rId8"/>
          <a:stretch>
            <a:fillRect/>
          </a:stretch>
        </p:blipFill>
        <p:spPr>
          <a:xfrm>
            <a:off x="7237312" y="1471011"/>
            <a:ext cx="760832" cy="760832"/>
          </a:xfrm>
          <a:prstGeom prst="rect">
            <a:avLst/>
          </a:prstGeom>
        </p:spPr>
      </p:pic>
      <p:pic>
        <p:nvPicPr>
          <p:cNvPr id="22" name="Image 21" descr="Une image contenant Graphique, cercle, symbole, logo&#10;&#10;Description générée automatiquement">
            <a:extLst>
              <a:ext uri="{FF2B5EF4-FFF2-40B4-BE49-F238E27FC236}">
                <a16:creationId xmlns:a16="http://schemas.microsoft.com/office/drawing/2014/main" id="{0C8092D8-2A90-5FD7-54E7-671744A49B59}"/>
              </a:ext>
            </a:extLst>
          </p:cNvPr>
          <p:cNvPicPr>
            <a:picLocks noChangeAspect="1"/>
          </p:cNvPicPr>
          <p:nvPr/>
        </p:nvPicPr>
        <p:blipFill>
          <a:blip r:embed="rId9"/>
          <a:stretch>
            <a:fillRect/>
          </a:stretch>
        </p:blipFill>
        <p:spPr>
          <a:xfrm>
            <a:off x="1177083" y="1471011"/>
            <a:ext cx="760832" cy="760832"/>
          </a:xfrm>
          <a:prstGeom prst="rect">
            <a:avLst/>
          </a:prstGeom>
        </p:spPr>
      </p:pic>
      <p:pic>
        <p:nvPicPr>
          <p:cNvPr id="24" name="Image 23" descr="Une image contenant jaune&#10;&#10;Description générée automatiquement">
            <a:extLst>
              <a:ext uri="{FF2B5EF4-FFF2-40B4-BE49-F238E27FC236}">
                <a16:creationId xmlns:a16="http://schemas.microsoft.com/office/drawing/2014/main" id="{E3CD7364-802A-1FCA-CAA5-9FD664E8C1A7}"/>
              </a:ext>
            </a:extLst>
          </p:cNvPr>
          <p:cNvPicPr>
            <a:picLocks noChangeAspect="1"/>
          </p:cNvPicPr>
          <p:nvPr/>
        </p:nvPicPr>
        <p:blipFill>
          <a:blip r:embed="rId10"/>
          <a:stretch>
            <a:fillRect/>
          </a:stretch>
        </p:blipFill>
        <p:spPr>
          <a:xfrm>
            <a:off x="10305922" y="1270779"/>
            <a:ext cx="1011052" cy="1011052"/>
          </a:xfrm>
          <a:prstGeom prst="rect">
            <a:avLst/>
          </a:prstGeom>
        </p:spPr>
      </p:pic>
    </p:spTree>
    <p:extLst>
      <p:ext uri="{BB962C8B-B14F-4D97-AF65-F5344CB8AC3E}">
        <p14:creationId xmlns:p14="http://schemas.microsoft.com/office/powerpoint/2010/main" val="34894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543FF01-8DA0-7329-2363-116504E8B95E}"/>
              </a:ext>
            </a:extLst>
          </p:cNvPr>
          <p:cNvSpPr txBox="1"/>
          <p:nvPr/>
        </p:nvSpPr>
        <p:spPr>
          <a:xfrm>
            <a:off x="1569613" y="499450"/>
            <a:ext cx="9052774" cy="1077218"/>
          </a:xfrm>
          <a:prstGeom prst="rect">
            <a:avLst/>
          </a:prstGeom>
          <a:noFill/>
        </p:spPr>
        <p:txBody>
          <a:bodyPr wrap="square" rtlCol="0">
            <a:spAutoFit/>
          </a:bodyPr>
          <a:lstStyle/>
          <a:p>
            <a:pPr algn="ctr"/>
            <a:r>
              <a:rPr lang="fr-FR" sz="3200" b="1">
                <a:latin typeface="Montserrat Black" pitchFamily="2" charset="77"/>
                <a:cs typeface="Microsoft Tai Le" panose="020B0502040204020203" pitchFamily="34" charset="0"/>
              </a:rPr>
              <a:t>NOS ATOUTS, MÉRITES ET AVANTAGES CHEZ </a:t>
            </a:r>
            <a:r>
              <a:rPr lang="fr-FR" sz="3200" b="1">
                <a:solidFill>
                  <a:srgbClr val="FF0000"/>
                </a:solidFill>
                <a:latin typeface="Montserrat Black" pitchFamily="2" charset="77"/>
                <a:cs typeface="Microsoft Tai Le" panose="020B0502040204020203" pitchFamily="34" charset="0"/>
              </a:rPr>
              <a:t>GRAFTS AGENCY</a:t>
            </a:r>
          </a:p>
        </p:txBody>
      </p:sp>
      <p:sp>
        <p:nvSpPr>
          <p:cNvPr id="2" name="ZoneTexte 1">
            <a:extLst>
              <a:ext uri="{FF2B5EF4-FFF2-40B4-BE49-F238E27FC236}">
                <a16:creationId xmlns:a16="http://schemas.microsoft.com/office/drawing/2014/main" id="{7BE2E5F7-435F-6D82-0FE9-122DDDFC9818}"/>
              </a:ext>
            </a:extLst>
          </p:cNvPr>
          <p:cNvSpPr txBox="1"/>
          <p:nvPr/>
        </p:nvSpPr>
        <p:spPr>
          <a:xfrm>
            <a:off x="1839405" y="2121919"/>
            <a:ext cx="11512968" cy="3139321"/>
          </a:xfrm>
          <a:prstGeom prst="rect">
            <a:avLst/>
          </a:prstGeom>
          <a:noFill/>
        </p:spPr>
        <p:txBody>
          <a:bodyPr wrap="square" rtlCol="0">
            <a:spAutoFit/>
          </a:bodyPr>
          <a:lstStyle/>
          <a:p>
            <a:r>
              <a:rPr lang="fr-FR" sz="2200" b="1">
                <a:latin typeface="Montserrat Black" pitchFamily="2" charset="77"/>
                <a:cs typeface="Microsoft Tai Le" panose="020B0502040204020203" pitchFamily="34" charset="0"/>
              </a:rPr>
              <a:t>MAITRISE PARFAITE DU </a:t>
            </a:r>
            <a:r>
              <a:rPr lang="fr-FR" sz="2200" b="1">
                <a:solidFill>
                  <a:schemeClr val="bg1"/>
                </a:solidFill>
                <a:highlight>
                  <a:srgbClr val="FFFF00"/>
                </a:highlight>
                <a:latin typeface="Montserrat Black" pitchFamily="2" charset="77"/>
                <a:cs typeface="Microsoft Tai Le" panose="020B0502040204020203" pitchFamily="34" charset="0"/>
              </a:rPr>
              <a:t>BUYER PERSONA</a:t>
            </a:r>
            <a:r>
              <a:rPr lang="fr-FR" sz="2200" b="1">
                <a:latin typeface="Montserrat Black" pitchFamily="2" charset="77"/>
                <a:cs typeface="Microsoft Tai Le" panose="020B0502040204020203" pitchFamily="34" charset="0"/>
              </a:rPr>
              <a:t>.</a:t>
            </a:r>
          </a:p>
          <a:p>
            <a:endParaRPr lang="fr-FR" sz="2200" b="1">
              <a:latin typeface="Montserrat Black" pitchFamily="2" charset="77"/>
              <a:cs typeface="Microsoft Tai Le" panose="020B0502040204020203" pitchFamily="34" charset="0"/>
            </a:endParaRPr>
          </a:p>
          <a:p>
            <a:r>
              <a:rPr lang="fr-FR" sz="2200" b="1">
                <a:latin typeface="Montserrat Black" pitchFamily="2" charset="77"/>
                <a:cs typeface="Microsoft Tai Le" panose="020B0502040204020203" pitchFamily="34" charset="0"/>
              </a:rPr>
              <a:t>CONNAISSANCE DE A À Z DE </a:t>
            </a:r>
            <a:r>
              <a:rPr lang="fr-FR" sz="2200" b="1">
                <a:solidFill>
                  <a:schemeClr val="bg1"/>
                </a:solidFill>
                <a:highlight>
                  <a:srgbClr val="FFFF00"/>
                </a:highlight>
                <a:latin typeface="Montserrat Black" pitchFamily="2" charset="77"/>
                <a:cs typeface="Microsoft Tai Le" panose="020B0502040204020203" pitchFamily="34" charset="0"/>
              </a:rPr>
              <a:t>L’ÉCO-SYSTÈME DE LA GREFFE</a:t>
            </a:r>
            <a:r>
              <a:rPr lang="fr-FR" sz="2200" b="1">
                <a:latin typeface="Montserrat Black" pitchFamily="2" charset="77"/>
                <a:cs typeface="Microsoft Tai Le" panose="020B0502040204020203" pitchFamily="34" charset="0"/>
              </a:rPr>
              <a:t>.</a:t>
            </a:r>
          </a:p>
          <a:p>
            <a:endParaRPr lang="fr-FR" sz="2200" b="1">
              <a:latin typeface="Montserrat Black" pitchFamily="2" charset="77"/>
              <a:cs typeface="Microsoft Tai Le" panose="020B0502040204020203" pitchFamily="34" charset="0"/>
            </a:endParaRPr>
          </a:p>
          <a:p>
            <a:r>
              <a:rPr lang="fr-FR" sz="2200" b="1">
                <a:latin typeface="Montserrat Black" pitchFamily="2" charset="77"/>
                <a:cs typeface="Microsoft Tai Le" panose="020B0502040204020203" pitchFamily="34" charset="0"/>
              </a:rPr>
              <a:t>SYSTÈME </a:t>
            </a:r>
            <a:r>
              <a:rPr lang="fr-FR" sz="2200" b="1">
                <a:solidFill>
                  <a:schemeClr val="bg1"/>
                </a:solidFill>
                <a:highlight>
                  <a:srgbClr val="FFFF00"/>
                </a:highlight>
                <a:latin typeface="Montserrat Black" pitchFamily="2" charset="77"/>
                <a:cs typeface="Microsoft Tai Le" panose="020B0502040204020203" pitchFamily="34" charset="0"/>
              </a:rPr>
              <a:t>TESTÉ</a:t>
            </a:r>
            <a:r>
              <a:rPr lang="fr-FR" sz="2200" b="1">
                <a:latin typeface="Montserrat Black" pitchFamily="2" charset="77"/>
                <a:cs typeface="Microsoft Tai Le" panose="020B0502040204020203" pitchFamily="34" charset="0"/>
              </a:rPr>
              <a:t> SUR PLUS DE </a:t>
            </a:r>
            <a:r>
              <a:rPr lang="fr-FR" sz="2200" b="1">
                <a:solidFill>
                  <a:schemeClr val="bg1"/>
                </a:solidFill>
                <a:highlight>
                  <a:srgbClr val="FFFF00"/>
                </a:highlight>
                <a:latin typeface="Montserrat Black" pitchFamily="2" charset="77"/>
                <a:cs typeface="Microsoft Tai Le" panose="020B0502040204020203" pitchFamily="34" charset="0"/>
              </a:rPr>
              <a:t>11 CLIENTS DIFFÉRENTS</a:t>
            </a:r>
            <a:r>
              <a:rPr lang="fr-FR" sz="2200" b="1">
                <a:latin typeface="Montserrat Black" pitchFamily="2" charset="77"/>
                <a:cs typeface="Microsoft Tai Le" panose="020B0502040204020203" pitchFamily="34" charset="0"/>
              </a:rPr>
              <a:t>.</a:t>
            </a:r>
          </a:p>
          <a:p>
            <a:endParaRPr lang="fr-FR" sz="2200" b="1">
              <a:latin typeface="Montserrat Black" pitchFamily="2" charset="77"/>
              <a:cs typeface="Microsoft Tai Le" panose="020B0502040204020203" pitchFamily="34" charset="0"/>
            </a:endParaRPr>
          </a:p>
          <a:p>
            <a:r>
              <a:rPr lang="fr-FR" sz="2200" b="1">
                <a:latin typeface="Montserrat Black" pitchFamily="2" charset="77"/>
                <a:cs typeface="Microsoft Tai Le" panose="020B0502040204020203" pitchFamily="34" charset="0"/>
              </a:rPr>
              <a:t>AGENCE CENTRÉE </a:t>
            </a:r>
            <a:r>
              <a:rPr lang="fr-FR" sz="2200" b="1">
                <a:solidFill>
                  <a:schemeClr val="bg1"/>
                </a:solidFill>
                <a:highlight>
                  <a:srgbClr val="FFFF00"/>
                </a:highlight>
                <a:latin typeface="Montserrat Black" pitchFamily="2" charset="77"/>
                <a:cs typeface="Microsoft Tai Le" panose="020B0502040204020203" pitchFamily="34" charset="0"/>
              </a:rPr>
              <a:t>PERFORMANCE ET RÉSULTAT</a:t>
            </a:r>
            <a:r>
              <a:rPr lang="fr-FR" sz="2200" b="1">
                <a:latin typeface="Montserrat Black" pitchFamily="2" charset="77"/>
                <a:cs typeface="Microsoft Tai Le" panose="020B0502040204020203" pitchFamily="34" charset="0"/>
              </a:rPr>
              <a:t>.</a:t>
            </a:r>
          </a:p>
          <a:p>
            <a:endParaRPr lang="fr-FR" sz="2200" b="1">
              <a:latin typeface="Montserrat Black" pitchFamily="2" charset="77"/>
              <a:cs typeface="Microsoft Tai Le" panose="020B0502040204020203" pitchFamily="34" charset="0"/>
            </a:endParaRPr>
          </a:p>
          <a:p>
            <a:r>
              <a:rPr lang="fr-FR" sz="2200" b="1">
                <a:solidFill>
                  <a:schemeClr val="bg1"/>
                </a:solidFill>
                <a:highlight>
                  <a:srgbClr val="FFFF00"/>
                </a:highlight>
                <a:latin typeface="Montserrat Black" pitchFamily="2" charset="77"/>
                <a:cs typeface="Microsoft Tai Le" panose="020B0502040204020203" pitchFamily="34" charset="0"/>
              </a:rPr>
              <a:t>C.A. *</a:t>
            </a:r>
            <a:r>
              <a:rPr lang="fr-FR" sz="2200" b="1" dirty="0">
                <a:solidFill>
                  <a:schemeClr val="bg1"/>
                </a:solidFill>
                <a:highlight>
                  <a:srgbClr val="FFFF00"/>
                </a:highlight>
                <a:latin typeface="Montserrat Black" pitchFamily="2" charset="77"/>
                <a:cs typeface="Microsoft Tai Le" panose="020B0502040204020203" pitchFamily="34" charset="0"/>
              </a:rPr>
              <a:t>6</a:t>
            </a:r>
            <a:r>
              <a:rPr lang="fr-FR" sz="2200" b="1">
                <a:solidFill>
                  <a:schemeClr val="bg1"/>
                </a:solidFill>
                <a:highlight>
                  <a:srgbClr val="FFFF00"/>
                </a:highlight>
                <a:latin typeface="Montserrat Black" pitchFamily="2" charset="77"/>
                <a:cs typeface="Microsoft Tai Le" panose="020B0502040204020203" pitchFamily="34" charset="0"/>
              </a:rPr>
              <a:t> EN 60 JOURS</a:t>
            </a:r>
            <a:r>
              <a:rPr lang="fr-FR" sz="2200" b="1">
                <a:latin typeface="Montserrat Black" pitchFamily="2" charset="77"/>
                <a:cs typeface="Microsoft Tai Le" panose="020B0502040204020203" pitchFamily="34" charset="0"/>
              </a:rPr>
              <a:t> SUR LA BASE DE NOS CLIENTS.</a:t>
            </a:r>
          </a:p>
        </p:txBody>
      </p:sp>
      <p:pic>
        <p:nvPicPr>
          <p:cNvPr id="14" name="Image 13">
            <a:extLst>
              <a:ext uri="{FF2B5EF4-FFF2-40B4-BE49-F238E27FC236}">
                <a16:creationId xmlns:a16="http://schemas.microsoft.com/office/drawing/2014/main" id="{79BFCCA7-F5B7-0401-A5AF-FD769C3333D3}"/>
              </a:ext>
            </a:extLst>
          </p:cNvPr>
          <p:cNvPicPr>
            <a:picLocks noChangeAspect="1"/>
          </p:cNvPicPr>
          <p:nvPr/>
        </p:nvPicPr>
        <p:blipFill>
          <a:blip r:embed="rId3"/>
          <a:stretch>
            <a:fillRect/>
          </a:stretch>
        </p:blipFill>
        <p:spPr>
          <a:xfrm>
            <a:off x="1159785" y="4077893"/>
            <a:ext cx="515877" cy="515877"/>
          </a:xfrm>
          <a:prstGeom prst="rect">
            <a:avLst/>
          </a:prstGeom>
        </p:spPr>
      </p:pic>
      <p:pic>
        <p:nvPicPr>
          <p:cNvPr id="26" name="Image 25">
            <a:extLst>
              <a:ext uri="{FF2B5EF4-FFF2-40B4-BE49-F238E27FC236}">
                <a16:creationId xmlns:a16="http://schemas.microsoft.com/office/drawing/2014/main" id="{A5D55CF9-FE1E-FF1C-0010-13BC88CC077E}"/>
              </a:ext>
            </a:extLst>
          </p:cNvPr>
          <p:cNvPicPr>
            <a:picLocks noChangeAspect="1"/>
          </p:cNvPicPr>
          <p:nvPr/>
        </p:nvPicPr>
        <p:blipFill>
          <a:blip r:embed="rId4"/>
          <a:stretch>
            <a:fillRect/>
          </a:stretch>
        </p:blipFill>
        <p:spPr>
          <a:xfrm>
            <a:off x="1117005" y="4720038"/>
            <a:ext cx="619138" cy="619138"/>
          </a:xfrm>
          <a:prstGeom prst="rect">
            <a:avLst/>
          </a:prstGeom>
        </p:spPr>
      </p:pic>
      <p:pic>
        <p:nvPicPr>
          <p:cNvPr id="29" name="Image 28">
            <a:extLst>
              <a:ext uri="{FF2B5EF4-FFF2-40B4-BE49-F238E27FC236}">
                <a16:creationId xmlns:a16="http://schemas.microsoft.com/office/drawing/2014/main" id="{99F2AF98-1052-6E9C-204A-FBC6F7B400F8}"/>
              </a:ext>
            </a:extLst>
          </p:cNvPr>
          <p:cNvPicPr>
            <a:picLocks noChangeAspect="1"/>
          </p:cNvPicPr>
          <p:nvPr/>
        </p:nvPicPr>
        <p:blipFill>
          <a:blip r:embed="rId5"/>
          <a:stretch>
            <a:fillRect/>
          </a:stretch>
        </p:blipFill>
        <p:spPr>
          <a:xfrm>
            <a:off x="1133682" y="1912331"/>
            <a:ext cx="705723" cy="705723"/>
          </a:xfrm>
          <a:prstGeom prst="rect">
            <a:avLst/>
          </a:prstGeom>
        </p:spPr>
      </p:pic>
      <p:pic>
        <p:nvPicPr>
          <p:cNvPr id="32" name="Image 31">
            <a:extLst>
              <a:ext uri="{FF2B5EF4-FFF2-40B4-BE49-F238E27FC236}">
                <a16:creationId xmlns:a16="http://schemas.microsoft.com/office/drawing/2014/main" id="{261382B9-BA89-8A26-C031-76D5981F7155}"/>
              </a:ext>
            </a:extLst>
          </p:cNvPr>
          <p:cNvPicPr>
            <a:picLocks noChangeAspect="1"/>
          </p:cNvPicPr>
          <p:nvPr/>
        </p:nvPicPr>
        <p:blipFill>
          <a:blip r:embed="rId6"/>
          <a:stretch>
            <a:fillRect/>
          </a:stretch>
        </p:blipFill>
        <p:spPr>
          <a:xfrm>
            <a:off x="1172219" y="3385027"/>
            <a:ext cx="554921" cy="554921"/>
          </a:xfrm>
          <a:prstGeom prst="rect">
            <a:avLst/>
          </a:prstGeom>
        </p:spPr>
      </p:pic>
      <p:pic>
        <p:nvPicPr>
          <p:cNvPr id="34" name="Image 33">
            <a:extLst>
              <a:ext uri="{FF2B5EF4-FFF2-40B4-BE49-F238E27FC236}">
                <a16:creationId xmlns:a16="http://schemas.microsoft.com/office/drawing/2014/main" id="{C2D92E81-0D2F-1D3E-5036-9160F1D51B60}"/>
              </a:ext>
            </a:extLst>
          </p:cNvPr>
          <p:cNvPicPr>
            <a:picLocks noChangeAspect="1"/>
          </p:cNvPicPr>
          <p:nvPr/>
        </p:nvPicPr>
        <p:blipFill>
          <a:blip r:embed="rId7"/>
          <a:stretch>
            <a:fillRect/>
          </a:stretch>
        </p:blipFill>
        <p:spPr>
          <a:xfrm>
            <a:off x="1150782" y="2682401"/>
            <a:ext cx="576359" cy="576359"/>
          </a:xfrm>
          <a:prstGeom prst="rect">
            <a:avLst/>
          </a:prstGeom>
        </p:spPr>
      </p:pic>
      <p:pic>
        <p:nvPicPr>
          <p:cNvPr id="3" name="Image 2" descr="Une image contenant Graphique, graphisme, texte, Police&#10;&#10;Description générée automatiquement">
            <a:extLst>
              <a:ext uri="{FF2B5EF4-FFF2-40B4-BE49-F238E27FC236}">
                <a16:creationId xmlns:a16="http://schemas.microsoft.com/office/drawing/2014/main" id="{8B0C6731-0F0B-EB97-5E84-87A4655AF15A}"/>
              </a:ext>
            </a:extLst>
          </p:cNvPr>
          <p:cNvPicPr>
            <a:picLocks noChangeAspect="1"/>
          </p:cNvPicPr>
          <p:nvPr/>
        </p:nvPicPr>
        <p:blipFill>
          <a:blip r:embed="rId8"/>
          <a:stretch>
            <a:fillRect/>
          </a:stretch>
        </p:blipFill>
        <p:spPr>
          <a:xfrm>
            <a:off x="-79013" y="5371339"/>
            <a:ext cx="1648626" cy="1648626"/>
          </a:xfrm>
          <a:prstGeom prst="rect">
            <a:avLst/>
          </a:prstGeom>
        </p:spPr>
      </p:pic>
      <p:grpSp>
        <p:nvGrpSpPr>
          <p:cNvPr id="10" name="Groupe 9">
            <a:extLst>
              <a:ext uri="{FF2B5EF4-FFF2-40B4-BE49-F238E27FC236}">
                <a16:creationId xmlns:a16="http://schemas.microsoft.com/office/drawing/2014/main" id="{E4529CC8-D5C1-E402-FAC2-A0CA4F173AE1}"/>
              </a:ext>
            </a:extLst>
          </p:cNvPr>
          <p:cNvGrpSpPr/>
          <p:nvPr/>
        </p:nvGrpSpPr>
        <p:grpSpPr>
          <a:xfrm>
            <a:off x="10185285" y="6194312"/>
            <a:ext cx="1880643" cy="494618"/>
            <a:chOff x="10185285" y="6194312"/>
            <a:chExt cx="1880643" cy="494618"/>
          </a:xfrm>
        </p:grpSpPr>
        <p:sp>
          <p:nvSpPr>
            <p:cNvPr id="11" name="ZoneTexte 10">
              <a:extLst>
                <a:ext uri="{FF2B5EF4-FFF2-40B4-BE49-F238E27FC236}">
                  <a16:creationId xmlns:a16="http://schemas.microsoft.com/office/drawing/2014/main" id="{204931DA-65E2-2224-4817-41E5D7148226}"/>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12" name="ZoneTexte 11">
              <a:extLst>
                <a:ext uri="{FF2B5EF4-FFF2-40B4-BE49-F238E27FC236}">
                  <a16:creationId xmlns:a16="http://schemas.microsoft.com/office/drawing/2014/main" id="{E85C9F40-28E3-BB41-CD2C-A44731848A15}"/>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2542932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ersonne, scène, Visage humain, pièce">
            <a:extLst>
              <a:ext uri="{FF2B5EF4-FFF2-40B4-BE49-F238E27FC236}">
                <a16:creationId xmlns:a16="http://schemas.microsoft.com/office/drawing/2014/main" id="{EE5DE6CC-3818-AA2D-CF71-9846F4B10B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80000"/>
                    </a14:imgEffect>
                  </a14:imgLayer>
                </a14:imgProps>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id="{3CE3ECCB-BDEE-4974-93E9-F60070A4EEF8}"/>
              </a:ext>
            </a:extLst>
          </p:cNvPr>
          <p:cNvSpPr txBox="1"/>
          <p:nvPr/>
        </p:nvSpPr>
        <p:spPr>
          <a:xfrm>
            <a:off x="1380552" y="3075056"/>
            <a:ext cx="9430896" cy="707886"/>
          </a:xfrm>
          <a:prstGeom prst="rect">
            <a:avLst/>
          </a:prstGeom>
          <a:noFill/>
        </p:spPr>
        <p:txBody>
          <a:bodyPr wrap="square" rtlCol="0">
            <a:spAutoFit/>
          </a:bodyPr>
          <a:lstStyle/>
          <a:p>
            <a:pPr algn="ctr"/>
            <a:r>
              <a:rPr lang="fr-FR" sz="4000" b="1">
                <a:effectLst>
                  <a:outerShdw blurRad="393700" sx="102000" sy="102000" algn="ctr" rotWithShape="0">
                    <a:prstClr val="black"/>
                  </a:outerShdw>
                </a:effectLst>
                <a:latin typeface="Montserrat Black" pitchFamily="2" charset="77"/>
                <a:cs typeface="Microsoft Tai Le" panose="020B0502040204020203" pitchFamily="34" charset="0"/>
              </a:rPr>
              <a:t>SYSTÈME</a:t>
            </a:r>
          </a:p>
        </p:txBody>
      </p:sp>
      <p:pic>
        <p:nvPicPr>
          <p:cNvPr id="2" name="Image 1" descr="Une image contenant Graphique, graphisme, texte, Police&#10;&#10;Description générée automatiquement">
            <a:extLst>
              <a:ext uri="{FF2B5EF4-FFF2-40B4-BE49-F238E27FC236}">
                <a16:creationId xmlns:a16="http://schemas.microsoft.com/office/drawing/2014/main" id="{C83118FF-9333-E445-7934-7840F2C9E733}"/>
              </a:ext>
            </a:extLst>
          </p:cNvPr>
          <p:cNvPicPr>
            <a:picLocks noChangeAspect="1"/>
          </p:cNvPicPr>
          <p:nvPr/>
        </p:nvPicPr>
        <p:blipFill>
          <a:blip r:embed="rId5"/>
          <a:stretch>
            <a:fillRect/>
          </a:stretch>
        </p:blipFill>
        <p:spPr>
          <a:xfrm>
            <a:off x="-79013" y="5371339"/>
            <a:ext cx="1648626" cy="1648626"/>
          </a:xfrm>
          <a:prstGeom prst="rect">
            <a:avLst/>
          </a:prstGeom>
        </p:spPr>
      </p:pic>
      <p:grpSp>
        <p:nvGrpSpPr>
          <p:cNvPr id="3" name="Groupe 2">
            <a:extLst>
              <a:ext uri="{FF2B5EF4-FFF2-40B4-BE49-F238E27FC236}">
                <a16:creationId xmlns:a16="http://schemas.microsoft.com/office/drawing/2014/main" id="{14C04B05-A20F-76B4-B4CA-A31088D33AEF}"/>
              </a:ext>
            </a:extLst>
          </p:cNvPr>
          <p:cNvGrpSpPr/>
          <p:nvPr/>
        </p:nvGrpSpPr>
        <p:grpSpPr>
          <a:xfrm>
            <a:off x="10185285" y="6194312"/>
            <a:ext cx="1880643" cy="494618"/>
            <a:chOff x="10185285" y="6194312"/>
            <a:chExt cx="1880643" cy="494618"/>
          </a:xfrm>
        </p:grpSpPr>
        <p:sp>
          <p:nvSpPr>
            <p:cNvPr id="4" name="ZoneTexte 3">
              <a:extLst>
                <a:ext uri="{FF2B5EF4-FFF2-40B4-BE49-F238E27FC236}">
                  <a16:creationId xmlns:a16="http://schemas.microsoft.com/office/drawing/2014/main" id="{C60626CF-DAC1-966C-B5B4-A2222275BA21}"/>
                </a:ext>
              </a:extLst>
            </p:cNvPr>
            <p:cNvSpPr txBox="1"/>
            <p:nvPr/>
          </p:nvSpPr>
          <p:spPr>
            <a:xfrm>
              <a:off x="10185285" y="6314981"/>
              <a:ext cx="1877437" cy="373949"/>
            </a:xfrm>
            <a:prstGeom prst="rect">
              <a:avLst/>
            </a:prstGeom>
            <a:noFill/>
          </p:spPr>
          <p:txBody>
            <a:bodyPr wrap="none" rtlCol="0">
              <a:spAutoFit/>
            </a:bodyPr>
            <a:lstStyle/>
            <a:p>
              <a:r>
                <a:rPr lang="fr-BE" sz="1830">
                  <a:latin typeface="Montserrat Black" pitchFamily="2" charset="0"/>
                </a:rPr>
                <a:t>MONTESANTI</a:t>
              </a:r>
              <a:endParaRPr lang="fr-FR" sz="1830">
                <a:latin typeface="Montserrat Black" pitchFamily="2" charset="0"/>
              </a:endParaRPr>
            </a:p>
          </p:txBody>
        </p:sp>
        <p:sp>
          <p:nvSpPr>
            <p:cNvPr id="7" name="ZoneTexte 6">
              <a:extLst>
                <a:ext uri="{FF2B5EF4-FFF2-40B4-BE49-F238E27FC236}">
                  <a16:creationId xmlns:a16="http://schemas.microsoft.com/office/drawing/2014/main" id="{B8F9D638-85F2-1A69-82EE-DB2673DE1163}"/>
                </a:ext>
              </a:extLst>
            </p:cNvPr>
            <p:cNvSpPr txBox="1"/>
            <p:nvPr/>
          </p:nvSpPr>
          <p:spPr>
            <a:xfrm>
              <a:off x="10185285" y="6194312"/>
              <a:ext cx="1880643" cy="276999"/>
            </a:xfrm>
            <a:prstGeom prst="rect">
              <a:avLst/>
            </a:prstGeom>
            <a:noFill/>
          </p:spPr>
          <p:txBody>
            <a:bodyPr wrap="none" rtlCol="0">
              <a:spAutoFit/>
            </a:bodyPr>
            <a:lstStyle/>
            <a:p>
              <a:r>
                <a:rPr lang="fr-BE" sz="1200">
                  <a:latin typeface="Montserrat Black" pitchFamily="2" charset="0"/>
                </a:rPr>
                <a:t>DOCTEUR BARBARA</a:t>
              </a:r>
              <a:endParaRPr lang="fr-FR" sz="1200">
                <a:latin typeface="Montserrat Black" pitchFamily="2" charset="0"/>
              </a:endParaRPr>
            </a:p>
          </p:txBody>
        </p:sp>
      </p:grpSp>
    </p:spTree>
    <p:extLst>
      <p:ext uri="{BB962C8B-B14F-4D97-AF65-F5344CB8AC3E}">
        <p14:creationId xmlns:p14="http://schemas.microsoft.com/office/powerpoint/2010/main" val="1542015014"/>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9e861bc-e25d-4abf-a662-5f2e558c3d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F8702F4EEE7B499E611433901B2D72" ma:contentTypeVersion="14" ma:contentTypeDescription="Crée un document." ma:contentTypeScope="" ma:versionID="f2f012ed27597af21bca83e5227a70b2">
  <xsd:schema xmlns:xsd="http://www.w3.org/2001/XMLSchema" xmlns:xs="http://www.w3.org/2001/XMLSchema" xmlns:p="http://schemas.microsoft.com/office/2006/metadata/properties" xmlns:ns3="e9e861bc-e25d-4abf-a662-5f2e558c3d31" xmlns:ns4="e443f2c3-d80b-4969-a753-d5373aa1d9bb" targetNamespace="http://schemas.microsoft.com/office/2006/metadata/properties" ma:root="true" ma:fieldsID="04ca05676af6d1a76ed7eb093c344c00" ns3:_="" ns4:_="">
    <xsd:import namespace="e9e861bc-e25d-4abf-a662-5f2e558c3d31"/>
    <xsd:import namespace="e443f2c3-d80b-4969-a753-d5373aa1d9bb"/>
    <xsd:element name="properties">
      <xsd:complexType>
        <xsd:sequence>
          <xsd:element name="documentManagement">
            <xsd:complexType>
              <xsd:all>
                <xsd:element ref="ns3:_activity" minOccurs="0"/>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SearchPropertie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861bc-e25d-4abf-a662-5f2e558c3d31"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3f2c3-d80b-4969-a753-d5373aa1d9bb"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SharingHintHash" ma:index="20"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021ECC-B7D3-40F2-8BB4-CBDC1562D129}">
  <ds:schemaRefs>
    <ds:schemaRef ds:uri="http://purl.org/dc/elements/1.1/"/>
    <ds:schemaRef ds:uri="http://schemas.microsoft.com/office/2006/documentManagement/types"/>
    <ds:schemaRef ds:uri="http://purl.org/dc/dcmitype/"/>
    <ds:schemaRef ds:uri="e443f2c3-d80b-4969-a753-d5373aa1d9bb"/>
    <ds:schemaRef ds:uri="e9e861bc-e25d-4abf-a662-5f2e558c3d31"/>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F68C144-7F2D-42A9-800E-2A18082CEA63}">
  <ds:schemaRefs>
    <ds:schemaRef ds:uri="e443f2c3-d80b-4969-a753-d5373aa1d9bb"/>
    <ds:schemaRef ds:uri="e9e861bc-e25d-4abf-a662-5f2e558c3d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79FC53-89F5-49FC-97F4-28E2A5F87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67</TotalTime>
  <Words>3024</Words>
  <Application>Microsoft Office PowerPoint</Application>
  <PresentationFormat>Grand écran</PresentationFormat>
  <Paragraphs>467</Paragraphs>
  <Slides>30</Slides>
  <Notes>30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Arial</vt:lpstr>
      <vt:lpstr>Calibri</vt:lpstr>
      <vt:lpstr>Calibri Light</vt:lpstr>
      <vt:lpstr>Montserrat Black</vt:lpstr>
      <vt:lpstr>Montserrat ExtraBold</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Adrien Noto</cp:lastModifiedBy>
  <cp:revision>2</cp:revision>
  <dcterms:created xsi:type="dcterms:W3CDTF">2023-11-30T12:07:43Z</dcterms:created>
  <dcterms:modified xsi:type="dcterms:W3CDTF">2024-09-24T22:16:31Z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0x01010065F8702F4EEE7B499E611433901B2D72</vt:lpwstr>
  </property>
</Properties>
</file>