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9" r:id="rId18"/>
    <p:sldId id="258" r:id="rId19"/>
    <p:sldId id="257" r:id="rId20"/>
    <p:sldId id="274" r:id="rId21"/>
    <p:sldId id="275" r:id="rId22"/>
    <p:sldId id="277" r:id="rId23"/>
    <p:sldId id="276" r:id="rId24"/>
    <p:sldId id="278" r:id="rId25"/>
    <p:sldId id="279" r:id="rId26"/>
    <p:sldId id="280" r:id="rId27"/>
    <p:sldId id="281" r:id="rId28"/>
    <p:sldId id="282"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0" autoAdjust="0"/>
    <p:restoredTop sz="94660"/>
  </p:normalViewPr>
  <p:slideViewPr>
    <p:cSldViewPr snapToGrid="0">
      <p:cViewPr varScale="1">
        <p:scale>
          <a:sx n="89" d="100"/>
          <a:sy n="89" d="100"/>
        </p:scale>
        <p:origin x="3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FE1E55-1E30-79C4-767B-B1F735E3870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374E6EF-F252-D5D6-3F06-91F4BCF843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06619E5-3F08-B90C-0FC2-5FE9B99CB412}"/>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5CFBE695-9BDD-9595-5576-B044FB2C6F4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073318-018B-1868-EE73-EFC5AA72A7B7}"/>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4598262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5EC9FE-C828-D2E9-EB6E-37F4F60399D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76B6DC4-CB46-1DD4-9094-3D5F4591EA0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49D7CC-9236-6AF7-101A-9F8654E7B06D}"/>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1CE7AAAC-17A0-60D2-264D-10896291EC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26C3EA-5097-1C49-B759-B55380D02445}"/>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5506213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1FE5EF-4C3C-A283-AD6C-475C271737C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FA387E5-EEEE-E055-0D94-E494B944817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DA21655-4815-D0AC-73FF-84786D86C49B}"/>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E4DE24E7-ADEC-3A99-D130-93DD5A3402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9E59BED-3437-DF58-1EC9-C4E25C09ADF9}"/>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61245881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AB478D-0284-AB4F-4013-3E7E0C04FD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3BB3537-A6A0-9930-E849-63641DB4CCC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E792C5D-A70E-1465-80A1-485F733F84A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9A43D24-7A73-C92F-FE47-C47432825446}"/>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6" name="Espace réservé du pied de page 5">
            <a:extLst>
              <a:ext uri="{FF2B5EF4-FFF2-40B4-BE49-F238E27FC236}">
                <a16:creationId xmlns:a16="http://schemas.microsoft.com/office/drawing/2014/main" id="{2D340640-CB4F-5FFC-7BA6-FE743117660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030170-6901-27E7-1764-17AFF4B0200B}"/>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31905937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AE47AB-2A6C-A150-B6C0-430E7D451F1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2A87231-8149-D147-C299-05E520FDC4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B7B3FCE-60A8-B569-C6E3-B1E0719A981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CC6342F-E89A-961C-3122-B5EC159765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213584B-92E9-0701-14C0-E7F187F1FEA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2955A45-B276-47A1-F138-062AD3F56B9E}"/>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8" name="Espace réservé du pied de page 7">
            <a:extLst>
              <a:ext uri="{FF2B5EF4-FFF2-40B4-BE49-F238E27FC236}">
                <a16:creationId xmlns:a16="http://schemas.microsoft.com/office/drawing/2014/main" id="{80EBD010-AEB9-BB1B-D0B4-C5F3A915DEE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088002B-6F77-8323-2859-D2C61B83BE11}"/>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20931856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DE8C52-BD33-B16A-70D9-7049A6DA815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973F83D-4AF7-3B5F-838A-D8E4AE9D4585}"/>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4" name="Espace réservé du pied de page 3">
            <a:extLst>
              <a:ext uri="{FF2B5EF4-FFF2-40B4-BE49-F238E27FC236}">
                <a16:creationId xmlns:a16="http://schemas.microsoft.com/office/drawing/2014/main" id="{3D350773-2334-E2C0-9F29-156B8DE2CD1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59CC90A-8404-42EF-A458-7B5493E19801}"/>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15316730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F152678-AA81-6298-70BE-D1EA5FC51FE2}"/>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3" name="Espace réservé du pied de page 2">
            <a:extLst>
              <a:ext uri="{FF2B5EF4-FFF2-40B4-BE49-F238E27FC236}">
                <a16:creationId xmlns:a16="http://schemas.microsoft.com/office/drawing/2014/main" id="{52782B9A-13E9-D4E4-D081-354FE72B23F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4E8B801-D761-6F80-3B87-E956A5DDFBDC}"/>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29977954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7C2C7B-6442-10A1-366A-77047FFF936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A81CCA0-3931-66ED-74D9-DB1058CCCC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832D0E5-12AE-F07C-0AD7-0131148E57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4489979-806C-C7C4-0E71-BE705ABEA71F}"/>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6" name="Espace réservé du pied de page 5">
            <a:extLst>
              <a:ext uri="{FF2B5EF4-FFF2-40B4-BE49-F238E27FC236}">
                <a16:creationId xmlns:a16="http://schemas.microsoft.com/office/drawing/2014/main" id="{7E37232F-DA22-BEAB-5DF7-5964972E2B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D46EA0-5F80-C2F0-771D-0F09F859926B}"/>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16665090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AB8520-4232-767E-445F-44BCD12F4BF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0864A1A-2151-2B75-A8CD-5249662FA8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7AAFED3-E033-E3F0-D5B3-366AD8DAB8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3219A3E-A840-26A7-E616-AF445215B6A2}"/>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6" name="Espace réservé du pied de page 5">
            <a:extLst>
              <a:ext uri="{FF2B5EF4-FFF2-40B4-BE49-F238E27FC236}">
                <a16:creationId xmlns:a16="http://schemas.microsoft.com/office/drawing/2014/main" id="{79FD1ACF-69C6-74C5-5BA3-FF369649ED4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2C8C71E-F093-FDD0-6F0F-C2DD4346499E}"/>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26517354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139BA8-EA82-DDDA-3CEE-DCE037542D9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AF7D06A-52CE-226F-7E57-191184A18D3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400D8A-6921-B00C-5AE4-3B0831615A46}"/>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329AD7DC-D9AB-B951-EDB8-1910823C50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F17224-B877-AC97-B632-FC8D13AC470E}"/>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26505706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D82C41-A472-AB29-6FF8-1AAA53A15C3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32F460D-7358-88A8-3FB8-FB3A37EEAB1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47F5C11-7D50-8FC8-8DDE-C0E99DE91E71}"/>
              </a:ext>
            </a:extLst>
          </p:cNvPr>
          <p:cNvSpPr>
            <a:spLocks noGrp="1"/>
          </p:cNvSpPr>
          <p:nvPr>
            <p:ph type="dt" sz="half" idx="10"/>
          </p:nvPr>
        </p:nvSpPr>
        <p:spPr/>
        <p:txBody>
          <a:body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53A904B6-327F-EE81-FE6A-81A2AED17A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D70A46-3B76-55EE-AA2D-F7384132A7C5}"/>
              </a:ext>
            </a:extLst>
          </p:cNvPr>
          <p:cNvSpPr>
            <a:spLocks noGrp="1"/>
          </p:cNvSpPr>
          <p:nvPr>
            <p:ph type="sldNum" sz="quarter" idx="12"/>
          </p:nvPr>
        </p:nvSpPr>
        <p:spPr/>
        <p:txBody>
          <a:bodyPr/>
          <a:lstStyle/>
          <a:p>
            <a:fld id="{532FF699-DFC2-4807-9A32-8A1F2D962826}" type="slidenum">
              <a:rPr lang="fr-FR" smtClean="0"/>
              <a:t>‹N°›</a:t>
            </a:fld>
            <a:endParaRPr lang="fr-FR"/>
          </a:p>
        </p:txBody>
      </p:sp>
    </p:spTree>
    <p:extLst>
      <p:ext uri="{BB962C8B-B14F-4D97-AF65-F5344CB8AC3E}">
        <p14:creationId xmlns:p14="http://schemas.microsoft.com/office/powerpoint/2010/main" val="330387181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DA10533-BC0D-43CC-96E3-C7EB9E9525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3EAC9F5-AC31-5128-278B-F686F9F889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B44D4F5-1AA8-8A6B-0C75-8FA71EE86B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6E88641-5333-4654-A82F-E28EA430A858}" type="datetimeFigureOut">
              <a:rPr lang="fr-FR" smtClean="0"/>
              <a:t>28/07/2024</a:t>
            </a:fld>
            <a:endParaRPr lang="fr-FR"/>
          </a:p>
        </p:txBody>
      </p:sp>
      <p:sp>
        <p:nvSpPr>
          <p:cNvPr id="5" name="Espace réservé du pied de page 4">
            <a:extLst>
              <a:ext uri="{FF2B5EF4-FFF2-40B4-BE49-F238E27FC236}">
                <a16:creationId xmlns:a16="http://schemas.microsoft.com/office/drawing/2014/main" id="{55A77F74-C193-86BF-09E7-66B21138B9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CC24A08-265E-E952-8F19-DFE0DE2460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32FF699-DFC2-4807-9A32-8A1F2D962826}" type="slidenum">
              <a:rPr lang="fr-FR" smtClean="0"/>
              <a:t>‹N°›</a:t>
            </a:fld>
            <a:endParaRPr lang="fr-FR"/>
          </a:p>
        </p:txBody>
      </p:sp>
    </p:spTree>
    <p:extLst>
      <p:ext uri="{BB962C8B-B14F-4D97-AF65-F5344CB8AC3E}">
        <p14:creationId xmlns:p14="http://schemas.microsoft.com/office/powerpoint/2010/main" val="1827757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85A77BCA-98DB-D105-9F07-7D2F701FD3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610" y="279000"/>
            <a:ext cx="11220780" cy="6300000"/>
          </a:xfrm>
          <a:prstGeom prst="rect">
            <a:avLst/>
          </a:prstGeom>
          <a:effectLst>
            <a:softEdge rad="635000"/>
          </a:effectLst>
        </p:spPr>
      </p:pic>
      <p:sp>
        <p:nvSpPr>
          <p:cNvPr id="5" name="ZoneTexte 4">
            <a:extLst>
              <a:ext uri="{FF2B5EF4-FFF2-40B4-BE49-F238E27FC236}">
                <a16:creationId xmlns:a16="http://schemas.microsoft.com/office/drawing/2014/main" id="{ED0F8992-AE81-DED4-A93C-AC2F24F258DB}"/>
              </a:ext>
            </a:extLst>
          </p:cNvPr>
          <p:cNvSpPr txBox="1"/>
          <p:nvPr/>
        </p:nvSpPr>
        <p:spPr>
          <a:xfrm>
            <a:off x="3378926" y="6352466"/>
            <a:ext cx="6165668" cy="461665"/>
          </a:xfrm>
          <a:prstGeom prst="rect">
            <a:avLst/>
          </a:prstGeom>
          <a:noFill/>
        </p:spPr>
        <p:txBody>
          <a:bodyPr wrap="square" rtlCol="0">
            <a:spAutoFit/>
          </a:bodyPr>
          <a:lstStyle/>
          <a:p>
            <a:r>
              <a:rPr lang="fr-FR" sz="2400" b="1" dirty="0"/>
              <a:t>'un objet patrimonial culturel en Russie,</a:t>
            </a:r>
          </a:p>
        </p:txBody>
      </p:sp>
      <p:sp>
        <p:nvSpPr>
          <p:cNvPr id="2" name="ZoneTexte 1">
            <a:extLst>
              <a:ext uri="{FF2B5EF4-FFF2-40B4-BE49-F238E27FC236}">
                <a16:creationId xmlns:a16="http://schemas.microsoft.com/office/drawing/2014/main" id="{B1A2D9F4-EC35-050B-8BFB-7CDFD01DE9D0}"/>
              </a:ext>
            </a:extLst>
          </p:cNvPr>
          <p:cNvSpPr txBox="1"/>
          <p:nvPr/>
        </p:nvSpPr>
        <p:spPr>
          <a:xfrm>
            <a:off x="3530301" y="279000"/>
            <a:ext cx="6658983" cy="523220"/>
          </a:xfrm>
          <a:prstGeom prst="rect">
            <a:avLst/>
          </a:prstGeom>
          <a:noFill/>
        </p:spPr>
        <p:txBody>
          <a:bodyPr wrap="square" rtlCol="0">
            <a:spAutoFit/>
          </a:bodyPr>
          <a:lstStyle/>
          <a:p>
            <a:r>
              <a:rPr lang="fr-FR" sz="2800" b="1" dirty="0"/>
              <a:t>La Ville D’Irkoutsk - Russie</a:t>
            </a:r>
          </a:p>
        </p:txBody>
      </p:sp>
    </p:spTree>
    <p:extLst>
      <p:ext uri="{BB962C8B-B14F-4D97-AF65-F5344CB8AC3E}">
        <p14:creationId xmlns:p14="http://schemas.microsoft.com/office/powerpoint/2010/main" val="2699574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loop="1">
            <p:snd r:embed="rId2" name="Ivan Rebroff  - Kalinka.wav"/>
          </p:stSnd>
        </p:sndAc>
      </p:transition>
    </mc:Choice>
    <mc:Fallback>
      <p:transition spd="slow" advClick="0" advTm="8000">
        <p:fade/>
        <p:sndAc>
          <p:stSnd loop="1">
            <p:snd r:embed="rId2" name="Ivan Rebroff  - Kalink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E728AF-A45A-87D9-FE20-4EF0B8AFADF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Irkoutsk ([</a:t>
            </a:r>
            <a:r>
              <a:rPr lang="fr-FR" sz="3600" b="1" dirty="0" err="1">
                <a:solidFill>
                  <a:srgbClr val="FFFF00"/>
                </a:solidFill>
              </a:rPr>
              <a:t>ɪərˈkutsk</a:t>
            </a:r>
            <a:r>
              <a:rPr lang="fr-FR" sz="3600" b="1" dirty="0">
                <a:solidFill>
                  <a:srgbClr val="FFFF00"/>
                </a:solidFill>
              </a:rPr>
              <a:t>], en russe : </a:t>
            </a:r>
            <a:r>
              <a:rPr lang="fr-FR" sz="3600" b="1" dirty="0" err="1">
                <a:solidFill>
                  <a:srgbClr val="FFFF00"/>
                </a:solidFill>
              </a:rPr>
              <a:t>Ирку́тск</a:t>
            </a:r>
            <a:r>
              <a:rPr lang="fr-FR" sz="3600" b="1" dirty="0">
                <a:solidFill>
                  <a:srgbClr val="FFFF00"/>
                </a:solidFill>
              </a:rPr>
              <a:t>, en bouriate en écriture cyrillique : </a:t>
            </a:r>
            <a:r>
              <a:rPr lang="fr-FR" sz="3600" b="1" dirty="0" err="1">
                <a:solidFill>
                  <a:srgbClr val="FFFF00"/>
                </a:solidFill>
              </a:rPr>
              <a:t>Эрхуу</a:t>
            </a:r>
            <a:r>
              <a:rPr lang="fr-FR" sz="3600" b="1" dirty="0">
                <a:solidFill>
                  <a:srgbClr val="FFFF00"/>
                </a:solidFill>
              </a:rPr>
              <a:t> </a:t>
            </a:r>
            <a:r>
              <a:rPr lang="fr-FR" sz="3600" b="1" dirty="0" err="1">
                <a:solidFill>
                  <a:srgbClr val="FFFF00"/>
                </a:solidFill>
              </a:rPr>
              <a:t>хото</a:t>
            </a:r>
            <a:r>
              <a:rPr lang="fr-FR" sz="3600" b="1" dirty="0">
                <a:solidFill>
                  <a:srgbClr val="FFFF00"/>
                </a:solidFill>
              </a:rPr>
              <a:t>, </a:t>
            </a:r>
            <a:r>
              <a:rPr lang="fr-FR" sz="3600" b="1" dirty="0" err="1">
                <a:solidFill>
                  <a:srgbClr val="FFFF00"/>
                </a:solidFill>
              </a:rPr>
              <a:t>Erkhüü</a:t>
            </a:r>
            <a:r>
              <a:rPr lang="fr-FR" sz="3600" b="1" dirty="0">
                <a:solidFill>
                  <a:srgbClr val="FFFF00"/>
                </a:solidFill>
              </a:rPr>
              <a:t> </a:t>
            </a:r>
            <a:r>
              <a:rPr lang="fr-FR" sz="3600" b="1" dirty="0" err="1">
                <a:solidFill>
                  <a:srgbClr val="FFFF00"/>
                </a:solidFill>
              </a:rPr>
              <a:t>khoto</a:t>
            </a:r>
            <a:r>
              <a:rPr lang="fr-FR" sz="3600" b="1" dirty="0">
                <a:solidFill>
                  <a:srgbClr val="FFFF00"/>
                </a:solidFill>
              </a:rPr>
              <a:t>) est une ville russe située dans la partie méridionale de la Sibérie centrale, sur les rives de l'Angara, en aval du lac Baïkal. Capitale de l'oblast d'Irkoutsk, elle est aussi centre administratif du </a:t>
            </a:r>
            <a:r>
              <a:rPr lang="fr-FR" sz="3600" b="1" dirty="0" err="1">
                <a:solidFill>
                  <a:srgbClr val="FFFF00"/>
                </a:solidFill>
              </a:rPr>
              <a:t>raïon</a:t>
            </a:r>
            <a:r>
              <a:rPr lang="fr-FR" sz="3600" b="1" dirty="0">
                <a:solidFill>
                  <a:srgbClr val="FFFF00"/>
                </a:solidFill>
              </a:rPr>
              <a:t> d'Irkoutsk, sans toutefois en faire partie, la ville étant une ville-arrondissement, avec les compétences d'une ville et d'un </a:t>
            </a:r>
            <a:r>
              <a:rPr lang="fr-FR" sz="3600" b="1" dirty="0" err="1">
                <a:solidFill>
                  <a:srgbClr val="FFFF00"/>
                </a:solidFill>
              </a:rPr>
              <a:t>raïon</a:t>
            </a:r>
            <a:r>
              <a:rPr lang="fr-FR" sz="3600" b="1" dirty="0">
                <a:solidFill>
                  <a:srgbClr val="FFFF00"/>
                </a:solidFill>
              </a:rPr>
              <a:t>. Elle est divisée en quatre arrondissements ; de la Rive droite, d'Octobre, de Sverdlovsk et de Lénine. Ses habitants sont appelés les </a:t>
            </a:r>
            <a:r>
              <a:rPr lang="fr-FR" sz="3600" b="1" dirty="0" err="1">
                <a:solidFill>
                  <a:srgbClr val="FFFF00"/>
                </a:solidFill>
              </a:rPr>
              <a:t>Irkoutiens</a:t>
            </a:r>
            <a:r>
              <a:rPr lang="fr-FR" sz="3600" b="1" dirty="0">
                <a:solidFill>
                  <a:srgbClr val="FFFF00"/>
                </a:solidFill>
              </a:rPr>
              <a:t> ou les </a:t>
            </a:r>
            <a:r>
              <a:rPr lang="fr-FR" sz="3600" b="1" dirty="0" err="1">
                <a:solidFill>
                  <a:srgbClr val="FFFF00"/>
                </a:solidFill>
              </a:rPr>
              <a:t>Irkoutois</a:t>
            </a:r>
            <a:r>
              <a:rPr lang="fr-FR" sz="3600" b="1" dirty="0">
                <a:solidFill>
                  <a:srgbClr val="FFFF00"/>
                </a:solidFill>
              </a:rPr>
              <a:t>.</a:t>
            </a:r>
          </a:p>
        </p:txBody>
      </p:sp>
    </p:spTree>
    <p:extLst>
      <p:ext uri="{BB962C8B-B14F-4D97-AF65-F5344CB8AC3E}">
        <p14:creationId xmlns:p14="http://schemas.microsoft.com/office/powerpoint/2010/main" val="137998128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repère&#10;&#10;Description générée automatiquement">
            <a:extLst>
              <a:ext uri="{FF2B5EF4-FFF2-40B4-BE49-F238E27FC236}">
                <a16:creationId xmlns:a16="http://schemas.microsoft.com/office/drawing/2014/main" id="{321E80F7-1E06-B296-48D1-94B808255B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152" y="279000"/>
            <a:ext cx="10877696" cy="6300000"/>
          </a:xfrm>
          <a:prstGeom prst="rect">
            <a:avLst/>
          </a:prstGeom>
          <a:effectLst>
            <a:softEdge rad="317500"/>
          </a:effectLst>
        </p:spPr>
      </p:pic>
    </p:spTree>
    <p:extLst>
      <p:ext uri="{BB962C8B-B14F-4D97-AF65-F5344CB8AC3E}">
        <p14:creationId xmlns:p14="http://schemas.microsoft.com/office/powerpoint/2010/main" val="263590450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ville&#10;&#10;Description générée automatiquement">
            <a:extLst>
              <a:ext uri="{FF2B5EF4-FFF2-40B4-BE49-F238E27FC236}">
                <a16:creationId xmlns:a16="http://schemas.microsoft.com/office/drawing/2014/main" id="{216A733E-71C2-6D2F-703C-14CD0010F6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6171" y="279000"/>
            <a:ext cx="8699657" cy="6300000"/>
          </a:xfrm>
          <a:prstGeom prst="rect">
            <a:avLst/>
          </a:prstGeom>
          <a:effectLst>
            <a:softEdge rad="635000"/>
          </a:effectLst>
        </p:spPr>
      </p:pic>
    </p:spTree>
    <p:extLst>
      <p:ext uri="{BB962C8B-B14F-4D97-AF65-F5344CB8AC3E}">
        <p14:creationId xmlns:p14="http://schemas.microsoft.com/office/powerpoint/2010/main" val="18403815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6C597EA-C5CA-579D-6379-107D4BD5C4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C541295-2FFC-98C6-5A05-76EA27824A21}"/>
              </a:ext>
            </a:extLst>
          </p:cNvPr>
          <p:cNvSpPr txBox="1"/>
          <p:nvPr/>
        </p:nvSpPr>
        <p:spPr>
          <a:xfrm>
            <a:off x="5081451" y="6278662"/>
            <a:ext cx="6975566" cy="461665"/>
          </a:xfrm>
          <a:prstGeom prst="rect">
            <a:avLst/>
          </a:prstGeom>
          <a:noFill/>
        </p:spPr>
        <p:txBody>
          <a:bodyPr wrap="square" rtlCol="0">
            <a:spAutoFit/>
          </a:bodyPr>
          <a:lstStyle/>
          <a:p>
            <a:r>
              <a:rPr lang="fr-FR" sz="2400" b="1"/>
              <a:t>: Place Kirov </a:t>
            </a:r>
            <a:endParaRPr lang="fr-FR" sz="2400" b="1" dirty="0"/>
          </a:p>
        </p:txBody>
      </p:sp>
    </p:spTree>
    <p:extLst>
      <p:ext uri="{BB962C8B-B14F-4D97-AF65-F5344CB8AC3E}">
        <p14:creationId xmlns:p14="http://schemas.microsoft.com/office/powerpoint/2010/main" val="13583828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1981B503-FAFE-BC40-4FA9-A4045C9E45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0781" y="279000"/>
            <a:ext cx="9130437"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softEdge rad="317500"/>
          </a:effectLst>
        </p:spPr>
      </p:pic>
      <p:sp>
        <p:nvSpPr>
          <p:cNvPr id="4" name="ZoneTexte 3">
            <a:extLst>
              <a:ext uri="{FF2B5EF4-FFF2-40B4-BE49-F238E27FC236}">
                <a16:creationId xmlns:a16="http://schemas.microsoft.com/office/drawing/2014/main" id="{83263D4E-A662-745C-3AB6-C4F7CB40EB56}"/>
              </a:ext>
            </a:extLst>
          </p:cNvPr>
          <p:cNvSpPr txBox="1"/>
          <p:nvPr/>
        </p:nvSpPr>
        <p:spPr>
          <a:xfrm>
            <a:off x="4232366" y="6348167"/>
            <a:ext cx="5773783" cy="461665"/>
          </a:xfrm>
          <a:prstGeom prst="rect">
            <a:avLst/>
          </a:prstGeom>
          <a:noFill/>
        </p:spPr>
        <p:txBody>
          <a:bodyPr wrap="square" rtlCol="0">
            <a:spAutoFit/>
          </a:bodyPr>
          <a:lstStyle/>
          <a:p>
            <a:r>
              <a:rPr lang="fr-FR" sz="2400" b="1" dirty="0"/>
              <a:t>Le palais royal à l'</a:t>
            </a:r>
            <a:r>
              <a:rPr lang="fr-FR" sz="2400" b="1" dirty="0" err="1"/>
              <a:t>Irkutské</a:t>
            </a:r>
            <a:r>
              <a:rPr lang="fr-FR" sz="2400" b="1" dirty="0"/>
              <a:t>,</a:t>
            </a:r>
          </a:p>
        </p:txBody>
      </p:sp>
    </p:spTree>
    <p:extLst>
      <p:ext uri="{BB962C8B-B14F-4D97-AF65-F5344CB8AC3E}">
        <p14:creationId xmlns:p14="http://schemas.microsoft.com/office/powerpoint/2010/main" val="10722221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3CC8B3FB-A2D4-D014-8F1D-446A77380C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546" y="279000"/>
            <a:ext cx="9142908" cy="6300000"/>
          </a:xfrm>
          <a:prstGeom prst="rect">
            <a:avLst/>
          </a:prstGeom>
          <a:effectLst>
            <a:softEdge rad="635000"/>
          </a:effectLst>
        </p:spPr>
      </p:pic>
    </p:spTree>
    <p:extLst>
      <p:ext uri="{BB962C8B-B14F-4D97-AF65-F5344CB8AC3E}">
        <p14:creationId xmlns:p14="http://schemas.microsoft.com/office/powerpoint/2010/main" val="15365688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plein air, ciel, Photographie aérienne&#10;&#10;Description générée automatiquement">
            <a:extLst>
              <a:ext uri="{FF2B5EF4-FFF2-40B4-BE49-F238E27FC236}">
                <a16:creationId xmlns:a16="http://schemas.microsoft.com/office/drawing/2014/main" id="{0F3A45D2-9FDF-AA8F-F6F5-BD105B252D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2601862"/>
            <a:ext cx="11592000" cy="16542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7C1C6E-7E17-1DE5-4076-E6B7D6D5A08D}"/>
              </a:ext>
            </a:extLst>
          </p:cNvPr>
          <p:cNvSpPr txBox="1"/>
          <p:nvPr/>
        </p:nvSpPr>
        <p:spPr>
          <a:xfrm>
            <a:off x="4905486" y="2090171"/>
            <a:ext cx="631473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Panorama d'Irkoutsk.</a:t>
            </a:r>
          </a:p>
        </p:txBody>
      </p:sp>
    </p:spTree>
    <p:extLst>
      <p:ext uri="{BB962C8B-B14F-4D97-AF65-F5344CB8AC3E}">
        <p14:creationId xmlns:p14="http://schemas.microsoft.com/office/powerpoint/2010/main" val="7769139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1EEB45A7-C4E2-BCC3-7A84-D854DBB6A6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9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6ED9786-3070-DF62-11B8-9C43D04F06FF}"/>
              </a:ext>
            </a:extLst>
          </p:cNvPr>
          <p:cNvSpPr txBox="1"/>
          <p:nvPr/>
        </p:nvSpPr>
        <p:spPr>
          <a:xfrm>
            <a:off x="2716376" y="3980330"/>
            <a:ext cx="869748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Tours à </a:t>
            </a:r>
            <a:r>
              <a:rPr lang="fr-FR" sz="2400" b="1" dirty="0" err="1"/>
              <a:t>Glazkovo</a:t>
            </a:r>
            <a:r>
              <a:rPr lang="fr-FR" sz="2400" b="1" dirty="0"/>
              <a:t> au loin depuis le centre historique.</a:t>
            </a:r>
          </a:p>
        </p:txBody>
      </p:sp>
    </p:spTree>
    <p:extLst>
      <p:ext uri="{BB962C8B-B14F-4D97-AF65-F5344CB8AC3E}">
        <p14:creationId xmlns:p14="http://schemas.microsoft.com/office/powerpoint/2010/main" val="8365937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34063689-E80E-DBAC-782D-15BF7AD6C9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AFF477-EC0A-81C4-23F2-5D44CC3A1395}"/>
              </a:ext>
            </a:extLst>
          </p:cNvPr>
          <p:cNvSpPr txBox="1"/>
          <p:nvPr/>
        </p:nvSpPr>
        <p:spPr>
          <a:xfrm>
            <a:off x="935915" y="1624405"/>
            <a:ext cx="2990626"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Monastère de la Mère de Dieu du Signe.</a:t>
            </a:r>
          </a:p>
        </p:txBody>
      </p:sp>
    </p:spTree>
    <p:extLst>
      <p:ext uri="{BB962C8B-B14F-4D97-AF65-F5344CB8AC3E}">
        <p14:creationId xmlns:p14="http://schemas.microsoft.com/office/powerpoint/2010/main" val="25359369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AC2CBFC-8CF0-6225-267A-2E1498D3BA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8891" y="279000"/>
            <a:ext cx="9431585" cy="6300000"/>
          </a:xfrm>
          <a:prstGeom prst="rect">
            <a:avLst/>
          </a:prstGeom>
          <a:effectLst>
            <a:softEdge rad="635000"/>
          </a:effectLst>
        </p:spPr>
      </p:pic>
      <p:sp>
        <p:nvSpPr>
          <p:cNvPr id="4" name="ZoneTexte 3">
            <a:extLst>
              <a:ext uri="{FF2B5EF4-FFF2-40B4-BE49-F238E27FC236}">
                <a16:creationId xmlns:a16="http://schemas.microsoft.com/office/drawing/2014/main" id="{40D38169-3E3D-8770-E24F-2AA096D8A146}"/>
              </a:ext>
            </a:extLst>
          </p:cNvPr>
          <p:cNvSpPr txBox="1"/>
          <p:nvPr/>
        </p:nvSpPr>
        <p:spPr>
          <a:xfrm>
            <a:off x="3044414" y="5884433"/>
            <a:ext cx="6788075" cy="830997"/>
          </a:xfrm>
          <a:prstGeom prst="rect">
            <a:avLst/>
          </a:prstGeom>
          <a:noFill/>
        </p:spPr>
        <p:txBody>
          <a:bodyPr wrap="square" rtlCol="0">
            <a:spAutoFit/>
          </a:bodyPr>
          <a:lstStyle/>
          <a:p>
            <a:r>
              <a:rPr lang="fr-FR" sz="2400" b="1"/>
              <a:t>	</a:t>
            </a:r>
          </a:p>
          <a:p>
            <a:r>
              <a:rPr lang="fr-FR" sz="2400" b="1"/>
              <a:t>La rivière Ouchakovka à Irkoutsk, en Russie</a:t>
            </a:r>
            <a:endParaRPr lang="fr-FR" sz="2400" b="1" dirty="0"/>
          </a:p>
        </p:txBody>
      </p:sp>
    </p:spTree>
    <p:extLst>
      <p:ext uri="{BB962C8B-B14F-4D97-AF65-F5344CB8AC3E}">
        <p14:creationId xmlns:p14="http://schemas.microsoft.com/office/powerpoint/2010/main" val="39793339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5150A25-CCFC-BD4F-9B25-42E14D4731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57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8776E83-05E3-F020-F864-2010561ABA7A}"/>
              </a:ext>
            </a:extLst>
          </p:cNvPr>
          <p:cNvSpPr txBox="1"/>
          <p:nvPr/>
        </p:nvSpPr>
        <p:spPr>
          <a:xfrm>
            <a:off x="4894730" y="4604274"/>
            <a:ext cx="7035502"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Siège de </a:t>
            </a:r>
            <a:r>
              <a:rPr lang="fr-FR" sz="2400" b="1" dirty="0" err="1"/>
              <a:t>Vostsibugol</a:t>
            </a:r>
            <a:r>
              <a:rPr lang="fr-FR" sz="2400" b="1" dirty="0"/>
              <a:t>.</a:t>
            </a:r>
          </a:p>
        </p:txBody>
      </p:sp>
    </p:spTree>
    <p:extLst>
      <p:ext uri="{BB962C8B-B14F-4D97-AF65-F5344CB8AC3E}">
        <p14:creationId xmlns:p14="http://schemas.microsoft.com/office/powerpoint/2010/main" val="30217321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hotographie aérienne, ciel, nuage&#10;&#10;Description générée automatiquement">
            <a:extLst>
              <a:ext uri="{FF2B5EF4-FFF2-40B4-BE49-F238E27FC236}">
                <a16:creationId xmlns:a16="http://schemas.microsoft.com/office/drawing/2014/main" id="{0CF0C7A8-12AB-72D1-2251-9482EBDE7B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3" y="279000"/>
            <a:ext cx="9442634" cy="6300000"/>
          </a:xfrm>
          <a:prstGeom prst="rect">
            <a:avLst/>
          </a:prstGeom>
          <a:effectLst>
            <a:softEdge rad="635000"/>
          </a:effectLst>
        </p:spPr>
      </p:pic>
      <p:sp>
        <p:nvSpPr>
          <p:cNvPr id="6" name="ZoneTexte 5">
            <a:extLst>
              <a:ext uri="{FF2B5EF4-FFF2-40B4-BE49-F238E27FC236}">
                <a16:creationId xmlns:a16="http://schemas.microsoft.com/office/drawing/2014/main" id="{12671DDF-C85D-770C-9AD0-C88CE10FBBCE}"/>
              </a:ext>
            </a:extLst>
          </p:cNvPr>
          <p:cNvSpPr txBox="1"/>
          <p:nvPr/>
        </p:nvSpPr>
        <p:spPr>
          <a:xfrm>
            <a:off x="3545148" y="4012602"/>
            <a:ext cx="727216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Route du Baïkal dans la banlieue sud.</a:t>
            </a:r>
          </a:p>
        </p:txBody>
      </p:sp>
    </p:spTree>
    <p:extLst>
      <p:ext uri="{BB962C8B-B14F-4D97-AF65-F5344CB8AC3E}">
        <p14:creationId xmlns:p14="http://schemas.microsoft.com/office/powerpoint/2010/main" val="17221420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iver, Lampadaire extérieur&#10;&#10;Description générée automatiquement">
            <a:extLst>
              <a:ext uri="{FF2B5EF4-FFF2-40B4-BE49-F238E27FC236}">
                <a16:creationId xmlns:a16="http://schemas.microsoft.com/office/drawing/2014/main" id="{0D8A67AD-0B68-B2B3-058F-326CD0473D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1629" y="279000"/>
            <a:ext cx="9409562" cy="6300000"/>
          </a:xfrm>
          <a:prstGeom prst="rect">
            <a:avLst/>
          </a:prstGeom>
          <a:effectLst>
            <a:softEdge rad="635000"/>
          </a:effectLst>
        </p:spPr>
      </p:pic>
      <p:sp>
        <p:nvSpPr>
          <p:cNvPr id="4" name="ZoneTexte 3">
            <a:extLst>
              <a:ext uri="{FF2B5EF4-FFF2-40B4-BE49-F238E27FC236}">
                <a16:creationId xmlns:a16="http://schemas.microsoft.com/office/drawing/2014/main" id="{83D8894B-D7F8-3FB3-F3D0-98F55829D946}"/>
              </a:ext>
            </a:extLst>
          </p:cNvPr>
          <p:cNvSpPr txBox="1"/>
          <p:nvPr/>
        </p:nvSpPr>
        <p:spPr>
          <a:xfrm>
            <a:off x="5378823" y="4087906"/>
            <a:ext cx="838020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Rue </a:t>
            </a:r>
            <a:r>
              <a:rPr lang="fr-FR" sz="2400" b="1" dirty="0" err="1"/>
              <a:t>Sournova</a:t>
            </a:r>
            <a:r>
              <a:rPr lang="fr-FR" sz="2400" b="1" dirty="0"/>
              <a:t>.</a:t>
            </a:r>
          </a:p>
        </p:txBody>
      </p:sp>
    </p:spTree>
    <p:extLst>
      <p:ext uri="{BB962C8B-B14F-4D97-AF65-F5344CB8AC3E}">
        <p14:creationId xmlns:p14="http://schemas.microsoft.com/office/powerpoint/2010/main" val="41238843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iver, ciel, paysage&#10;&#10;Description générée automatiquement">
            <a:extLst>
              <a:ext uri="{FF2B5EF4-FFF2-40B4-BE49-F238E27FC236}">
                <a16:creationId xmlns:a16="http://schemas.microsoft.com/office/drawing/2014/main" id="{2E175CA4-C6D5-6EE7-98E8-8D1705A7BF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4" cy="6300000"/>
          </a:xfrm>
          <a:prstGeom prst="rect">
            <a:avLst/>
          </a:prstGeom>
          <a:effectLst>
            <a:softEdge rad="635000"/>
          </a:effectLst>
        </p:spPr>
      </p:pic>
      <p:sp>
        <p:nvSpPr>
          <p:cNvPr id="4" name="ZoneTexte 3">
            <a:extLst>
              <a:ext uri="{FF2B5EF4-FFF2-40B4-BE49-F238E27FC236}">
                <a16:creationId xmlns:a16="http://schemas.microsoft.com/office/drawing/2014/main" id="{7FDBD63D-CBD0-E241-3283-17146C80CEA5}"/>
              </a:ext>
            </a:extLst>
          </p:cNvPr>
          <p:cNvSpPr txBox="1"/>
          <p:nvPr/>
        </p:nvSpPr>
        <p:spPr>
          <a:xfrm>
            <a:off x="4549698" y="3901344"/>
            <a:ext cx="711447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pont d'Innocent.</a:t>
            </a:r>
          </a:p>
        </p:txBody>
      </p:sp>
    </p:spTree>
    <p:extLst>
      <p:ext uri="{BB962C8B-B14F-4D97-AF65-F5344CB8AC3E}">
        <p14:creationId xmlns:p14="http://schemas.microsoft.com/office/powerpoint/2010/main" val="35109858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ont en béton&#10;&#10;Description générée automatiquement">
            <a:extLst>
              <a:ext uri="{FF2B5EF4-FFF2-40B4-BE49-F238E27FC236}">
                <a16:creationId xmlns:a16="http://schemas.microsoft.com/office/drawing/2014/main" id="{67580075-7982-EC34-75BD-B974000937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315" y="1049694"/>
            <a:ext cx="11529370" cy="45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918167F-BE8B-47B9-B4DA-5549846C91BA}"/>
              </a:ext>
            </a:extLst>
          </p:cNvPr>
          <p:cNvSpPr txBox="1"/>
          <p:nvPr/>
        </p:nvSpPr>
        <p:spPr>
          <a:xfrm>
            <a:off x="4508810" y="3429000"/>
            <a:ext cx="768319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pont de </a:t>
            </a:r>
            <a:r>
              <a:rPr lang="fr-FR" sz="2400" b="1" dirty="0" err="1"/>
              <a:t>Glazkovo</a:t>
            </a:r>
            <a:r>
              <a:rPr lang="fr-FR" sz="2400" b="1" dirty="0"/>
              <a:t>.</a:t>
            </a:r>
          </a:p>
        </p:txBody>
      </p:sp>
    </p:spTree>
    <p:extLst>
      <p:ext uri="{BB962C8B-B14F-4D97-AF65-F5344CB8AC3E}">
        <p14:creationId xmlns:p14="http://schemas.microsoft.com/office/powerpoint/2010/main" val="15093064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iver, gelé&#10;&#10;Description générée automatiquement">
            <a:extLst>
              <a:ext uri="{FF2B5EF4-FFF2-40B4-BE49-F238E27FC236}">
                <a16:creationId xmlns:a16="http://schemas.microsoft.com/office/drawing/2014/main" id="{C57B5DD4-F555-5D0D-39BA-71019BF9C2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94C47AA-18B8-A14A-6A53-8452AC79E858}"/>
              </a:ext>
            </a:extLst>
          </p:cNvPr>
          <p:cNvSpPr txBox="1"/>
          <p:nvPr/>
        </p:nvSpPr>
        <p:spPr>
          <a:xfrm>
            <a:off x="4073326" y="4025590"/>
            <a:ext cx="703642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pont Académique en hiver.</a:t>
            </a:r>
          </a:p>
        </p:txBody>
      </p:sp>
    </p:spTree>
    <p:extLst>
      <p:ext uri="{BB962C8B-B14F-4D97-AF65-F5344CB8AC3E}">
        <p14:creationId xmlns:p14="http://schemas.microsoft.com/office/powerpoint/2010/main" val="40688009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us, véhicule, Véhicule terrestre&#10;&#10;Description générée automatiquement">
            <a:extLst>
              <a:ext uri="{FF2B5EF4-FFF2-40B4-BE49-F238E27FC236}">
                <a16:creationId xmlns:a16="http://schemas.microsoft.com/office/drawing/2014/main" id="{5F600EC0-58D6-5B5E-DF97-CDF7EA7217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272F69AB-2C1C-B6CC-F7A0-150EAF6FF57B}"/>
              </a:ext>
            </a:extLst>
          </p:cNvPr>
          <p:cNvSpPr txBox="1"/>
          <p:nvPr/>
        </p:nvSpPr>
        <p:spPr>
          <a:xfrm>
            <a:off x="4484216" y="3939695"/>
            <a:ext cx="827263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Trolleybus à </a:t>
            </a:r>
            <a:r>
              <a:rPr lang="fr-FR" sz="2400" b="1" dirty="0" err="1"/>
              <a:t>Siniouchna</a:t>
            </a:r>
            <a:r>
              <a:rPr lang="fr-FR" sz="2400" b="1" dirty="0"/>
              <a:t> Gora.</a:t>
            </a:r>
          </a:p>
        </p:txBody>
      </p:sp>
    </p:spTree>
    <p:extLst>
      <p:ext uri="{BB962C8B-B14F-4D97-AF65-F5344CB8AC3E}">
        <p14:creationId xmlns:p14="http://schemas.microsoft.com/office/powerpoint/2010/main" val="1987180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véhicule, Véhicule terrestre&#10;&#10;Description générée automatiquement">
            <a:extLst>
              <a:ext uri="{FF2B5EF4-FFF2-40B4-BE49-F238E27FC236}">
                <a16:creationId xmlns:a16="http://schemas.microsoft.com/office/drawing/2014/main" id="{2561D892-BD53-8478-7E56-3E6E44706F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821" y="3098202"/>
            <a:ext cx="6048000" cy="34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256073F-6C38-B175-6FE7-53448A2B2C2C}"/>
              </a:ext>
            </a:extLst>
          </p:cNvPr>
          <p:cNvSpPr txBox="1"/>
          <p:nvPr/>
        </p:nvSpPr>
        <p:spPr>
          <a:xfrm>
            <a:off x="2422263" y="420546"/>
            <a:ext cx="693868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l'arrêt Campus.</a:t>
            </a:r>
          </a:p>
        </p:txBody>
      </p:sp>
      <p:pic>
        <p:nvPicPr>
          <p:cNvPr id="6" name="Image 5" descr="Une image contenant plein air, voie ferrée, train, ciel&#10;&#10;Description générée automatiquement">
            <a:extLst>
              <a:ext uri="{FF2B5EF4-FFF2-40B4-BE49-F238E27FC236}">
                <a16:creationId xmlns:a16="http://schemas.microsoft.com/office/drawing/2014/main" id="{4EA0F3E3-2282-BCCB-3D5F-C54471C179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9670" y="306094"/>
            <a:ext cx="5184000" cy="347086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7C19948-6608-B763-2AF5-BE37155DEBCF}"/>
              </a:ext>
            </a:extLst>
          </p:cNvPr>
          <p:cNvSpPr txBox="1"/>
          <p:nvPr/>
        </p:nvSpPr>
        <p:spPr>
          <a:xfrm>
            <a:off x="7456065" y="3516178"/>
            <a:ext cx="4507454" cy="1200329"/>
          </a:xfrm>
          <a:prstGeom prst="rect">
            <a:avLst/>
          </a:prstGeom>
          <a:noFill/>
        </p:spPr>
        <p:txBody>
          <a:bodyPr wrap="square" rtlCol="0">
            <a:spAutoFit/>
          </a:bodyPr>
          <a:lstStyle/>
          <a:p>
            <a:endParaRPr lang="fr-FR" sz="2400" b="1" dirty="0"/>
          </a:p>
          <a:p>
            <a:r>
              <a:rPr lang="fr-FR" sz="2400" b="1" dirty="0"/>
              <a:t>Train des RŽD à la halte de </a:t>
            </a:r>
            <a:r>
              <a:rPr lang="fr-FR" sz="2400" b="1" dirty="0" err="1"/>
              <a:t>Melnikovo</a:t>
            </a:r>
            <a:r>
              <a:rPr lang="fr-FR" sz="2400" b="1" dirty="0"/>
              <a:t>.</a:t>
            </a:r>
          </a:p>
        </p:txBody>
      </p:sp>
    </p:spTree>
    <p:extLst>
      <p:ext uri="{BB962C8B-B14F-4D97-AF65-F5344CB8AC3E}">
        <p14:creationId xmlns:p14="http://schemas.microsoft.com/office/powerpoint/2010/main" val="30079302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7C06A8E2-0A4F-12DA-BC6F-E9ED0D8D6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73" y="319271"/>
            <a:ext cx="5273969" cy="35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C0DF64-6A0B-B0B6-C6CC-CCEBB4282B9D}"/>
              </a:ext>
            </a:extLst>
          </p:cNvPr>
          <p:cNvSpPr txBox="1"/>
          <p:nvPr/>
        </p:nvSpPr>
        <p:spPr>
          <a:xfrm>
            <a:off x="1579884" y="-1954024"/>
            <a:ext cx="550791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Vue de l'aéroport.</a:t>
            </a:r>
          </a:p>
        </p:txBody>
      </p:sp>
      <p:pic>
        <p:nvPicPr>
          <p:cNvPr id="6" name="Image 5" descr="Une image contenant plein air, nature, eau, nuage&#10;&#10;Description générée automatiquement">
            <a:extLst>
              <a:ext uri="{FF2B5EF4-FFF2-40B4-BE49-F238E27FC236}">
                <a16:creationId xmlns:a16="http://schemas.microsoft.com/office/drawing/2014/main" id="{FE4F0CD6-6534-D07D-DA09-0A509EE064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5427" y="493648"/>
            <a:ext cx="4416000" cy="331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3B5D264-AB77-1CCB-B226-1539ABC2BEA6}"/>
              </a:ext>
            </a:extLst>
          </p:cNvPr>
          <p:cNvSpPr txBox="1"/>
          <p:nvPr/>
        </p:nvSpPr>
        <p:spPr>
          <a:xfrm>
            <a:off x="8172623" y="-1788390"/>
            <a:ext cx="5195943"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L'Angara à Irkoutsk.</a:t>
            </a:r>
          </a:p>
        </p:txBody>
      </p:sp>
      <p:pic>
        <p:nvPicPr>
          <p:cNvPr id="9" name="Image 8" descr="Une image contenant hiver, ciel, plein air, neige&#10;&#10;Description générée automatiquement">
            <a:extLst>
              <a:ext uri="{FF2B5EF4-FFF2-40B4-BE49-F238E27FC236}">
                <a16:creationId xmlns:a16="http://schemas.microsoft.com/office/drawing/2014/main" id="{661BA9CC-6F49-03CB-6EA3-F6F6EBE341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83509" y="3805648"/>
            <a:ext cx="4536000" cy="30192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0" name="ZoneTexte 9">
            <a:extLst>
              <a:ext uri="{FF2B5EF4-FFF2-40B4-BE49-F238E27FC236}">
                <a16:creationId xmlns:a16="http://schemas.microsoft.com/office/drawing/2014/main" id="{D8EA9444-C972-D6BF-42C2-0AA39D68C6EF}"/>
              </a:ext>
            </a:extLst>
          </p:cNvPr>
          <p:cNvSpPr txBox="1"/>
          <p:nvPr/>
        </p:nvSpPr>
        <p:spPr>
          <a:xfrm>
            <a:off x="9119509" y="2854543"/>
            <a:ext cx="2771918" cy="3539430"/>
          </a:xfrm>
          <a:prstGeom prst="rect">
            <a:avLst/>
          </a:prstGeom>
          <a:noFill/>
        </p:spPr>
        <p:txBody>
          <a:bodyPr wrap="square" rtlCol="0">
            <a:spAutoFit/>
          </a:bodyPr>
          <a:lstStyle/>
          <a:p>
            <a:endParaRPr lang="fr-FR" sz="2800" b="1" dirty="0"/>
          </a:p>
          <a:p>
            <a:endParaRPr lang="fr-FR" sz="2800" b="1" dirty="0"/>
          </a:p>
          <a:p>
            <a:endParaRPr lang="fr-FR" sz="2800" b="1" dirty="0"/>
          </a:p>
          <a:p>
            <a:endParaRPr lang="fr-FR" sz="2800" b="1" dirty="0"/>
          </a:p>
          <a:p>
            <a:endParaRPr lang="fr-FR" sz="2800" b="1" dirty="0"/>
          </a:p>
          <a:p>
            <a:endParaRPr lang="fr-FR" sz="2800" b="1" dirty="0"/>
          </a:p>
          <a:p>
            <a:r>
              <a:rPr lang="fr-FR" sz="2800" b="1" dirty="0"/>
              <a:t>Barrage d'Irkoutsk.</a:t>
            </a:r>
          </a:p>
        </p:txBody>
      </p:sp>
    </p:spTree>
    <p:extLst>
      <p:ext uri="{BB962C8B-B14F-4D97-AF65-F5344CB8AC3E}">
        <p14:creationId xmlns:p14="http://schemas.microsoft.com/office/powerpoint/2010/main" val="8447398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lac, paysage, nuage&#10;&#10;Description générée automatiquement">
            <a:extLst>
              <a:ext uri="{FF2B5EF4-FFF2-40B4-BE49-F238E27FC236}">
                <a16:creationId xmlns:a16="http://schemas.microsoft.com/office/drawing/2014/main" id="{44AB4462-A042-71F8-B61E-2C285F2973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507" y="279000"/>
            <a:ext cx="4620319" cy="34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55218D7-D78E-BC3F-B20D-20AA13D7D0A5}"/>
              </a:ext>
            </a:extLst>
          </p:cNvPr>
          <p:cNvSpPr txBox="1"/>
          <p:nvPr/>
        </p:nvSpPr>
        <p:spPr>
          <a:xfrm>
            <a:off x="159831" y="3813717"/>
            <a:ext cx="5229922" cy="461665"/>
          </a:xfrm>
          <a:prstGeom prst="rect">
            <a:avLst/>
          </a:prstGeom>
          <a:noFill/>
        </p:spPr>
        <p:txBody>
          <a:bodyPr wrap="square" rtlCol="0">
            <a:spAutoFit/>
          </a:bodyPr>
          <a:lstStyle/>
          <a:p>
            <a:r>
              <a:rPr lang="fr-FR" sz="2400" b="1"/>
              <a:t> Incendie d'Irkoutsk 1879 Romanov.</a:t>
            </a:r>
            <a:endParaRPr lang="fr-FR" sz="2400" b="1" dirty="0"/>
          </a:p>
        </p:txBody>
      </p:sp>
      <p:pic>
        <p:nvPicPr>
          <p:cNvPr id="6" name="Image 5" descr="Une image contenant plein air, ciel, rue, route&#10;&#10;Description générée automatiquement">
            <a:extLst>
              <a:ext uri="{FF2B5EF4-FFF2-40B4-BE49-F238E27FC236}">
                <a16:creationId xmlns:a16="http://schemas.microsoft.com/office/drawing/2014/main" id="{F07BE64C-47C0-C5C4-15E7-4618C7935B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7493" y="2605566"/>
            <a:ext cx="5364000" cy="402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DFBAB2E3-B6C8-9E42-931E-B3B6951421D4}"/>
              </a:ext>
            </a:extLst>
          </p:cNvPr>
          <p:cNvSpPr txBox="1"/>
          <p:nvPr/>
        </p:nvSpPr>
        <p:spPr>
          <a:xfrm>
            <a:off x="5587240" y="229434"/>
            <a:ext cx="6736983" cy="2339102"/>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sz="3200" b="1" dirty="0"/>
          </a:p>
          <a:p>
            <a:r>
              <a:rPr lang="fr-FR" sz="2400" b="1" dirty="0"/>
              <a:t>Succursale d'Irkoutsk de la banque de Russie.</a:t>
            </a:r>
          </a:p>
        </p:txBody>
      </p:sp>
    </p:spTree>
    <p:extLst>
      <p:ext uri="{BB962C8B-B14F-4D97-AF65-F5344CB8AC3E}">
        <p14:creationId xmlns:p14="http://schemas.microsoft.com/office/powerpoint/2010/main" val="5425716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arbre&#10;&#10;Description générée automatiquement">
            <a:extLst>
              <a:ext uri="{FF2B5EF4-FFF2-40B4-BE49-F238E27FC236}">
                <a16:creationId xmlns:a16="http://schemas.microsoft.com/office/drawing/2014/main" id="{22F51F41-5AE3-043A-86FD-41870BBCEE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925" y="2883081"/>
            <a:ext cx="4428000" cy="358477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5FF6972-BF4E-475A-DA6D-87AD096D0E72}"/>
              </a:ext>
            </a:extLst>
          </p:cNvPr>
          <p:cNvSpPr txBox="1"/>
          <p:nvPr/>
        </p:nvSpPr>
        <p:spPr>
          <a:xfrm>
            <a:off x="193638" y="205425"/>
            <a:ext cx="846626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Maison néerlandaise dans le centre historique.</a:t>
            </a:r>
          </a:p>
        </p:txBody>
      </p:sp>
      <p:pic>
        <p:nvPicPr>
          <p:cNvPr id="8" name="Image 7">
            <a:extLst>
              <a:ext uri="{FF2B5EF4-FFF2-40B4-BE49-F238E27FC236}">
                <a16:creationId xmlns:a16="http://schemas.microsoft.com/office/drawing/2014/main" id="{5502A69E-3302-A7B8-34DD-1179591042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2538" y="334516"/>
            <a:ext cx="4847537" cy="464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2FBFEA47-EB1E-CAFA-B059-3007B05D0029}"/>
              </a:ext>
            </a:extLst>
          </p:cNvPr>
          <p:cNvSpPr txBox="1"/>
          <p:nvPr/>
        </p:nvSpPr>
        <p:spPr>
          <a:xfrm>
            <a:off x="7078853" y="2807746"/>
            <a:ext cx="4847537"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Maison </a:t>
            </a:r>
            <a:r>
              <a:rPr lang="fr-FR" sz="2400" b="1" dirty="0" err="1"/>
              <a:t>Fainberg</a:t>
            </a:r>
            <a:r>
              <a:rPr lang="fr-FR" sz="2400" b="1" dirty="0"/>
              <a:t>, construite en 1918 rue </a:t>
            </a:r>
            <a:r>
              <a:rPr lang="fr-FR" sz="2400" b="1" dirty="0" err="1"/>
              <a:t>Khaltourina</a:t>
            </a:r>
            <a:r>
              <a:rPr lang="fr-FR" sz="2400" b="1" dirty="0"/>
              <a:t>.</a:t>
            </a:r>
          </a:p>
        </p:txBody>
      </p:sp>
    </p:spTree>
    <p:extLst>
      <p:ext uri="{BB962C8B-B14F-4D97-AF65-F5344CB8AC3E}">
        <p14:creationId xmlns:p14="http://schemas.microsoft.com/office/powerpoint/2010/main" val="29577614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voie, route, bâtiment&#10;&#10;Description générée automatiquement">
            <a:extLst>
              <a:ext uri="{FF2B5EF4-FFF2-40B4-BE49-F238E27FC236}">
                <a16:creationId xmlns:a16="http://schemas.microsoft.com/office/drawing/2014/main" id="{6DE44FC5-D1E4-8103-A1D7-EA1DDA7C8C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09" y="290478"/>
            <a:ext cx="5352974"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FFDB2A2-D43F-B2DD-9AA1-C3C52C7A684A}"/>
              </a:ext>
            </a:extLst>
          </p:cNvPr>
          <p:cNvSpPr txBox="1"/>
          <p:nvPr/>
        </p:nvSpPr>
        <p:spPr>
          <a:xfrm>
            <a:off x="161365" y="1710466"/>
            <a:ext cx="697095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rue Lénine et ses styles post-incendie.</a:t>
            </a:r>
          </a:p>
        </p:txBody>
      </p:sp>
      <p:pic>
        <p:nvPicPr>
          <p:cNvPr id="8" name="Image 7" descr="Une image contenant bâtiment, plein air, ciel, nuage&#10;&#10;Description générée automatiquement">
            <a:extLst>
              <a:ext uri="{FF2B5EF4-FFF2-40B4-BE49-F238E27FC236}">
                <a16:creationId xmlns:a16="http://schemas.microsoft.com/office/drawing/2014/main" id="{3E697542-8363-7E88-F378-AC76EFE91C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6591" y="3049294"/>
            <a:ext cx="5256000" cy="350575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49152614-03FA-AE8B-216F-CA192B189AB0}"/>
              </a:ext>
            </a:extLst>
          </p:cNvPr>
          <p:cNvSpPr txBox="1"/>
          <p:nvPr/>
        </p:nvSpPr>
        <p:spPr>
          <a:xfrm>
            <a:off x="7003227" y="302954"/>
            <a:ext cx="571231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cathédrale de l'Épiphanie.</a:t>
            </a:r>
          </a:p>
        </p:txBody>
      </p:sp>
    </p:spTree>
    <p:extLst>
      <p:ext uri="{BB962C8B-B14F-4D97-AF65-F5344CB8AC3E}">
        <p14:creationId xmlns:p14="http://schemas.microsoft.com/office/powerpoint/2010/main" val="613014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88B89640-E1C1-8BDD-7883-53EDF2C5F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937" y="1645933"/>
            <a:ext cx="3276000" cy="490785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AC81906-B2A2-F667-BEB0-0308D32DFF75}"/>
              </a:ext>
            </a:extLst>
          </p:cNvPr>
          <p:cNvSpPr txBox="1"/>
          <p:nvPr/>
        </p:nvSpPr>
        <p:spPr>
          <a:xfrm>
            <a:off x="278633" y="-1031723"/>
            <a:ext cx="360381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L'église Prince Vladimir.</a:t>
            </a:r>
          </a:p>
        </p:txBody>
      </p:sp>
      <p:pic>
        <p:nvPicPr>
          <p:cNvPr id="6" name="Image 5" descr="Une image contenant bâtiment, ciel, plein air, repère&#10;&#10;Description générée automatiquement">
            <a:extLst>
              <a:ext uri="{FF2B5EF4-FFF2-40B4-BE49-F238E27FC236}">
                <a16:creationId xmlns:a16="http://schemas.microsoft.com/office/drawing/2014/main" id="{27D1C9E5-C33A-B3EF-8B18-B74ECA83A7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33026" y="279700"/>
            <a:ext cx="5905037"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57DDF96-03E9-B484-0499-FF41018FFC5D}"/>
              </a:ext>
            </a:extLst>
          </p:cNvPr>
          <p:cNvSpPr txBox="1"/>
          <p:nvPr/>
        </p:nvSpPr>
        <p:spPr>
          <a:xfrm>
            <a:off x="6777317" y="1527586"/>
            <a:ext cx="526049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L'arc de triomphe de Moscou.</a:t>
            </a:r>
          </a:p>
        </p:txBody>
      </p:sp>
    </p:spTree>
    <p:extLst>
      <p:ext uri="{BB962C8B-B14F-4D97-AF65-F5344CB8AC3E}">
        <p14:creationId xmlns:p14="http://schemas.microsoft.com/office/powerpoint/2010/main" val="38031337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15BC248D-08FA-F593-918C-48925F1B4C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2127" y="785310"/>
            <a:ext cx="4932000" cy="338687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BF2583-F399-F52B-C96C-DDAA0C9B429F}"/>
              </a:ext>
            </a:extLst>
          </p:cNvPr>
          <p:cNvSpPr txBox="1"/>
          <p:nvPr/>
        </p:nvSpPr>
        <p:spPr>
          <a:xfrm>
            <a:off x="462579" y="2011679"/>
            <a:ext cx="5411096"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cathédrale de Notre-Dame de Kazan.</a:t>
            </a:r>
          </a:p>
        </p:txBody>
      </p:sp>
      <p:pic>
        <p:nvPicPr>
          <p:cNvPr id="6" name="Image 5" descr="Une image contenant plein air, bâtiment, ciel, arbre&#10;&#10;Description générée automatiquement">
            <a:extLst>
              <a:ext uri="{FF2B5EF4-FFF2-40B4-BE49-F238E27FC236}">
                <a16:creationId xmlns:a16="http://schemas.microsoft.com/office/drawing/2014/main" id="{58563B4D-46F4-9693-2F58-DFACB6C460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18033" y="1170805"/>
            <a:ext cx="3384000" cy="508869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6FEEB91-88CF-FDF2-4C4A-6400B5D2B8A9}"/>
              </a:ext>
            </a:extLst>
          </p:cNvPr>
          <p:cNvSpPr txBox="1"/>
          <p:nvPr/>
        </p:nvSpPr>
        <p:spPr>
          <a:xfrm>
            <a:off x="6557875" y="709140"/>
            <a:ext cx="5963322" cy="461665"/>
          </a:xfrm>
          <a:prstGeom prst="rect">
            <a:avLst/>
          </a:prstGeom>
          <a:noFill/>
        </p:spPr>
        <p:txBody>
          <a:bodyPr wrap="square" rtlCol="0">
            <a:spAutoFit/>
          </a:bodyPr>
          <a:lstStyle/>
          <a:p>
            <a:r>
              <a:rPr lang="fr-FR" sz="2400" b="1" dirty="0"/>
              <a:t>L'église </a:t>
            </a:r>
            <a:r>
              <a:rPr lang="fr-FR" sz="2400" b="1" dirty="0" err="1"/>
              <a:t>Notre-Dame-de-l'Assomption</a:t>
            </a:r>
            <a:r>
              <a:rPr lang="fr-FR" sz="2400" b="1" dirty="0"/>
              <a:t>.</a:t>
            </a:r>
          </a:p>
        </p:txBody>
      </p:sp>
    </p:spTree>
    <p:extLst>
      <p:ext uri="{BB962C8B-B14F-4D97-AF65-F5344CB8AC3E}">
        <p14:creationId xmlns:p14="http://schemas.microsoft.com/office/powerpoint/2010/main" val="19230071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8F669D8E-502A-47EC-60AA-A7C36AB20D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356" y="3216574"/>
            <a:ext cx="5004000" cy="333078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28660D-D4BE-1DE8-B20B-E7E5428693E4}"/>
              </a:ext>
            </a:extLst>
          </p:cNvPr>
          <p:cNvSpPr txBox="1"/>
          <p:nvPr/>
        </p:nvSpPr>
        <p:spPr>
          <a:xfrm>
            <a:off x="919878" y="538918"/>
            <a:ext cx="50040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maison des Troubetskoï.</a:t>
            </a:r>
          </a:p>
        </p:txBody>
      </p:sp>
      <p:pic>
        <p:nvPicPr>
          <p:cNvPr id="6" name="Image 5" descr="Une image contenant plein air, ciel, nuage, statue&#10;&#10;Description générée automatiquement">
            <a:extLst>
              <a:ext uri="{FF2B5EF4-FFF2-40B4-BE49-F238E27FC236}">
                <a16:creationId xmlns:a16="http://schemas.microsoft.com/office/drawing/2014/main" id="{E052716E-BFBE-7D35-E2FF-B31D609B3D4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23878" y="320427"/>
            <a:ext cx="5904000" cy="332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068C780-661E-B5BC-2E31-D06235AFCC01}"/>
              </a:ext>
            </a:extLst>
          </p:cNvPr>
          <p:cNvSpPr txBox="1"/>
          <p:nvPr/>
        </p:nvSpPr>
        <p:spPr>
          <a:xfrm>
            <a:off x="7293684" y="2018036"/>
            <a:ext cx="5755341"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La statue d'Alexandre III.</a:t>
            </a:r>
          </a:p>
        </p:txBody>
      </p:sp>
    </p:spTree>
    <p:extLst>
      <p:ext uri="{BB962C8B-B14F-4D97-AF65-F5344CB8AC3E}">
        <p14:creationId xmlns:p14="http://schemas.microsoft.com/office/powerpoint/2010/main" val="12136007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Photographie aérienne&#10;&#10;Description générée automatiquement">
            <a:extLst>
              <a:ext uri="{FF2B5EF4-FFF2-40B4-BE49-F238E27FC236}">
                <a16:creationId xmlns:a16="http://schemas.microsoft.com/office/drawing/2014/main" id="{9A1C9482-C901-BD17-365C-FF7F64741B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264578"/>
            <a:ext cx="5868000" cy="329463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104DF2-A6D5-510A-7637-974DB614A9AD}"/>
              </a:ext>
            </a:extLst>
          </p:cNvPr>
          <p:cNvSpPr txBox="1"/>
          <p:nvPr/>
        </p:nvSpPr>
        <p:spPr>
          <a:xfrm>
            <a:off x="118334" y="1430767"/>
            <a:ext cx="902566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flamme éternelle et l'église du Sauveur.</a:t>
            </a:r>
          </a:p>
        </p:txBody>
      </p:sp>
      <p:pic>
        <p:nvPicPr>
          <p:cNvPr id="6" name="Image 5" descr="Une image contenant plein air, ciel, bâtiment, arbre&#10;&#10;Description générée automatiquement">
            <a:extLst>
              <a:ext uri="{FF2B5EF4-FFF2-40B4-BE49-F238E27FC236}">
                <a16:creationId xmlns:a16="http://schemas.microsoft.com/office/drawing/2014/main" id="{51883AA0-B876-4C18-E7ED-D78C466D50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48000" y="3277469"/>
            <a:ext cx="5616000" cy="339588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F4EA346-2A55-59A1-A6B3-0C0CE3AC5769}"/>
              </a:ext>
            </a:extLst>
          </p:cNvPr>
          <p:cNvSpPr txBox="1"/>
          <p:nvPr/>
        </p:nvSpPr>
        <p:spPr>
          <a:xfrm>
            <a:off x="7611839" y="599813"/>
            <a:ext cx="561600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Maison-Blanche.</a:t>
            </a:r>
          </a:p>
        </p:txBody>
      </p:sp>
    </p:spTree>
    <p:extLst>
      <p:ext uri="{BB962C8B-B14F-4D97-AF65-F5344CB8AC3E}">
        <p14:creationId xmlns:p14="http://schemas.microsoft.com/office/powerpoint/2010/main" val="1791200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74C425EF-0AD0-FF7B-C898-27E7682828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6814" y="1796588"/>
            <a:ext cx="4501103"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C466D0-FFA2-61B2-00AB-B1DF337C9E74}"/>
              </a:ext>
            </a:extLst>
          </p:cNvPr>
          <p:cNvSpPr txBox="1"/>
          <p:nvPr/>
        </p:nvSpPr>
        <p:spPr>
          <a:xfrm>
            <a:off x="1764255" y="-511736"/>
            <a:ext cx="53250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maison </a:t>
            </a:r>
            <a:r>
              <a:rPr lang="fr-FR" sz="2400" b="1" dirty="0" err="1"/>
              <a:t>Vtorova</a:t>
            </a:r>
            <a:r>
              <a:rPr lang="fr-FR" sz="2400" b="1" dirty="0"/>
              <a:t>.</a:t>
            </a:r>
          </a:p>
        </p:txBody>
      </p:sp>
      <p:pic>
        <p:nvPicPr>
          <p:cNvPr id="6" name="Image 5" descr="Une image contenant plein air, bâtiment, arbre, fenêtre&#10;&#10;Description générée automatiquement">
            <a:extLst>
              <a:ext uri="{FF2B5EF4-FFF2-40B4-BE49-F238E27FC236}">
                <a16:creationId xmlns:a16="http://schemas.microsoft.com/office/drawing/2014/main" id="{BD450376-47C0-94E8-F7E3-1FF6AEA432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4084" y="1882088"/>
            <a:ext cx="4572000" cy="3429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605D295-E02C-3C32-CCEF-3E29370140CD}"/>
              </a:ext>
            </a:extLst>
          </p:cNvPr>
          <p:cNvSpPr txBox="1"/>
          <p:nvPr/>
        </p:nvSpPr>
        <p:spPr>
          <a:xfrm>
            <a:off x="7476564" y="3732903"/>
            <a:ext cx="5540189"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Maison des </a:t>
            </a:r>
            <a:r>
              <a:rPr lang="fr-FR" sz="2400" b="1" dirty="0" err="1"/>
              <a:t>Volkonski</a:t>
            </a:r>
            <a:r>
              <a:rPr lang="fr-FR" sz="2400" b="1" dirty="0"/>
              <a:t>.</a:t>
            </a:r>
          </a:p>
        </p:txBody>
      </p:sp>
    </p:spTree>
    <p:extLst>
      <p:ext uri="{BB962C8B-B14F-4D97-AF65-F5344CB8AC3E}">
        <p14:creationId xmlns:p14="http://schemas.microsoft.com/office/powerpoint/2010/main" val="35740871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7B7CABE-E8E7-8694-D86C-CB304B0BB30D}"/>
              </a:ext>
            </a:extLst>
          </p:cNvPr>
          <p:cNvSpPr txBox="1"/>
          <p:nvPr/>
        </p:nvSpPr>
        <p:spPr>
          <a:xfrm>
            <a:off x="1387736" y="634701"/>
            <a:ext cx="9563549" cy="584775"/>
          </a:xfrm>
          <a:prstGeom prst="rect">
            <a:avLst/>
          </a:prstGeom>
          <a:noFill/>
        </p:spPr>
        <p:txBody>
          <a:bodyPr wrap="square" rtlCol="0">
            <a:spAutoFit/>
          </a:bodyPr>
          <a:lstStyle/>
          <a:p>
            <a:r>
              <a:rPr lang="fr-FR" sz="3200" b="1" dirty="0"/>
              <a:t>Lorient Vous A Présenté La Ville D’Irkoutsk -Russie</a:t>
            </a:r>
          </a:p>
        </p:txBody>
      </p:sp>
      <p:sp>
        <p:nvSpPr>
          <p:cNvPr id="3" name="ZoneTexte 2">
            <a:extLst>
              <a:ext uri="{FF2B5EF4-FFF2-40B4-BE49-F238E27FC236}">
                <a16:creationId xmlns:a16="http://schemas.microsoft.com/office/drawing/2014/main" id="{CDB55DAD-725C-824F-88ED-0E5182152941}"/>
              </a:ext>
            </a:extLst>
          </p:cNvPr>
          <p:cNvSpPr txBox="1"/>
          <p:nvPr/>
        </p:nvSpPr>
        <p:spPr>
          <a:xfrm>
            <a:off x="3485478" y="1613646"/>
            <a:ext cx="6906409"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25D3E34B-FA30-0BA1-7218-27289D005B19}"/>
              </a:ext>
            </a:extLst>
          </p:cNvPr>
          <p:cNvSpPr txBox="1"/>
          <p:nvPr/>
        </p:nvSpPr>
        <p:spPr>
          <a:xfrm>
            <a:off x="4066390" y="2844225"/>
            <a:ext cx="7164593"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4B3C4C0A-8C91-D665-6C3D-5592CF1DAD0F}"/>
              </a:ext>
            </a:extLst>
          </p:cNvPr>
          <p:cNvSpPr txBox="1"/>
          <p:nvPr/>
        </p:nvSpPr>
        <p:spPr>
          <a:xfrm>
            <a:off x="5486399" y="3823170"/>
            <a:ext cx="6045798"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4342878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338</Words>
  <Application>Microsoft Office PowerPoint</Application>
  <PresentationFormat>Grand écran</PresentationFormat>
  <Paragraphs>209</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2024-07-27T08:57:57Z</dcterms:created>
  <dcterms:modified xsi:type="dcterms:W3CDTF">2024-07-28T08:18:39Z</dcterms:modified>
</cp:coreProperties>
</file>