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78" r:id="rId4"/>
    <p:sldId id="277" r:id="rId5"/>
    <p:sldId id="276" r:id="rId6"/>
    <p:sldId id="275" r:id="rId7"/>
    <p:sldId id="274" r:id="rId8"/>
    <p:sldId id="273" r:id="rId9"/>
    <p:sldId id="271" r:id="rId10"/>
    <p:sldId id="272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79" r:id="rId26"/>
    <p:sldId id="281" r:id="rId27"/>
    <p:sldId id="282" r:id="rId28"/>
    <p:sldId id="280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6742F-F984-A829-6B34-5C16951DB2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EFDC8D-168D-B11B-1ACA-EB389F5FFE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F6842A-7AC3-1ED9-AB31-22B0F747C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E7EB98-CA49-C6DC-905A-399CC3CB4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D54C52-01C2-E3AA-A6EA-6109DF1FE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15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48EAF0-796C-253B-C2F8-5E2C6F236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317846-108E-D694-BC94-7D0EBCC96B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0B6424-B81E-E515-5F89-3B151BBE0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4BEEC5-75C5-FB07-11CC-E40A96D28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999AD9-D93A-D6FE-B072-98D940A1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99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5BDF7-52AA-A62B-68AB-2DAA01EC2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E75BE8-895E-A5C4-7D99-881314FDF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E7895F-5653-495E-AD22-1490AD78A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D296DB-6839-EF88-6F9F-111D38BE3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069DB-5CEF-8FA3-853D-95D600D50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82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F93C0F-D882-B92C-9032-2F795DE42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99E615-6743-B586-B41D-F35B0817C9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19B1B11-BDFF-B6C1-1E96-D136A657E9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797D5C-00EB-577B-6DBF-E715B6FE4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89DFA8A-9400-C377-0599-538A0D200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69D7B4-A640-0052-5080-EA57FF869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88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DFD38A-6FF8-DE36-D936-3053B6A74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1E6238-0C91-E403-D6FA-C0C4ADB7F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8718929-708A-1564-C575-F97FFCD4E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AFE7D2-BD4F-D92C-5501-ABF535A6D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EABEBF1-1E55-19ED-0291-702F4171E5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932772-EAF7-0934-742C-282A8D556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53C0D05-3F73-A113-EA9B-9A8F89C94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FCB1D3E-CC90-8B06-13D6-9A98F9316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54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D0A9E-9C80-5469-6A5B-AC6ACBA46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43E800B-A690-BBDF-8311-58ECC92B9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707483B-088F-000A-A6BD-9154D7858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170D6C-11F8-E2F3-1CAE-53A4870EC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7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2992C72-6882-E538-8DD6-4995375B3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480A3BA-BA65-83D3-23AC-1640D77F4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B221D9C-E6F6-F38D-5D93-CC837280D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84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A2115-A265-8A23-FF8A-0D2180A59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AE0667-43A5-AC71-AB30-55F971D176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C9B1DD-46E7-5149-6329-554F265721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935725-C459-9040-63FD-31FA275AD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A6F0E2-1B43-D3AE-CF81-21BD82C6A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093AFA-EE92-DF5A-0BE1-B4F76296A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81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3ABC5-2F0F-E8A2-4CA1-A23E74A99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81E611D-28E4-A59E-9231-739AD6C561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C5A1D2-3CCC-6C12-7735-2DFAA43E36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E73516-B859-613F-9DDE-82F25DF3F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430F4F-DD90-D787-FB10-05275B4C1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5B6BB5-B79E-2316-F305-669C0524C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40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7D935-E1B6-4561-AE14-6880EF411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7C37A4-5C40-BEAA-3FD4-A4EC14CED0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3E4CBB-A025-CA75-3C38-F724FB75A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62DA81-FD19-0324-D717-63E13CA5C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C46DBE-6027-635C-361B-6F88D0006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93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C561499-D624-7771-FB43-61C1BA103E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3A0E1A9-4630-8945-205B-4EFFF63C1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FCCC82-4E50-AE9E-70AE-9D6DBE93F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137947-41D2-1653-1DAC-F1C8D3CFF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9AD699-EE14-CEB4-46E7-9ECA8A666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FC5DBE3-E97A-A4D4-7783-BD0156077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50E2FEA-B9E9-369B-213A-F11C3F2701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00841B-EE8A-B10A-7740-E2E432993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16E95E-B506-40FA-A444-A4AD8AD40DE9}" type="datetimeFigureOut">
              <a:rPr lang="fr-FR" smtClean="0"/>
              <a:t>08/09/2024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2F053D-0A53-4DEE-795F-C4BCB596F5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B070CC-CB83-A566-480A-4F4C221B51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363A97-23E4-46B5-88F7-37C9ECDC55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59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voyage&#10;&#10;Description générée automatiquement">
            <a:extLst>
              <a:ext uri="{FF2B5EF4-FFF2-40B4-BE49-F238E27FC236}">
                <a16:creationId xmlns:a16="http://schemas.microsoft.com/office/drawing/2014/main" id="{F07DB5E6-E2D9-E378-3F65-18D048BD78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212" y="279000"/>
            <a:ext cx="945357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CC7C15-6334-5080-2716-2CB90C7AC7A5}"/>
              </a:ext>
            </a:extLst>
          </p:cNvPr>
          <p:cNvSpPr txBox="1"/>
          <p:nvPr/>
        </p:nvSpPr>
        <p:spPr>
          <a:xfrm>
            <a:off x="3700631" y="279000"/>
            <a:ext cx="7433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Zanzibar – Tanzanie N°1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D4D1EB6-A6EF-99DE-E7DE-87209404C6F7}"/>
              </a:ext>
            </a:extLst>
          </p:cNvPr>
          <p:cNvSpPr txBox="1"/>
          <p:nvPr/>
        </p:nvSpPr>
        <p:spPr>
          <a:xfrm>
            <a:off x="4690334" y="4549676"/>
            <a:ext cx="40126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fort de Stone Town</a:t>
            </a:r>
          </a:p>
        </p:txBody>
      </p:sp>
    </p:spTree>
    <p:extLst>
      <p:ext uri="{BB962C8B-B14F-4D97-AF65-F5344CB8AC3E}">
        <p14:creationId xmlns:p14="http://schemas.microsoft.com/office/powerpoint/2010/main" val="288218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  <p:sndAc>
          <p:stSnd loop="1">
            <p:snd r:embed="rId2" name="ERNESTO CORTAZAR - Flor De Azalea.wav"/>
          </p:stSnd>
        </p:sndAc>
      </p:transition>
    </mc:Choice>
    <mc:Fallback xmlns="">
      <p:transition spd="slow" advClick="0" advTm="8000">
        <p:fade/>
        <p:sndAc>
          <p:stSnd loop="1">
            <p:snd r:embed="rId4" name="ERNESTO CORTAZAR - Flor De Azale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2E7E5A-ED52-DE46-D5A3-14CE09342D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Zanzibar (en arabe : </a:t>
            </a:r>
            <a:r>
              <a:rPr lang="ar-AE" sz="4800" b="1" dirty="0">
                <a:solidFill>
                  <a:srgbClr val="FFFF00"/>
                </a:solidFill>
              </a:rPr>
              <a:t>زنجبار) </a:t>
            </a:r>
            <a:r>
              <a:rPr lang="fr-FR" sz="4800" b="1" dirty="0">
                <a:solidFill>
                  <a:srgbClr val="FFFF00"/>
                </a:solidFill>
              </a:rPr>
              <a:t>est la ville de Tanzanie la plus importante de l'archipel de Zanzibar, le centre commercial et la capitale administrative du Gouvernement révolutionnaire de Zanzibar et de la région d'</a:t>
            </a:r>
            <a:r>
              <a:rPr lang="fr-FR" sz="4800" b="1" dirty="0" err="1">
                <a:solidFill>
                  <a:srgbClr val="FFFF00"/>
                </a:solidFill>
              </a:rPr>
              <a:t>Unguja</a:t>
            </a:r>
            <a:r>
              <a:rPr lang="fr-FR" sz="4800" b="1" dirty="0">
                <a:solidFill>
                  <a:srgbClr val="FFFF00"/>
                </a:solidFill>
              </a:rPr>
              <a:t> Ville et Ouest. Elle est située sur la côte occidentale de l'île d'</a:t>
            </a:r>
            <a:r>
              <a:rPr lang="fr-FR" sz="4800" b="1" dirty="0" err="1">
                <a:solidFill>
                  <a:srgbClr val="FFFF00"/>
                </a:solidFill>
              </a:rPr>
              <a:t>Unguja</a:t>
            </a:r>
            <a:r>
              <a:rPr lang="fr-FR" sz="4800" b="1" dirty="0">
                <a:solidFill>
                  <a:srgbClr val="FFFF00"/>
                </a:solidFill>
              </a:rPr>
              <a:t>. Elle s'étend également sur les sites de </a:t>
            </a:r>
            <a:r>
              <a:rPr lang="fr-FR" sz="4800" b="1" dirty="0" err="1">
                <a:solidFill>
                  <a:srgbClr val="FFFF00"/>
                </a:solidFill>
              </a:rPr>
              <a:t>Ng'ambo</a:t>
            </a:r>
            <a:r>
              <a:rPr lang="fr-FR" sz="4800" b="1" dirty="0">
                <a:solidFill>
                  <a:srgbClr val="FFFF00"/>
                </a:solidFill>
              </a:rPr>
              <a:t> et la vieille crique de </a:t>
            </a:r>
            <a:r>
              <a:rPr lang="fr-FR" sz="4800" b="1" dirty="0" err="1">
                <a:solidFill>
                  <a:srgbClr val="FFFF00"/>
                </a:solidFill>
              </a:rPr>
              <a:t>Darajani</a:t>
            </a:r>
            <a:r>
              <a:rPr lang="fr-FR" dirty="0"/>
              <a:t>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4164D90-3FB9-3710-50A6-0F265AEDB4EC}"/>
              </a:ext>
            </a:extLst>
          </p:cNvPr>
          <p:cNvSpPr txBox="1"/>
          <p:nvPr/>
        </p:nvSpPr>
        <p:spPr>
          <a:xfrm>
            <a:off x="4034118" y="50560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9572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croquis, dessin&#10;&#10;Description générée automatiquement">
            <a:extLst>
              <a:ext uri="{FF2B5EF4-FFF2-40B4-BE49-F238E27FC236}">
                <a16:creationId xmlns:a16="http://schemas.microsoft.com/office/drawing/2014/main" id="{7B47EB24-938B-AFC8-E7B6-CD1F132F9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450" y="523875"/>
            <a:ext cx="7277100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8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ce de marché, marché, personne, Vente&#10;&#10;Description générée automatiquement">
            <a:extLst>
              <a:ext uri="{FF2B5EF4-FFF2-40B4-BE49-F238E27FC236}">
                <a16:creationId xmlns:a16="http://schemas.microsoft.com/office/drawing/2014/main" id="{13A8880D-8049-3C37-4B45-9E3BBCA726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89" y="279000"/>
            <a:ext cx="945362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5C77E8-55D1-25F7-47AE-F1607B9B938F}"/>
              </a:ext>
            </a:extLst>
          </p:cNvPr>
          <p:cNvSpPr txBox="1"/>
          <p:nvPr/>
        </p:nvSpPr>
        <p:spPr>
          <a:xfrm>
            <a:off x="3775934" y="4438528"/>
            <a:ext cx="61748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Marché aux poissons de Zanzibar</a:t>
            </a:r>
          </a:p>
        </p:txBody>
      </p:sp>
    </p:spTree>
    <p:extLst>
      <p:ext uri="{BB962C8B-B14F-4D97-AF65-F5344CB8AC3E}">
        <p14:creationId xmlns:p14="http://schemas.microsoft.com/office/powerpoint/2010/main" val="204118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île, eau, aérien, Plateau continental&#10;&#10;Description générée automatiquement">
            <a:extLst>
              <a:ext uri="{FF2B5EF4-FFF2-40B4-BE49-F238E27FC236}">
                <a16:creationId xmlns:a16="http://schemas.microsoft.com/office/drawing/2014/main" id="{1FD2454B-36F5-4E29-14E5-391081B8C2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4" y="440365"/>
            <a:ext cx="945371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FF370-E38C-A5B8-3AE6-BDABC17226EC}"/>
              </a:ext>
            </a:extLst>
          </p:cNvPr>
          <p:cNvSpPr txBox="1"/>
          <p:nvPr/>
        </p:nvSpPr>
        <p:spPr>
          <a:xfrm>
            <a:off x="613186" y="-2240281"/>
            <a:ext cx="119660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aérienne de l'île </a:t>
            </a:r>
            <a:r>
              <a:rPr lang="fr-FR" sz="2400" b="1" dirty="0" err="1">
                <a:solidFill>
                  <a:srgbClr val="FFFF00"/>
                </a:solidFill>
              </a:rPr>
              <a:t>Bawe</a:t>
            </a:r>
            <a:r>
              <a:rPr lang="fr-FR" sz="2400" b="1" dirty="0">
                <a:solidFill>
                  <a:srgbClr val="FFFF00"/>
                </a:solidFill>
              </a:rPr>
              <a:t> (en) entouré de récifs coralliens au large de la ville de Zanzibar sur l'île d'</a:t>
            </a:r>
            <a:r>
              <a:rPr lang="fr-FR" sz="2400" b="1" dirty="0" err="1">
                <a:solidFill>
                  <a:srgbClr val="FFFF00"/>
                </a:solidFill>
              </a:rPr>
              <a:t>Unguja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155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plein air, personne&#10;&#10;Description générée automatiquement">
            <a:extLst>
              <a:ext uri="{FF2B5EF4-FFF2-40B4-BE49-F238E27FC236}">
                <a16:creationId xmlns:a16="http://schemas.microsoft.com/office/drawing/2014/main" id="{B4A0F145-E601-4228-E75A-8C853C7D89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614" y="189000"/>
            <a:ext cx="4430771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21A386-3CE1-DFB6-CFBA-8405FC83D0B5}"/>
              </a:ext>
            </a:extLst>
          </p:cNvPr>
          <p:cNvSpPr txBox="1"/>
          <p:nvPr/>
        </p:nvSpPr>
        <p:spPr>
          <a:xfrm>
            <a:off x="8483508" y="796065"/>
            <a:ext cx="259259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Élèves dans une rue de Zanzibar.</a:t>
            </a:r>
          </a:p>
        </p:txBody>
      </p:sp>
    </p:spTree>
    <p:extLst>
      <p:ext uri="{BB962C8B-B14F-4D97-AF65-F5344CB8AC3E}">
        <p14:creationId xmlns:p14="http://schemas.microsoft.com/office/powerpoint/2010/main" val="182804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épice, personne, plein air&#10;&#10;Description générée automatiquement">
            <a:extLst>
              <a:ext uri="{FF2B5EF4-FFF2-40B4-BE49-F238E27FC236}">
                <a16:creationId xmlns:a16="http://schemas.microsoft.com/office/drawing/2014/main" id="{9F19301E-C9B6-EB52-6367-C27FF57F15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006" y="279000"/>
            <a:ext cx="9475893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4E952-6842-06EA-E489-4D9FD8C45A82}"/>
              </a:ext>
            </a:extLst>
          </p:cNvPr>
          <p:cNvSpPr txBox="1"/>
          <p:nvPr/>
        </p:nvSpPr>
        <p:spPr>
          <a:xfrm>
            <a:off x="2753957" y="4432151"/>
            <a:ext cx="7250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Noix de muscade fraîche dans une ferme d'épices.</a:t>
            </a:r>
          </a:p>
        </p:txBody>
      </p:sp>
    </p:spTree>
    <p:extLst>
      <p:ext uri="{BB962C8B-B14F-4D97-AF65-F5344CB8AC3E}">
        <p14:creationId xmlns:p14="http://schemas.microsoft.com/office/powerpoint/2010/main" val="252024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iel, personne&#10;&#10;Description générée automatiquement">
            <a:extLst>
              <a:ext uri="{FF2B5EF4-FFF2-40B4-BE49-F238E27FC236}">
                <a16:creationId xmlns:a16="http://schemas.microsoft.com/office/drawing/2014/main" id="{1EE226B5-1048-8B5E-7410-F5EFA33C21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00" y="279000"/>
            <a:ext cx="105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17DB04-1DA4-3711-C76A-707E19E3C40E}"/>
              </a:ext>
            </a:extLst>
          </p:cNvPr>
          <p:cNvSpPr txBox="1"/>
          <p:nvPr/>
        </p:nvSpPr>
        <p:spPr>
          <a:xfrm>
            <a:off x="4184726" y="4077148"/>
            <a:ext cx="74658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Montée de la marée à </a:t>
            </a:r>
            <a:r>
              <a:rPr lang="fr-FR" sz="2400" b="1" dirty="0" err="1">
                <a:solidFill>
                  <a:srgbClr val="FFFF00"/>
                </a:solidFill>
              </a:rPr>
              <a:t>Uroa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750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texte, tenue, ongle&#10;&#10;Description générée automatiquement">
            <a:extLst>
              <a:ext uri="{FF2B5EF4-FFF2-40B4-BE49-F238E27FC236}">
                <a16:creationId xmlns:a16="http://schemas.microsoft.com/office/drawing/2014/main" id="{B6DCCEBD-FAE7-CFB3-B324-C96BC2D02D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2D2D41-D7C7-BB9C-8CC5-C1F7B9926F2B}"/>
              </a:ext>
            </a:extLst>
          </p:cNvPr>
          <p:cNvSpPr txBox="1"/>
          <p:nvPr/>
        </p:nvSpPr>
        <p:spPr>
          <a:xfrm>
            <a:off x="2926080" y="6337867"/>
            <a:ext cx="8606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Fabrication de savon avec les algues de Paje.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20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ge&#10;&#10;Description générée automatiquement">
            <a:extLst>
              <a:ext uri="{FF2B5EF4-FFF2-40B4-BE49-F238E27FC236}">
                <a16:creationId xmlns:a16="http://schemas.microsoft.com/office/drawing/2014/main" id="{08024193-C5BC-8E5C-078D-DA5D7C81C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146AC8-4AEA-5459-05A7-3C7A60628C26}"/>
              </a:ext>
            </a:extLst>
          </p:cNvPr>
          <p:cNvSpPr txBox="1"/>
          <p:nvPr/>
        </p:nvSpPr>
        <p:spPr>
          <a:xfrm>
            <a:off x="4432151" y="6003923"/>
            <a:ext cx="6002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marché de Stone Town.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71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2E965C85-6903-286B-6902-D119F158BE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875" y="279000"/>
            <a:ext cx="1035616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982A27-75C6-F300-C824-678F668D9860}"/>
              </a:ext>
            </a:extLst>
          </p:cNvPr>
          <p:cNvSpPr txBox="1"/>
          <p:nvPr/>
        </p:nvSpPr>
        <p:spPr>
          <a:xfrm>
            <a:off x="365827" y="4023360"/>
            <a:ext cx="116182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maison de </a:t>
            </a:r>
            <a:r>
              <a:rPr lang="fr-FR" sz="2400" b="1" dirty="0" err="1">
                <a:solidFill>
                  <a:srgbClr val="FFFF00"/>
                </a:solidFill>
              </a:rPr>
              <a:t>Tippu</a:t>
            </a:r>
            <a:r>
              <a:rPr lang="fr-FR" sz="2400" b="1" dirty="0">
                <a:solidFill>
                  <a:srgbClr val="FFFF00"/>
                </a:solidFill>
              </a:rPr>
              <a:t> Tip, le plus célèbre des esclavagistes swahilis, à Stone Town.</a:t>
            </a:r>
          </a:p>
        </p:txBody>
      </p:sp>
    </p:spTree>
    <p:extLst>
      <p:ext uri="{BB962C8B-B14F-4D97-AF65-F5344CB8AC3E}">
        <p14:creationId xmlns:p14="http://schemas.microsoft.com/office/powerpoint/2010/main" val="368440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ciel&#10;&#10;Description générée automatiquement">
            <a:extLst>
              <a:ext uri="{FF2B5EF4-FFF2-40B4-BE49-F238E27FC236}">
                <a16:creationId xmlns:a16="http://schemas.microsoft.com/office/drawing/2014/main" id="{3D8A1F2D-9F51-67EF-A392-296616C3BB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631" y="279000"/>
            <a:ext cx="936315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8B538C-52DC-F643-43D7-C616DBDB3033}"/>
              </a:ext>
            </a:extLst>
          </p:cNvPr>
          <p:cNvSpPr txBox="1"/>
          <p:nvPr/>
        </p:nvSpPr>
        <p:spPr>
          <a:xfrm>
            <a:off x="2388199" y="6348167"/>
            <a:ext cx="9363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 de Nungwi, Zanzibar, avec un boutre de pêche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91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Véhicule terrestre, nuage&#10;&#10;Description générée automatiquement">
            <a:extLst>
              <a:ext uri="{FF2B5EF4-FFF2-40B4-BE49-F238E27FC236}">
                <a16:creationId xmlns:a16="http://schemas.microsoft.com/office/drawing/2014/main" id="{867E9264-4267-A56D-7DA8-CB42BAA75D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D56A53-A662-D17C-5DB3-C644C32E3691}"/>
              </a:ext>
            </a:extLst>
          </p:cNvPr>
          <p:cNvSpPr txBox="1"/>
          <p:nvPr/>
        </p:nvSpPr>
        <p:spPr>
          <a:xfrm>
            <a:off x="3022899" y="6314739"/>
            <a:ext cx="72731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Court House Chake-Chake Pemba/Zanzibar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2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plein air, sol&#10;&#10;Description générée automatiquement">
            <a:extLst>
              <a:ext uri="{FF2B5EF4-FFF2-40B4-BE49-F238E27FC236}">
                <a16:creationId xmlns:a16="http://schemas.microsoft.com/office/drawing/2014/main" id="{B3D3783A-E50D-006A-A420-27F0A2AEF6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A91A81-09FE-C900-98A8-E93E264DB6F2}"/>
              </a:ext>
            </a:extLst>
          </p:cNvPr>
          <p:cNvSpPr txBox="1"/>
          <p:nvPr/>
        </p:nvSpPr>
        <p:spPr>
          <a:xfrm>
            <a:off x="3496236" y="3901344"/>
            <a:ext cx="65406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L'entrée nord-est de la grotte de </a:t>
            </a:r>
            <a:r>
              <a:rPr lang="fr-FR" sz="2400" b="1" dirty="0" err="1">
                <a:solidFill>
                  <a:srgbClr val="FFFF00"/>
                </a:solidFill>
              </a:rPr>
              <a:t>Kuumbi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9755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végétation, palmier&#10;&#10;Description générée automatiquement">
            <a:extLst>
              <a:ext uri="{FF2B5EF4-FFF2-40B4-BE49-F238E27FC236}">
                <a16:creationId xmlns:a16="http://schemas.microsoft.com/office/drawing/2014/main" id="{BFB11EA3-FF14-0757-B091-0C10F699F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9036EB-8FE9-E9EF-B85E-7209C3AF9102}"/>
              </a:ext>
            </a:extLst>
          </p:cNvPr>
          <p:cNvSpPr txBox="1"/>
          <p:nvPr/>
        </p:nvSpPr>
        <p:spPr>
          <a:xfrm>
            <a:off x="2272518" y="4011835"/>
            <a:ext cx="95824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L'entrée du parc national de la baie de </a:t>
            </a:r>
            <a:r>
              <a:rPr lang="fr-FR" sz="2400" b="1" dirty="0" err="1">
                <a:solidFill>
                  <a:srgbClr val="FFFF00"/>
                </a:solidFill>
              </a:rPr>
              <a:t>Jozani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Chwaka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986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plein air, sol&#10;&#10;Description générée automatiquement">
            <a:extLst>
              <a:ext uri="{FF2B5EF4-FFF2-40B4-BE49-F238E27FC236}">
                <a16:creationId xmlns:a16="http://schemas.microsoft.com/office/drawing/2014/main" id="{5574A3D8-602A-5750-7AEE-4841DDC784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965" y="189000"/>
            <a:ext cx="430207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85C7F7-A1FA-D9E3-32AD-4313AE0DC8AA}"/>
              </a:ext>
            </a:extLst>
          </p:cNvPr>
          <p:cNvSpPr txBox="1"/>
          <p:nvPr/>
        </p:nvSpPr>
        <p:spPr>
          <a:xfrm>
            <a:off x="935915" y="3689872"/>
            <a:ext cx="33779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Grotte de Kumbi, Zanzibar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2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ol, mammifère&#10;&#10;Description générée automatiquement">
            <a:extLst>
              <a:ext uri="{FF2B5EF4-FFF2-40B4-BE49-F238E27FC236}">
                <a16:creationId xmlns:a16="http://schemas.microsoft.com/office/drawing/2014/main" id="{B250A605-DFD8-600A-DDA9-5A43D8BC1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A35AF8-91BE-E84E-4859-4BAA1D3E71F9}"/>
              </a:ext>
            </a:extLst>
          </p:cNvPr>
          <p:cNvSpPr txBox="1"/>
          <p:nvPr/>
        </p:nvSpPr>
        <p:spPr>
          <a:xfrm>
            <a:off x="3048896" y="6200696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Tortues géantes d'Aldabra sur </a:t>
            </a:r>
            <a:r>
              <a:rPr lang="fr-FR" sz="2400" b="1" dirty="0" err="1">
                <a:solidFill>
                  <a:srgbClr val="FFFF00"/>
                </a:solidFill>
              </a:rPr>
              <a:t>Changuu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56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carambolier, arbre, plein air&#10;&#10;Description générée automatiquement">
            <a:extLst>
              <a:ext uri="{FF2B5EF4-FFF2-40B4-BE49-F238E27FC236}">
                <a16:creationId xmlns:a16="http://schemas.microsoft.com/office/drawing/2014/main" id="{7740D168-396A-7C5A-B409-27503A17CE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86061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CAB88A-1F53-B997-1D42-8630D60EBC90}"/>
              </a:ext>
            </a:extLst>
          </p:cNvPr>
          <p:cNvSpPr txBox="1"/>
          <p:nvPr/>
        </p:nvSpPr>
        <p:spPr>
          <a:xfrm>
            <a:off x="710935" y="6033080"/>
            <a:ext cx="11316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Carambole (Averrhoa carambola) - Plantation d'épices - Zanzibar - Île d'Unguja - Tanzanie, Afrique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17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plein air, personne, nature&#10;&#10;Description générée automatiquement">
            <a:extLst>
              <a:ext uri="{FF2B5EF4-FFF2-40B4-BE49-F238E27FC236}">
                <a16:creationId xmlns:a16="http://schemas.microsoft.com/office/drawing/2014/main" id="{8382DEE0-30F6-AF92-BC86-140C756F5F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718" y="279000"/>
            <a:ext cx="944256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17FE0F-B3D3-2619-F85C-F662C5C59D0C}"/>
              </a:ext>
            </a:extLst>
          </p:cNvPr>
          <p:cNvSpPr txBox="1"/>
          <p:nvPr/>
        </p:nvSpPr>
        <p:spPr>
          <a:xfrm>
            <a:off x="3095746" y="4055634"/>
            <a:ext cx="72829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L'entrée de la Slaves </a:t>
            </a:r>
            <a:r>
              <a:rPr lang="fr-FR" sz="2400" b="1" dirty="0" err="1">
                <a:solidFill>
                  <a:srgbClr val="FFFF00"/>
                </a:solidFill>
              </a:rPr>
              <a:t>chamber</a:t>
            </a:r>
            <a:r>
              <a:rPr lang="fr-FR" sz="2400" b="1" dirty="0">
                <a:solidFill>
                  <a:srgbClr val="FFFF00"/>
                </a:solidFill>
              </a:rPr>
              <a:t> à </a:t>
            </a:r>
            <a:r>
              <a:rPr lang="fr-FR" sz="2400" b="1" dirty="0" err="1">
                <a:solidFill>
                  <a:srgbClr val="FFFF00"/>
                </a:solidFill>
              </a:rPr>
              <a:t>Mangapwani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478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DA2481DE-8F23-95BE-C779-2E869FA699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485" y="189000"/>
            <a:ext cx="432000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BAA193-870F-D1EC-0E3A-3298C1FADD7D}"/>
              </a:ext>
            </a:extLst>
          </p:cNvPr>
          <p:cNvSpPr txBox="1"/>
          <p:nvPr/>
        </p:nvSpPr>
        <p:spPr>
          <a:xfrm>
            <a:off x="8108484" y="1041928"/>
            <a:ext cx="39723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Réserve forestière de </a:t>
            </a:r>
            <a:r>
              <a:rPr lang="fr-FR" sz="2400" b="1" dirty="0" err="1">
                <a:solidFill>
                  <a:srgbClr val="FFFF00"/>
                </a:solidFill>
              </a:rPr>
              <a:t>Ngezi</a:t>
            </a:r>
            <a:r>
              <a:rPr lang="fr-FR" sz="2400" b="1" dirty="0">
                <a:solidFill>
                  <a:srgbClr val="FFFF00"/>
                </a:solidFill>
              </a:rPr>
              <a:t> sur l'île de Pemba en Tanzanie</a:t>
            </a:r>
          </a:p>
        </p:txBody>
      </p:sp>
    </p:spTree>
    <p:extLst>
      <p:ext uri="{BB962C8B-B14F-4D97-AF65-F5344CB8AC3E}">
        <p14:creationId xmlns:p14="http://schemas.microsoft.com/office/powerpoint/2010/main" val="274548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Vue plongeante, nature&#10;&#10;Description générée automatiquement">
            <a:extLst>
              <a:ext uri="{FF2B5EF4-FFF2-40B4-BE49-F238E27FC236}">
                <a16:creationId xmlns:a16="http://schemas.microsoft.com/office/drawing/2014/main" id="{3579A993-3521-363C-27C9-21C2E30B7E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201" y="279000"/>
            <a:ext cx="945359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B7A0A1-93D7-637D-446D-1D660DD78674}"/>
              </a:ext>
            </a:extLst>
          </p:cNvPr>
          <p:cNvSpPr txBox="1"/>
          <p:nvPr/>
        </p:nvSpPr>
        <p:spPr>
          <a:xfrm>
            <a:off x="2592593" y="6250193"/>
            <a:ext cx="7820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L'aéroport international Abeid Amani Karume vu du ciel.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5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7FD52D94-736E-0510-EBBE-F78CA57F6B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61F573-A373-283D-86F1-50CF6C49768A}"/>
              </a:ext>
            </a:extLst>
          </p:cNvPr>
          <p:cNvSpPr txBox="1"/>
          <p:nvPr/>
        </p:nvSpPr>
        <p:spPr>
          <a:xfrm>
            <a:off x="1463040" y="6216590"/>
            <a:ext cx="9595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Île de Zanzibar — au large de la côte est de la Tanzanie.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60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41164950-7AD3-5B61-DB5F-CF28BEDE8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619125"/>
            <a:ext cx="8458200" cy="56197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C444B5-FF3F-2EB3-8CAE-D0550C3BCFF1}"/>
              </a:ext>
            </a:extLst>
          </p:cNvPr>
          <p:cNvSpPr txBox="1"/>
          <p:nvPr/>
        </p:nvSpPr>
        <p:spPr>
          <a:xfrm>
            <a:off x="4385758" y="3775374"/>
            <a:ext cx="67342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Stone Town Wharf, Zanzibar</a:t>
            </a:r>
          </a:p>
        </p:txBody>
      </p:sp>
    </p:spTree>
    <p:extLst>
      <p:ext uri="{BB962C8B-B14F-4D97-AF65-F5344CB8AC3E}">
        <p14:creationId xmlns:p14="http://schemas.microsoft.com/office/powerpoint/2010/main" val="254442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arbre, plein air, végétation&#10;&#10;Description générée automatiquement">
            <a:extLst>
              <a:ext uri="{FF2B5EF4-FFF2-40B4-BE49-F238E27FC236}">
                <a16:creationId xmlns:a16="http://schemas.microsoft.com/office/drawing/2014/main" id="{7807856D-0569-04F6-4D7B-C269189A25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00" y="2254864"/>
            <a:ext cx="11772000" cy="234827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CBFA96-0A3E-CF8F-5C32-16AAF54963FB}"/>
              </a:ext>
            </a:extLst>
          </p:cNvPr>
          <p:cNvSpPr txBox="1"/>
          <p:nvPr/>
        </p:nvSpPr>
        <p:spPr>
          <a:xfrm>
            <a:off x="5400339" y="4620866"/>
            <a:ext cx="7013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Orage</a:t>
            </a:r>
          </a:p>
        </p:txBody>
      </p:sp>
    </p:spTree>
    <p:extLst>
      <p:ext uri="{BB962C8B-B14F-4D97-AF65-F5344CB8AC3E}">
        <p14:creationId xmlns:p14="http://schemas.microsoft.com/office/powerpoint/2010/main" val="38790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roue&#10;&#10;Description générée automatiquement">
            <a:extLst>
              <a:ext uri="{FF2B5EF4-FFF2-40B4-BE49-F238E27FC236}">
                <a16:creationId xmlns:a16="http://schemas.microsoft.com/office/drawing/2014/main" id="{9C2C4946-C6BE-497C-7E9D-B997BE2FB7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47" y="161365"/>
            <a:ext cx="94759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8C4594-62DC-286E-A6F6-DD3B38B2FD03}"/>
              </a:ext>
            </a:extLst>
          </p:cNvPr>
          <p:cNvSpPr txBox="1"/>
          <p:nvPr/>
        </p:nvSpPr>
        <p:spPr>
          <a:xfrm>
            <a:off x="4044876" y="4018979"/>
            <a:ext cx="69709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Stone Town bus station, Zanzibar.</a:t>
            </a:r>
          </a:p>
        </p:txBody>
      </p:sp>
    </p:spTree>
    <p:extLst>
      <p:ext uri="{BB962C8B-B14F-4D97-AF65-F5344CB8AC3E}">
        <p14:creationId xmlns:p14="http://schemas.microsoft.com/office/powerpoint/2010/main" val="181990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palmier&#10;&#10;Description générée automatiquement">
            <a:extLst>
              <a:ext uri="{FF2B5EF4-FFF2-40B4-BE49-F238E27FC236}">
                <a16:creationId xmlns:a16="http://schemas.microsoft.com/office/drawing/2014/main" id="{60C602A8-796B-8045-9BF3-E8F5491CE9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BAE87E-D585-9EDF-D03E-76A471BF679F}"/>
              </a:ext>
            </a:extLst>
          </p:cNvPr>
          <p:cNvSpPr txBox="1"/>
          <p:nvPr/>
        </p:nvSpPr>
        <p:spPr>
          <a:xfrm>
            <a:off x="3168457" y="4180344"/>
            <a:ext cx="71753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Quatre taxis devant le musée du Palace</a:t>
            </a:r>
          </a:p>
        </p:txBody>
      </p:sp>
    </p:spTree>
    <p:extLst>
      <p:ext uri="{BB962C8B-B14F-4D97-AF65-F5344CB8AC3E}">
        <p14:creationId xmlns:p14="http://schemas.microsoft.com/office/powerpoint/2010/main" val="33595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32F89D36-3760-7151-3993-4D905AECB1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2" y="279000"/>
            <a:ext cx="947589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B46B59-417E-E147-2F87-CA2B42956E5D}"/>
              </a:ext>
            </a:extLst>
          </p:cNvPr>
          <p:cNvSpPr txBox="1"/>
          <p:nvPr/>
        </p:nvSpPr>
        <p:spPr>
          <a:xfrm>
            <a:off x="2097742" y="5948978"/>
            <a:ext cx="9294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ville de pierre de Zanzibar (République-Unie de Tanzanie)</a:t>
            </a:r>
          </a:p>
        </p:txBody>
      </p:sp>
    </p:spTree>
    <p:extLst>
      <p:ext uri="{BB962C8B-B14F-4D97-AF65-F5344CB8AC3E}">
        <p14:creationId xmlns:p14="http://schemas.microsoft.com/office/powerpoint/2010/main" val="257865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ture&#10;&#10;Description générée automatiquement">
            <a:extLst>
              <a:ext uri="{FF2B5EF4-FFF2-40B4-BE49-F238E27FC236}">
                <a16:creationId xmlns:a16="http://schemas.microsoft.com/office/drawing/2014/main" id="{E5757F98-5226-DE65-4659-4CAA82978D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007" y="279000"/>
            <a:ext cx="947589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346E0C-5E30-0960-0114-776C126274F3}"/>
              </a:ext>
            </a:extLst>
          </p:cNvPr>
          <p:cNvSpPr txBox="1"/>
          <p:nvPr/>
        </p:nvSpPr>
        <p:spPr>
          <a:xfrm>
            <a:off x="4270785" y="6348167"/>
            <a:ext cx="7616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Ville de pierre, Zanzibar (20)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54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ville&#10;&#10;Description générée automatiquement">
            <a:extLst>
              <a:ext uri="{FF2B5EF4-FFF2-40B4-BE49-F238E27FC236}">
                <a16:creationId xmlns:a16="http://schemas.microsoft.com/office/drawing/2014/main" id="{2C8D3FDF-77CA-BFC5-B7A5-DC0EACD343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100" y="279000"/>
            <a:ext cx="94537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29C2E4-9580-08B6-DEB4-D901B6DD420E}"/>
              </a:ext>
            </a:extLst>
          </p:cNvPr>
          <p:cNvSpPr txBox="1"/>
          <p:nvPr/>
        </p:nvSpPr>
        <p:spPr>
          <a:xfrm>
            <a:off x="3184263" y="6348167"/>
            <a:ext cx="6884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Ville de pierre, Zanzibar (21)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47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garçon, bâtiment&#10;&#10;Description générée automatiquement">
            <a:extLst>
              <a:ext uri="{FF2B5EF4-FFF2-40B4-BE49-F238E27FC236}">
                <a16:creationId xmlns:a16="http://schemas.microsoft.com/office/drawing/2014/main" id="{BB4AE136-F83D-AB91-29AA-E05FD1975C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095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FC8F65-378B-CBD2-35A4-C0D1B5AA6527}"/>
              </a:ext>
            </a:extLst>
          </p:cNvPr>
          <p:cNvSpPr txBox="1"/>
          <p:nvPr/>
        </p:nvSpPr>
        <p:spPr>
          <a:xfrm>
            <a:off x="4044876" y="6348167"/>
            <a:ext cx="7627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Petite fille à Stonetown Zanzibar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ruelle&#10;&#10;Description générée automatiquement">
            <a:extLst>
              <a:ext uri="{FF2B5EF4-FFF2-40B4-BE49-F238E27FC236}">
                <a16:creationId xmlns:a16="http://schemas.microsoft.com/office/drawing/2014/main" id="{B252455F-C1DE-C609-4849-42302123E1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C5B502-2C0B-CF0E-AB0E-9A0A9E9B758F}"/>
              </a:ext>
            </a:extLst>
          </p:cNvPr>
          <p:cNvSpPr txBox="1"/>
          <p:nvPr/>
        </p:nvSpPr>
        <p:spPr>
          <a:xfrm>
            <a:off x="666973" y="6378945"/>
            <a:ext cx="11736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 Jeunes filles rentrant de l'école en uniforme traditionnel dans les rues de Stone Town à Zanzibar</a:t>
            </a:r>
          </a:p>
        </p:txBody>
      </p:sp>
    </p:spTree>
    <p:extLst>
      <p:ext uri="{BB962C8B-B14F-4D97-AF65-F5344CB8AC3E}">
        <p14:creationId xmlns:p14="http://schemas.microsoft.com/office/powerpoint/2010/main" val="40434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306EF62-9FAA-3A23-8530-E1329CD9D2CF}"/>
              </a:ext>
            </a:extLst>
          </p:cNvPr>
          <p:cNvSpPr txBox="1"/>
          <p:nvPr/>
        </p:nvSpPr>
        <p:spPr>
          <a:xfrm>
            <a:off x="763793" y="1527586"/>
            <a:ext cx="11532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La Ville de Zanzibar – Tanzanie – N°1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0E9E70C-BFE4-6AFB-F922-7540047F4DA2}"/>
              </a:ext>
            </a:extLst>
          </p:cNvPr>
          <p:cNvSpPr txBox="1"/>
          <p:nvPr/>
        </p:nvSpPr>
        <p:spPr>
          <a:xfrm>
            <a:off x="3349215" y="2683616"/>
            <a:ext cx="8842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EBD3CC5-FD50-944B-887C-E814067FB15C}"/>
              </a:ext>
            </a:extLst>
          </p:cNvPr>
          <p:cNvSpPr txBox="1"/>
          <p:nvPr/>
        </p:nvSpPr>
        <p:spPr>
          <a:xfrm>
            <a:off x="4145280" y="3839646"/>
            <a:ext cx="7810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1553969-AA37-1E64-E844-C71AF926D1D7}"/>
              </a:ext>
            </a:extLst>
          </p:cNvPr>
          <p:cNvSpPr txBox="1"/>
          <p:nvPr/>
        </p:nvSpPr>
        <p:spPr>
          <a:xfrm>
            <a:off x="5454128" y="5038026"/>
            <a:ext cx="4270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7837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369</Words>
  <Application>Microsoft Office PowerPoint</Application>
  <PresentationFormat>Grand écran</PresentationFormat>
  <Paragraphs>117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2024-09-08T08:24:00Z</dcterms:created>
  <dcterms:modified xsi:type="dcterms:W3CDTF">2024-09-08T14:00:03Z</dcterms:modified>
</cp:coreProperties>
</file>