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56" r:id="rId2"/>
    <p:sldId id="287" r:id="rId3"/>
    <p:sldId id="274" r:id="rId4"/>
    <p:sldId id="273" r:id="rId5"/>
    <p:sldId id="272" r:id="rId6"/>
    <p:sldId id="271" r:id="rId7"/>
    <p:sldId id="270" r:id="rId8"/>
    <p:sldId id="269" r:id="rId9"/>
    <p:sldId id="268" r:id="rId10"/>
    <p:sldId id="267" r:id="rId11"/>
    <p:sldId id="266" r:id="rId12"/>
    <p:sldId id="265" r:id="rId13"/>
    <p:sldId id="264" r:id="rId14"/>
    <p:sldId id="263" r:id="rId15"/>
    <p:sldId id="262" r:id="rId16"/>
    <p:sldId id="261" r:id="rId17"/>
    <p:sldId id="260" r:id="rId18"/>
    <p:sldId id="259" r:id="rId19"/>
    <p:sldId id="258" r:id="rId20"/>
    <p:sldId id="257"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03" autoAdjust="0"/>
    <p:restoredTop sz="94660"/>
  </p:normalViewPr>
  <p:slideViewPr>
    <p:cSldViewPr snapToGrid="0">
      <p:cViewPr varScale="1">
        <p:scale>
          <a:sx n="89" d="100"/>
          <a:sy n="89" d="100"/>
        </p:scale>
        <p:origin x="34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0AFCAB5-9733-4E50-809C-FC39BA7F7312}" type="datetimeFigureOut">
              <a:rPr lang="fr-FR" smtClean="0"/>
              <a:t>04/08/2024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E03EE9-9A94-45B6-BD9A-B745359239A5}" type="slidenum">
              <a:rPr lang="fr-FR" smtClean="0"/>
              <a:t>‹N°›</a:t>
            </a:fld>
            <a:endParaRPr lang="fr-FR"/>
          </a:p>
        </p:txBody>
      </p:sp>
    </p:spTree>
    <p:extLst>
      <p:ext uri="{BB962C8B-B14F-4D97-AF65-F5344CB8AC3E}">
        <p14:creationId xmlns:p14="http://schemas.microsoft.com/office/powerpoint/2010/main" val="39103798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a:p>
            <a:endParaRPr lang="fr-FR" dirty="0"/>
          </a:p>
          <a:p>
            <a:endParaRPr lang="fr-FR" dirty="0"/>
          </a:p>
          <a:p>
            <a:endParaRPr lang="fr-FR" dirty="0"/>
          </a:p>
          <a:p>
            <a:endParaRPr lang="fr-FR" dirty="0"/>
          </a:p>
          <a:p>
            <a:endParaRPr lang="fr-FR" dirty="0"/>
          </a:p>
          <a:p>
            <a:endParaRPr lang="fr-FR" dirty="0"/>
          </a:p>
          <a:p>
            <a:endParaRPr lang="fr-FR" dirty="0"/>
          </a:p>
          <a:p>
            <a:endParaRPr lang="fr-FR" dirty="0"/>
          </a:p>
          <a:p>
            <a:endParaRPr lang="fr-FR" dirty="0"/>
          </a:p>
          <a:p>
            <a:endParaRPr lang="fr-FR" dirty="0"/>
          </a:p>
          <a:p>
            <a:r>
              <a:rPr lang="fr-FR" dirty="0"/>
              <a:t>Plus de détails</a:t>
            </a:r>
          </a:p>
          <a:p>
            <a:r>
              <a:rPr lang="fr-FR" dirty="0"/>
              <a:t>Le </a:t>
            </a:r>
            <a:r>
              <a:rPr lang="fr-FR" dirty="0" err="1"/>
              <a:t>Prokuratif</a:t>
            </a:r>
            <a:r>
              <a:rPr lang="fr-FR" dirty="0"/>
              <a:t> , datant de la brève domination de l' Empire français</a:t>
            </a:r>
          </a:p>
          <a:p>
            <a:r>
              <a:rPr lang="fr-FR" dirty="0"/>
              <a:t>Le </a:t>
            </a:r>
            <a:r>
              <a:rPr lang="fr-FR" dirty="0" err="1"/>
              <a:t>Prokuratif</a:t>
            </a:r>
            <a:r>
              <a:rPr lang="fr-FR" dirty="0"/>
              <a:t> , datant de la brève domination de l' Empire français</a:t>
            </a:r>
          </a:p>
        </p:txBody>
      </p:sp>
      <p:sp>
        <p:nvSpPr>
          <p:cNvPr id="4" name="Espace réservé du numéro de diapositive 3"/>
          <p:cNvSpPr>
            <a:spLocks noGrp="1"/>
          </p:cNvSpPr>
          <p:nvPr>
            <p:ph type="sldNum" sz="quarter" idx="5"/>
          </p:nvPr>
        </p:nvSpPr>
        <p:spPr/>
        <p:txBody>
          <a:bodyPr/>
          <a:lstStyle/>
          <a:p>
            <a:fld id="{56E03EE9-9A94-45B6-BD9A-B745359239A5}" type="slidenum">
              <a:rPr lang="fr-FR" smtClean="0"/>
              <a:t>11</a:t>
            </a:fld>
            <a:endParaRPr lang="fr-FR"/>
          </a:p>
        </p:txBody>
      </p:sp>
    </p:spTree>
    <p:extLst>
      <p:ext uri="{BB962C8B-B14F-4D97-AF65-F5344CB8AC3E}">
        <p14:creationId xmlns:p14="http://schemas.microsoft.com/office/powerpoint/2010/main" val="19185358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129DC02-AC19-21AB-491C-8A660AD5C349}"/>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4F6624E8-D178-56DC-4BD7-240DDFD10B5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D522396B-9C9A-0607-2E35-C2A1E670D81F}"/>
              </a:ext>
            </a:extLst>
          </p:cNvPr>
          <p:cNvSpPr>
            <a:spLocks noGrp="1"/>
          </p:cNvSpPr>
          <p:nvPr>
            <p:ph type="dt" sz="half" idx="10"/>
          </p:nvPr>
        </p:nvSpPr>
        <p:spPr/>
        <p:txBody>
          <a:bodyPr/>
          <a:lstStyle/>
          <a:p>
            <a:fld id="{38C19477-B949-401E-B833-C0EBEEE246BB}" type="datetimeFigureOut">
              <a:rPr lang="fr-FR" smtClean="0"/>
              <a:t>04/08/2024</a:t>
            </a:fld>
            <a:endParaRPr lang="fr-FR"/>
          </a:p>
        </p:txBody>
      </p:sp>
      <p:sp>
        <p:nvSpPr>
          <p:cNvPr id="5" name="Espace réservé du pied de page 4">
            <a:extLst>
              <a:ext uri="{FF2B5EF4-FFF2-40B4-BE49-F238E27FC236}">
                <a16:creationId xmlns:a16="http://schemas.microsoft.com/office/drawing/2014/main" id="{251C1465-635A-F123-F113-CE9E43825AB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77B5C99-2669-FAE3-1FD3-088394AB4C7D}"/>
              </a:ext>
            </a:extLst>
          </p:cNvPr>
          <p:cNvSpPr>
            <a:spLocks noGrp="1"/>
          </p:cNvSpPr>
          <p:nvPr>
            <p:ph type="sldNum" sz="quarter" idx="12"/>
          </p:nvPr>
        </p:nvSpPr>
        <p:spPr/>
        <p:txBody>
          <a:bodyPr/>
          <a:lstStyle/>
          <a:p>
            <a:fld id="{CCDE1C28-E818-44EC-98C1-22653281AD90}" type="slidenum">
              <a:rPr lang="fr-FR" smtClean="0"/>
              <a:t>‹N°›</a:t>
            </a:fld>
            <a:endParaRPr lang="fr-FR"/>
          </a:p>
        </p:txBody>
      </p:sp>
    </p:spTree>
    <p:extLst>
      <p:ext uri="{BB962C8B-B14F-4D97-AF65-F5344CB8AC3E}">
        <p14:creationId xmlns:p14="http://schemas.microsoft.com/office/powerpoint/2010/main" val="3380352941"/>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40F7029-A841-3D6C-024C-F3D04714F03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BA91F2F-762D-8AD7-6B4C-FEFC5BCCBC6F}"/>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FE6C8E1-6105-8663-A5E8-6266AEF1C65C}"/>
              </a:ext>
            </a:extLst>
          </p:cNvPr>
          <p:cNvSpPr>
            <a:spLocks noGrp="1"/>
          </p:cNvSpPr>
          <p:nvPr>
            <p:ph type="dt" sz="half" idx="10"/>
          </p:nvPr>
        </p:nvSpPr>
        <p:spPr/>
        <p:txBody>
          <a:bodyPr/>
          <a:lstStyle/>
          <a:p>
            <a:fld id="{38C19477-B949-401E-B833-C0EBEEE246BB}" type="datetimeFigureOut">
              <a:rPr lang="fr-FR" smtClean="0"/>
              <a:t>04/08/2024</a:t>
            </a:fld>
            <a:endParaRPr lang="fr-FR"/>
          </a:p>
        </p:txBody>
      </p:sp>
      <p:sp>
        <p:nvSpPr>
          <p:cNvPr id="5" name="Espace réservé du pied de page 4">
            <a:extLst>
              <a:ext uri="{FF2B5EF4-FFF2-40B4-BE49-F238E27FC236}">
                <a16:creationId xmlns:a16="http://schemas.microsoft.com/office/drawing/2014/main" id="{A8CE8A40-5A8E-810F-CC38-645102CAA3B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4DF98CB-5B1B-9250-7EF9-0EC02621E90D}"/>
              </a:ext>
            </a:extLst>
          </p:cNvPr>
          <p:cNvSpPr>
            <a:spLocks noGrp="1"/>
          </p:cNvSpPr>
          <p:nvPr>
            <p:ph type="sldNum" sz="quarter" idx="12"/>
          </p:nvPr>
        </p:nvSpPr>
        <p:spPr/>
        <p:txBody>
          <a:bodyPr/>
          <a:lstStyle/>
          <a:p>
            <a:fld id="{CCDE1C28-E818-44EC-98C1-22653281AD90}" type="slidenum">
              <a:rPr lang="fr-FR" smtClean="0"/>
              <a:t>‹N°›</a:t>
            </a:fld>
            <a:endParaRPr lang="fr-FR"/>
          </a:p>
        </p:txBody>
      </p:sp>
    </p:spTree>
    <p:extLst>
      <p:ext uri="{BB962C8B-B14F-4D97-AF65-F5344CB8AC3E}">
        <p14:creationId xmlns:p14="http://schemas.microsoft.com/office/powerpoint/2010/main" val="2812313891"/>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A19F598-F935-1022-DBD0-7E7499DC38EE}"/>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7266F770-5A68-3F4C-51DD-DACFFE7E40E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5AB89927-CD12-2D62-9515-7BA03611BB78}"/>
              </a:ext>
            </a:extLst>
          </p:cNvPr>
          <p:cNvSpPr>
            <a:spLocks noGrp="1"/>
          </p:cNvSpPr>
          <p:nvPr>
            <p:ph type="dt" sz="half" idx="10"/>
          </p:nvPr>
        </p:nvSpPr>
        <p:spPr/>
        <p:txBody>
          <a:bodyPr/>
          <a:lstStyle/>
          <a:p>
            <a:fld id="{38C19477-B949-401E-B833-C0EBEEE246BB}" type="datetimeFigureOut">
              <a:rPr lang="fr-FR" smtClean="0"/>
              <a:t>04/08/2024</a:t>
            </a:fld>
            <a:endParaRPr lang="fr-FR"/>
          </a:p>
        </p:txBody>
      </p:sp>
      <p:sp>
        <p:nvSpPr>
          <p:cNvPr id="5" name="Espace réservé du pied de page 4">
            <a:extLst>
              <a:ext uri="{FF2B5EF4-FFF2-40B4-BE49-F238E27FC236}">
                <a16:creationId xmlns:a16="http://schemas.microsoft.com/office/drawing/2014/main" id="{8ED30A4D-6870-478D-5DB1-B76E208326B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D92736C-EA8F-69EB-02E2-0C2EF397273F}"/>
              </a:ext>
            </a:extLst>
          </p:cNvPr>
          <p:cNvSpPr>
            <a:spLocks noGrp="1"/>
          </p:cNvSpPr>
          <p:nvPr>
            <p:ph type="sldNum" sz="quarter" idx="12"/>
          </p:nvPr>
        </p:nvSpPr>
        <p:spPr/>
        <p:txBody>
          <a:bodyPr/>
          <a:lstStyle/>
          <a:p>
            <a:fld id="{CCDE1C28-E818-44EC-98C1-22653281AD90}" type="slidenum">
              <a:rPr lang="fr-FR" smtClean="0"/>
              <a:t>‹N°›</a:t>
            </a:fld>
            <a:endParaRPr lang="fr-FR"/>
          </a:p>
        </p:txBody>
      </p:sp>
    </p:spTree>
    <p:extLst>
      <p:ext uri="{BB962C8B-B14F-4D97-AF65-F5344CB8AC3E}">
        <p14:creationId xmlns:p14="http://schemas.microsoft.com/office/powerpoint/2010/main" val="608833353"/>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A7315C2-1BD2-00F3-F247-D28DF75CB877}"/>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30C5422-FC41-4D8C-F03C-D300509D5E8B}"/>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8CC3C48A-9175-6D15-C7F3-7511CC4F99ED}"/>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700C0BC7-BC28-DA47-5424-C85DBF19033A}"/>
              </a:ext>
            </a:extLst>
          </p:cNvPr>
          <p:cNvSpPr>
            <a:spLocks noGrp="1"/>
          </p:cNvSpPr>
          <p:nvPr>
            <p:ph type="dt" sz="half" idx="10"/>
          </p:nvPr>
        </p:nvSpPr>
        <p:spPr/>
        <p:txBody>
          <a:bodyPr/>
          <a:lstStyle/>
          <a:p>
            <a:fld id="{38C19477-B949-401E-B833-C0EBEEE246BB}" type="datetimeFigureOut">
              <a:rPr lang="fr-FR" smtClean="0"/>
              <a:t>04/08/2024</a:t>
            </a:fld>
            <a:endParaRPr lang="fr-FR"/>
          </a:p>
        </p:txBody>
      </p:sp>
      <p:sp>
        <p:nvSpPr>
          <p:cNvPr id="6" name="Espace réservé du pied de page 5">
            <a:extLst>
              <a:ext uri="{FF2B5EF4-FFF2-40B4-BE49-F238E27FC236}">
                <a16:creationId xmlns:a16="http://schemas.microsoft.com/office/drawing/2014/main" id="{4E59AEDF-5D89-6CF2-6728-2713DEF3B94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A908A7C-7961-E865-C7AA-3300811123FE}"/>
              </a:ext>
            </a:extLst>
          </p:cNvPr>
          <p:cNvSpPr>
            <a:spLocks noGrp="1"/>
          </p:cNvSpPr>
          <p:nvPr>
            <p:ph type="sldNum" sz="quarter" idx="12"/>
          </p:nvPr>
        </p:nvSpPr>
        <p:spPr/>
        <p:txBody>
          <a:bodyPr/>
          <a:lstStyle/>
          <a:p>
            <a:fld id="{CCDE1C28-E818-44EC-98C1-22653281AD90}" type="slidenum">
              <a:rPr lang="fr-FR" smtClean="0"/>
              <a:t>‹N°›</a:t>
            </a:fld>
            <a:endParaRPr lang="fr-FR"/>
          </a:p>
        </p:txBody>
      </p:sp>
    </p:spTree>
    <p:extLst>
      <p:ext uri="{BB962C8B-B14F-4D97-AF65-F5344CB8AC3E}">
        <p14:creationId xmlns:p14="http://schemas.microsoft.com/office/powerpoint/2010/main" val="300835674"/>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E57504D-ACC6-EB12-1892-2EC0C1A7F42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134C3DCB-D2F9-5DA0-556C-0D2B8A22B25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5CCACAA7-A295-F0B2-B6FE-124850835834}"/>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81F152DB-E80E-E349-98D2-6BA4A01C297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0C314E3F-B78A-C706-6FE1-E38E6C112F96}"/>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819CC3C7-E3C1-6592-C4A8-C2B2E0FF7221}"/>
              </a:ext>
            </a:extLst>
          </p:cNvPr>
          <p:cNvSpPr>
            <a:spLocks noGrp="1"/>
          </p:cNvSpPr>
          <p:nvPr>
            <p:ph type="dt" sz="half" idx="10"/>
          </p:nvPr>
        </p:nvSpPr>
        <p:spPr/>
        <p:txBody>
          <a:bodyPr/>
          <a:lstStyle/>
          <a:p>
            <a:fld id="{38C19477-B949-401E-B833-C0EBEEE246BB}" type="datetimeFigureOut">
              <a:rPr lang="fr-FR" smtClean="0"/>
              <a:t>04/08/2024</a:t>
            </a:fld>
            <a:endParaRPr lang="fr-FR"/>
          </a:p>
        </p:txBody>
      </p:sp>
      <p:sp>
        <p:nvSpPr>
          <p:cNvPr id="8" name="Espace réservé du pied de page 7">
            <a:extLst>
              <a:ext uri="{FF2B5EF4-FFF2-40B4-BE49-F238E27FC236}">
                <a16:creationId xmlns:a16="http://schemas.microsoft.com/office/drawing/2014/main" id="{A7E4098C-5237-C5CD-8CB2-DC9962F91196}"/>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28791D87-E2C4-02FF-5C84-C2656240248A}"/>
              </a:ext>
            </a:extLst>
          </p:cNvPr>
          <p:cNvSpPr>
            <a:spLocks noGrp="1"/>
          </p:cNvSpPr>
          <p:nvPr>
            <p:ph type="sldNum" sz="quarter" idx="12"/>
          </p:nvPr>
        </p:nvSpPr>
        <p:spPr/>
        <p:txBody>
          <a:bodyPr/>
          <a:lstStyle/>
          <a:p>
            <a:fld id="{CCDE1C28-E818-44EC-98C1-22653281AD90}" type="slidenum">
              <a:rPr lang="fr-FR" smtClean="0"/>
              <a:t>‹N°›</a:t>
            </a:fld>
            <a:endParaRPr lang="fr-FR"/>
          </a:p>
        </p:txBody>
      </p:sp>
    </p:spTree>
    <p:extLst>
      <p:ext uri="{BB962C8B-B14F-4D97-AF65-F5344CB8AC3E}">
        <p14:creationId xmlns:p14="http://schemas.microsoft.com/office/powerpoint/2010/main" val="4273758298"/>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6564A03-CBD3-84E7-D0A4-0287C5D99269}"/>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5C16F9B3-273A-E8E3-57FD-D60B1068B3A3}"/>
              </a:ext>
            </a:extLst>
          </p:cNvPr>
          <p:cNvSpPr>
            <a:spLocks noGrp="1"/>
          </p:cNvSpPr>
          <p:nvPr>
            <p:ph type="dt" sz="half" idx="10"/>
          </p:nvPr>
        </p:nvSpPr>
        <p:spPr/>
        <p:txBody>
          <a:bodyPr/>
          <a:lstStyle/>
          <a:p>
            <a:fld id="{38C19477-B949-401E-B833-C0EBEEE246BB}" type="datetimeFigureOut">
              <a:rPr lang="fr-FR" smtClean="0"/>
              <a:t>04/08/2024</a:t>
            </a:fld>
            <a:endParaRPr lang="fr-FR"/>
          </a:p>
        </p:txBody>
      </p:sp>
      <p:sp>
        <p:nvSpPr>
          <p:cNvPr id="4" name="Espace réservé du pied de page 3">
            <a:extLst>
              <a:ext uri="{FF2B5EF4-FFF2-40B4-BE49-F238E27FC236}">
                <a16:creationId xmlns:a16="http://schemas.microsoft.com/office/drawing/2014/main" id="{7FE6FAD5-5C87-2B64-241F-909199FA0AE9}"/>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D22A0991-5F7C-6110-DB16-A576CBE8669D}"/>
              </a:ext>
            </a:extLst>
          </p:cNvPr>
          <p:cNvSpPr>
            <a:spLocks noGrp="1"/>
          </p:cNvSpPr>
          <p:nvPr>
            <p:ph type="sldNum" sz="quarter" idx="12"/>
          </p:nvPr>
        </p:nvSpPr>
        <p:spPr/>
        <p:txBody>
          <a:bodyPr/>
          <a:lstStyle/>
          <a:p>
            <a:fld id="{CCDE1C28-E818-44EC-98C1-22653281AD90}" type="slidenum">
              <a:rPr lang="fr-FR" smtClean="0"/>
              <a:t>‹N°›</a:t>
            </a:fld>
            <a:endParaRPr lang="fr-FR"/>
          </a:p>
        </p:txBody>
      </p:sp>
    </p:spTree>
    <p:extLst>
      <p:ext uri="{BB962C8B-B14F-4D97-AF65-F5344CB8AC3E}">
        <p14:creationId xmlns:p14="http://schemas.microsoft.com/office/powerpoint/2010/main" val="3861232912"/>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5990C155-53FB-CF71-867C-228B363B7903}"/>
              </a:ext>
            </a:extLst>
          </p:cNvPr>
          <p:cNvSpPr>
            <a:spLocks noGrp="1"/>
          </p:cNvSpPr>
          <p:nvPr>
            <p:ph type="dt" sz="half" idx="10"/>
          </p:nvPr>
        </p:nvSpPr>
        <p:spPr/>
        <p:txBody>
          <a:bodyPr/>
          <a:lstStyle/>
          <a:p>
            <a:fld id="{38C19477-B949-401E-B833-C0EBEEE246BB}" type="datetimeFigureOut">
              <a:rPr lang="fr-FR" smtClean="0"/>
              <a:t>04/08/2024</a:t>
            </a:fld>
            <a:endParaRPr lang="fr-FR"/>
          </a:p>
        </p:txBody>
      </p:sp>
      <p:sp>
        <p:nvSpPr>
          <p:cNvPr id="3" name="Espace réservé du pied de page 2">
            <a:extLst>
              <a:ext uri="{FF2B5EF4-FFF2-40B4-BE49-F238E27FC236}">
                <a16:creationId xmlns:a16="http://schemas.microsoft.com/office/drawing/2014/main" id="{B6507D4E-15B6-B9AF-B2F7-E11D0EC9D54D}"/>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19901882-ABD0-FA9F-FFF9-F64FE8749CBC}"/>
              </a:ext>
            </a:extLst>
          </p:cNvPr>
          <p:cNvSpPr>
            <a:spLocks noGrp="1"/>
          </p:cNvSpPr>
          <p:nvPr>
            <p:ph type="sldNum" sz="quarter" idx="12"/>
          </p:nvPr>
        </p:nvSpPr>
        <p:spPr/>
        <p:txBody>
          <a:bodyPr/>
          <a:lstStyle/>
          <a:p>
            <a:fld id="{CCDE1C28-E818-44EC-98C1-22653281AD90}" type="slidenum">
              <a:rPr lang="fr-FR" smtClean="0"/>
              <a:t>‹N°›</a:t>
            </a:fld>
            <a:endParaRPr lang="fr-FR"/>
          </a:p>
        </p:txBody>
      </p:sp>
    </p:spTree>
    <p:extLst>
      <p:ext uri="{BB962C8B-B14F-4D97-AF65-F5344CB8AC3E}">
        <p14:creationId xmlns:p14="http://schemas.microsoft.com/office/powerpoint/2010/main" val="2522974736"/>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B60BCBE-93F2-FDE3-330B-B39CCE41D6E7}"/>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C0F78BF3-9E0B-45D8-6E9E-6E13386C383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0C638B69-4ECC-AD60-528C-BEA542B322C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CCC9DFD-2C11-3CE8-354E-5F934510F0FA}"/>
              </a:ext>
            </a:extLst>
          </p:cNvPr>
          <p:cNvSpPr>
            <a:spLocks noGrp="1"/>
          </p:cNvSpPr>
          <p:nvPr>
            <p:ph type="dt" sz="half" idx="10"/>
          </p:nvPr>
        </p:nvSpPr>
        <p:spPr/>
        <p:txBody>
          <a:bodyPr/>
          <a:lstStyle/>
          <a:p>
            <a:fld id="{38C19477-B949-401E-B833-C0EBEEE246BB}" type="datetimeFigureOut">
              <a:rPr lang="fr-FR" smtClean="0"/>
              <a:t>04/08/2024</a:t>
            </a:fld>
            <a:endParaRPr lang="fr-FR"/>
          </a:p>
        </p:txBody>
      </p:sp>
      <p:sp>
        <p:nvSpPr>
          <p:cNvPr id="6" name="Espace réservé du pied de page 5">
            <a:extLst>
              <a:ext uri="{FF2B5EF4-FFF2-40B4-BE49-F238E27FC236}">
                <a16:creationId xmlns:a16="http://schemas.microsoft.com/office/drawing/2014/main" id="{D1AFDC18-F884-B64D-C726-06F98555053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612632A-3671-CF3C-4736-4A958606565D}"/>
              </a:ext>
            </a:extLst>
          </p:cNvPr>
          <p:cNvSpPr>
            <a:spLocks noGrp="1"/>
          </p:cNvSpPr>
          <p:nvPr>
            <p:ph type="sldNum" sz="quarter" idx="12"/>
          </p:nvPr>
        </p:nvSpPr>
        <p:spPr/>
        <p:txBody>
          <a:bodyPr/>
          <a:lstStyle/>
          <a:p>
            <a:fld id="{CCDE1C28-E818-44EC-98C1-22653281AD90}" type="slidenum">
              <a:rPr lang="fr-FR" smtClean="0"/>
              <a:t>‹N°›</a:t>
            </a:fld>
            <a:endParaRPr lang="fr-FR"/>
          </a:p>
        </p:txBody>
      </p:sp>
    </p:spTree>
    <p:extLst>
      <p:ext uri="{BB962C8B-B14F-4D97-AF65-F5344CB8AC3E}">
        <p14:creationId xmlns:p14="http://schemas.microsoft.com/office/powerpoint/2010/main" val="2582247072"/>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9C3D140-12D4-A555-F3A7-3BD9A2228A1E}"/>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0E91206B-FC6C-B026-2CE4-A0706A31C01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C1B11E4A-D4F6-3661-D51D-FBD4F195246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5BDA177-14BA-A9F6-6264-3BE6A7BBF766}"/>
              </a:ext>
            </a:extLst>
          </p:cNvPr>
          <p:cNvSpPr>
            <a:spLocks noGrp="1"/>
          </p:cNvSpPr>
          <p:nvPr>
            <p:ph type="dt" sz="half" idx="10"/>
          </p:nvPr>
        </p:nvSpPr>
        <p:spPr/>
        <p:txBody>
          <a:bodyPr/>
          <a:lstStyle/>
          <a:p>
            <a:fld id="{38C19477-B949-401E-B833-C0EBEEE246BB}" type="datetimeFigureOut">
              <a:rPr lang="fr-FR" smtClean="0"/>
              <a:t>04/08/2024</a:t>
            </a:fld>
            <a:endParaRPr lang="fr-FR"/>
          </a:p>
        </p:txBody>
      </p:sp>
      <p:sp>
        <p:nvSpPr>
          <p:cNvPr id="6" name="Espace réservé du pied de page 5">
            <a:extLst>
              <a:ext uri="{FF2B5EF4-FFF2-40B4-BE49-F238E27FC236}">
                <a16:creationId xmlns:a16="http://schemas.microsoft.com/office/drawing/2014/main" id="{D87749EB-BB92-0C8A-7B21-8709990ACFB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5265544-BDFD-9BD0-6C22-0C824149E20F}"/>
              </a:ext>
            </a:extLst>
          </p:cNvPr>
          <p:cNvSpPr>
            <a:spLocks noGrp="1"/>
          </p:cNvSpPr>
          <p:nvPr>
            <p:ph type="sldNum" sz="quarter" idx="12"/>
          </p:nvPr>
        </p:nvSpPr>
        <p:spPr/>
        <p:txBody>
          <a:bodyPr/>
          <a:lstStyle/>
          <a:p>
            <a:fld id="{CCDE1C28-E818-44EC-98C1-22653281AD90}" type="slidenum">
              <a:rPr lang="fr-FR" smtClean="0"/>
              <a:t>‹N°›</a:t>
            </a:fld>
            <a:endParaRPr lang="fr-FR"/>
          </a:p>
        </p:txBody>
      </p:sp>
    </p:spTree>
    <p:extLst>
      <p:ext uri="{BB962C8B-B14F-4D97-AF65-F5344CB8AC3E}">
        <p14:creationId xmlns:p14="http://schemas.microsoft.com/office/powerpoint/2010/main" val="2982150111"/>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A2E5332-D810-AA2B-72DC-B9367EF76937}"/>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2CCCB213-E51B-D6DB-288A-1678E890D46C}"/>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2D8E74B-B11E-C525-3F20-2F796E9CD581}"/>
              </a:ext>
            </a:extLst>
          </p:cNvPr>
          <p:cNvSpPr>
            <a:spLocks noGrp="1"/>
          </p:cNvSpPr>
          <p:nvPr>
            <p:ph type="dt" sz="half" idx="10"/>
          </p:nvPr>
        </p:nvSpPr>
        <p:spPr/>
        <p:txBody>
          <a:bodyPr/>
          <a:lstStyle/>
          <a:p>
            <a:fld id="{38C19477-B949-401E-B833-C0EBEEE246BB}" type="datetimeFigureOut">
              <a:rPr lang="fr-FR" smtClean="0"/>
              <a:t>04/08/2024</a:t>
            </a:fld>
            <a:endParaRPr lang="fr-FR"/>
          </a:p>
        </p:txBody>
      </p:sp>
      <p:sp>
        <p:nvSpPr>
          <p:cNvPr id="5" name="Espace réservé du pied de page 4">
            <a:extLst>
              <a:ext uri="{FF2B5EF4-FFF2-40B4-BE49-F238E27FC236}">
                <a16:creationId xmlns:a16="http://schemas.microsoft.com/office/drawing/2014/main" id="{E461D03B-189D-DDF3-189A-A73083DF643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FEC5BB6-5FDD-7811-58FB-B18317C2595C}"/>
              </a:ext>
            </a:extLst>
          </p:cNvPr>
          <p:cNvSpPr>
            <a:spLocks noGrp="1"/>
          </p:cNvSpPr>
          <p:nvPr>
            <p:ph type="sldNum" sz="quarter" idx="12"/>
          </p:nvPr>
        </p:nvSpPr>
        <p:spPr/>
        <p:txBody>
          <a:bodyPr/>
          <a:lstStyle/>
          <a:p>
            <a:fld id="{CCDE1C28-E818-44EC-98C1-22653281AD90}" type="slidenum">
              <a:rPr lang="fr-FR" smtClean="0"/>
              <a:t>‹N°›</a:t>
            </a:fld>
            <a:endParaRPr lang="fr-FR"/>
          </a:p>
        </p:txBody>
      </p:sp>
    </p:spTree>
    <p:extLst>
      <p:ext uri="{BB962C8B-B14F-4D97-AF65-F5344CB8AC3E}">
        <p14:creationId xmlns:p14="http://schemas.microsoft.com/office/powerpoint/2010/main" val="1251029764"/>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DCD36E63-C313-9D53-E684-D61A64BF489E}"/>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3AF7B529-29DB-2F39-5F76-7E0F816C9718}"/>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D9D79CD-F637-2004-240E-0B3EACAC641D}"/>
              </a:ext>
            </a:extLst>
          </p:cNvPr>
          <p:cNvSpPr>
            <a:spLocks noGrp="1"/>
          </p:cNvSpPr>
          <p:nvPr>
            <p:ph type="dt" sz="half" idx="10"/>
          </p:nvPr>
        </p:nvSpPr>
        <p:spPr/>
        <p:txBody>
          <a:bodyPr/>
          <a:lstStyle/>
          <a:p>
            <a:fld id="{38C19477-B949-401E-B833-C0EBEEE246BB}" type="datetimeFigureOut">
              <a:rPr lang="fr-FR" smtClean="0"/>
              <a:t>04/08/2024</a:t>
            </a:fld>
            <a:endParaRPr lang="fr-FR"/>
          </a:p>
        </p:txBody>
      </p:sp>
      <p:sp>
        <p:nvSpPr>
          <p:cNvPr id="5" name="Espace réservé du pied de page 4">
            <a:extLst>
              <a:ext uri="{FF2B5EF4-FFF2-40B4-BE49-F238E27FC236}">
                <a16:creationId xmlns:a16="http://schemas.microsoft.com/office/drawing/2014/main" id="{BCC1263A-B677-64FF-B442-A952B597634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092D750-9438-7BE0-4F80-61CE202D2017}"/>
              </a:ext>
            </a:extLst>
          </p:cNvPr>
          <p:cNvSpPr>
            <a:spLocks noGrp="1"/>
          </p:cNvSpPr>
          <p:nvPr>
            <p:ph type="sldNum" sz="quarter" idx="12"/>
          </p:nvPr>
        </p:nvSpPr>
        <p:spPr/>
        <p:txBody>
          <a:bodyPr/>
          <a:lstStyle/>
          <a:p>
            <a:fld id="{CCDE1C28-E818-44EC-98C1-22653281AD90}" type="slidenum">
              <a:rPr lang="fr-FR" smtClean="0"/>
              <a:t>‹N°›</a:t>
            </a:fld>
            <a:endParaRPr lang="fr-FR"/>
          </a:p>
        </p:txBody>
      </p:sp>
    </p:spTree>
    <p:extLst>
      <p:ext uri="{BB962C8B-B14F-4D97-AF65-F5344CB8AC3E}">
        <p14:creationId xmlns:p14="http://schemas.microsoft.com/office/powerpoint/2010/main" val="754881333"/>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A8B19547-4B47-69BC-ED6E-8A803649BF8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5071112D-4DF0-F065-04B1-F8143200C20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0C91E06-9F13-23FD-D664-6D7CB3950B2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8C19477-B949-401E-B833-C0EBEEE246BB}" type="datetimeFigureOut">
              <a:rPr lang="fr-FR" smtClean="0"/>
              <a:t>04/08/2024</a:t>
            </a:fld>
            <a:endParaRPr lang="fr-FR"/>
          </a:p>
        </p:txBody>
      </p:sp>
      <p:sp>
        <p:nvSpPr>
          <p:cNvPr id="5" name="Espace réservé du pied de page 4">
            <a:extLst>
              <a:ext uri="{FF2B5EF4-FFF2-40B4-BE49-F238E27FC236}">
                <a16:creationId xmlns:a16="http://schemas.microsoft.com/office/drawing/2014/main" id="{B1B43816-55CF-F612-E53E-C7904F5813A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B62CB2CF-9B46-AF1A-4E17-40A534DD1D7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CDE1C28-E818-44EC-98C1-22653281AD90}" type="slidenum">
              <a:rPr lang="fr-FR" smtClean="0"/>
              <a:t>‹N°›</a:t>
            </a:fld>
            <a:endParaRPr lang="fr-FR"/>
          </a:p>
        </p:txBody>
      </p:sp>
    </p:spTree>
    <p:extLst>
      <p:ext uri="{BB962C8B-B14F-4D97-AF65-F5344CB8AC3E}">
        <p14:creationId xmlns:p14="http://schemas.microsoft.com/office/powerpoint/2010/main" val="25259425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7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uage, Architecture médiévale&#10;&#10;Description générée automatiquement">
            <a:extLst>
              <a:ext uri="{FF2B5EF4-FFF2-40B4-BE49-F238E27FC236}">
                <a16:creationId xmlns:a16="http://schemas.microsoft.com/office/drawing/2014/main" id="{A6CBE295-B901-C999-1479-9511FC93885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368044" y="279000"/>
            <a:ext cx="9455911" cy="6300000"/>
          </a:xfrm>
          <a:prstGeom prst="rect">
            <a:avLst/>
          </a:prstGeom>
          <a:effectLst>
            <a:softEdge rad="317500"/>
          </a:effectLst>
        </p:spPr>
      </p:pic>
      <p:sp>
        <p:nvSpPr>
          <p:cNvPr id="4" name="ZoneTexte 3">
            <a:extLst>
              <a:ext uri="{FF2B5EF4-FFF2-40B4-BE49-F238E27FC236}">
                <a16:creationId xmlns:a16="http://schemas.microsoft.com/office/drawing/2014/main" id="{0E1CCFC9-9B65-A05D-9C12-3C45189B4A02}"/>
              </a:ext>
            </a:extLst>
          </p:cNvPr>
          <p:cNvSpPr txBox="1"/>
          <p:nvPr/>
        </p:nvSpPr>
        <p:spPr>
          <a:xfrm>
            <a:off x="3463962" y="4549676"/>
            <a:ext cx="6583680"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Péristyle, palais de Dioclétien, Split</a:t>
            </a:r>
          </a:p>
        </p:txBody>
      </p:sp>
      <p:sp>
        <p:nvSpPr>
          <p:cNvPr id="5" name="ZoneTexte 4">
            <a:extLst>
              <a:ext uri="{FF2B5EF4-FFF2-40B4-BE49-F238E27FC236}">
                <a16:creationId xmlns:a16="http://schemas.microsoft.com/office/drawing/2014/main" id="{456456F4-7748-028F-86B2-757902611AFA}"/>
              </a:ext>
            </a:extLst>
          </p:cNvPr>
          <p:cNvSpPr txBox="1"/>
          <p:nvPr/>
        </p:nvSpPr>
        <p:spPr>
          <a:xfrm>
            <a:off x="4077149" y="187668"/>
            <a:ext cx="6970955" cy="461665"/>
          </a:xfrm>
          <a:prstGeom prst="rect">
            <a:avLst/>
          </a:prstGeom>
          <a:noFill/>
        </p:spPr>
        <p:txBody>
          <a:bodyPr wrap="square" rtlCol="0">
            <a:spAutoFit/>
          </a:bodyPr>
          <a:lstStyle/>
          <a:p>
            <a:r>
              <a:rPr lang="fr-FR" sz="2400" b="1" dirty="0">
                <a:solidFill>
                  <a:srgbClr val="FFFF00"/>
                </a:solidFill>
              </a:rPr>
              <a:t>Split Et Dubrovnik -Croatie</a:t>
            </a:r>
          </a:p>
        </p:txBody>
      </p:sp>
    </p:spTree>
    <p:extLst>
      <p:ext uri="{BB962C8B-B14F-4D97-AF65-F5344CB8AC3E}">
        <p14:creationId xmlns:p14="http://schemas.microsoft.com/office/powerpoint/2010/main" val="1379186967"/>
      </p:ext>
    </p:extLst>
  </p:cSld>
  <p:clrMapOvr>
    <a:masterClrMapping/>
  </p:clrMapOvr>
  <mc:AlternateContent xmlns:mc="http://schemas.openxmlformats.org/markup-compatibility/2006">
    <mc:Choice xmlns:p14="http://schemas.microsoft.com/office/powerpoint/2010/main" Requires="p14">
      <p:transition spd="slow" p14:dur="5000" advClick="0" advTm="8000">
        <p:comb/>
        <p:sndAc>
          <p:stSnd loop="1">
            <p:snd r:embed="rId2" name="Ben E. King - Stand by Me  Sax Cover  Alexandra Ilieva  Thomann.wav"/>
          </p:stSnd>
        </p:sndAc>
      </p:transition>
    </mc:Choice>
    <mc:Fallback>
      <p:transition spd="slow" advClick="0" advTm="8000">
        <p:comb/>
        <p:sndAc>
          <p:stSnd loop="1">
            <p:snd r:embed="rId2" name="Ben E. King - Stand by Me  Sax Cover  Alexandra Ilieva  Thomann.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6970FB2-D69E-CE30-59DB-B6FA4FF73F2D}"/>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200" b="1" dirty="0">
                <a:solidFill>
                  <a:srgbClr val="FFFF00"/>
                </a:solidFill>
              </a:rPr>
              <a:t>Split Écouter, (grec ancien : </a:t>
            </a:r>
            <a:r>
              <a:rPr lang="fr-FR" sz="3200" b="1" dirty="0" err="1">
                <a:solidFill>
                  <a:srgbClr val="FFFF00"/>
                </a:solidFill>
              </a:rPr>
              <a:t>Ασ</a:t>
            </a:r>
            <a:r>
              <a:rPr lang="fr-FR" sz="3200" b="1" dirty="0">
                <a:solidFill>
                  <a:srgbClr val="FFFF00"/>
                </a:solidFill>
              </a:rPr>
              <a:t>πάλαθος, Aspálathos, latin : Spalatum, italien : Spalato) est une ville et une municipalité croate. Elle se place au deuxième rang des villes les plus peuplées de Croatie. C'est le siège du comitat de Split-Dalmatie. Au recensement de 2011, le comitat comptait 454 798 habitants4, la municipalité 178 102 habitants5, dont 96,23 % de Croates6 et la ville seule comptait 167 121 habitants1.</a:t>
            </a:r>
          </a:p>
          <a:p>
            <a:pPr algn="ctr"/>
            <a:endParaRPr lang="fr-FR" sz="3200" b="1" dirty="0">
              <a:solidFill>
                <a:srgbClr val="FFFF00"/>
              </a:solidFill>
            </a:endParaRPr>
          </a:p>
          <a:p>
            <a:pPr algn="ctr"/>
            <a:r>
              <a:rPr lang="fr-FR" sz="3200" b="1" dirty="0">
                <a:solidFill>
                  <a:srgbClr val="FFFF00"/>
                </a:solidFill>
              </a:rPr>
              <a:t>La ville de Split s'est établie à l'intérieur, puis autour de l'immense palais de l'empereur romain Dioclétien, construit entre 294 et 305, qui s'étendait sur une surface de 39 000 m2. L'empereur était originaire de la ville de Salone (située sur les hauteurs de Split). La ville est aujourd'hui inscrite sur la liste du patrimoine mondial par l'UNESCO.</a:t>
            </a:r>
          </a:p>
        </p:txBody>
      </p:sp>
    </p:spTree>
    <p:extLst>
      <p:ext uri="{BB962C8B-B14F-4D97-AF65-F5344CB8AC3E}">
        <p14:creationId xmlns:p14="http://schemas.microsoft.com/office/powerpoint/2010/main" val="4014363034"/>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tourisme&#10;&#10;Description générée automatiquement">
            <a:extLst>
              <a:ext uri="{FF2B5EF4-FFF2-40B4-BE49-F238E27FC236}">
                <a16:creationId xmlns:a16="http://schemas.microsoft.com/office/drawing/2014/main" id="{177AE07C-8732-0A7E-F81F-30DDF13B0B5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3" y="171424"/>
            <a:ext cx="9453713" cy="6300000"/>
          </a:xfrm>
          <a:prstGeom prst="rect">
            <a:avLst/>
          </a:prstGeom>
          <a:effectLst>
            <a:softEdge rad="317500"/>
          </a:effectLst>
        </p:spPr>
      </p:pic>
      <p:sp>
        <p:nvSpPr>
          <p:cNvPr id="4" name="ZoneTexte 3">
            <a:extLst>
              <a:ext uri="{FF2B5EF4-FFF2-40B4-BE49-F238E27FC236}">
                <a16:creationId xmlns:a16="http://schemas.microsoft.com/office/drawing/2014/main" id="{20C9D5A6-4524-F2B8-E8B7-CDC539EA75F7}"/>
              </a:ext>
            </a:extLst>
          </p:cNvPr>
          <p:cNvSpPr txBox="1"/>
          <p:nvPr/>
        </p:nvSpPr>
        <p:spPr>
          <a:xfrm>
            <a:off x="2431228" y="6086868"/>
            <a:ext cx="8068898" cy="830997"/>
          </a:xfrm>
          <a:prstGeom prst="rect">
            <a:avLst/>
          </a:prstGeom>
          <a:noFill/>
        </p:spPr>
        <p:txBody>
          <a:bodyPr wrap="square" rtlCol="0">
            <a:spAutoFit/>
          </a:bodyPr>
          <a:lstStyle/>
          <a:p>
            <a:r>
              <a:rPr lang="fr-FR" sz="2400" b="1" dirty="0" err="1">
                <a:solidFill>
                  <a:srgbClr val="FFFF00"/>
                </a:solidFill>
              </a:rPr>
              <a:t>Grad</a:t>
            </a:r>
            <a:r>
              <a:rPr lang="fr-FR" sz="2400" b="1" dirty="0">
                <a:solidFill>
                  <a:srgbClr val="FFFF00"/>
                </a:solidFill>
              </a:rPr>
              <a:t> - </a:t>
            </a:r>
            <a:r>
              <a:rPr lang="fr-FR" sz="2400" b="1" dirty="0" err="1">
                <a:solidFill>
                  <a:srgbClr val="FFFF00"/>
                </a:solidFill>
              </a:rPr>
              <a:t>Narodni</a:t>
            </a:r>
            <a:r>
              <a:rPr lang="fr-FR" sz="2400" b="1" dirty="0">
                <a:solidFill>
                  <a:srgbClr val="FFFF00"/>
                </a:solidFill>
              </a:rPr>
              <a:t> </a:t>
            </a:r>
            <a:r>
              <a:rPr lang="fr-FR" sz="2400" b="1" dirty="0" err="1">
                <a:solidFill>
                  <a:srgbClr val="FFFF00"/>
                </a:solidFill>
              </a:rPr>
              <a:t>trg</a:t>
            </a:r>
            <a:r>
              <a:rPr lang="fr-FR" sz="2400" b="1" dirty="0">
                <a:solidFill>
                  <a:srgbClr val="FFFF00"/>
                </a:solidFill>
              </a:rPr>
              <a:t> Maison de </a:t>
            </a:r>
            <a:r>
              <a:rPr lang="fr-FR" sz="2400" b="1" dirty="0" err="1">
                <a:solidFill>
                  <a:srgbClr val="FFFF00"/>
                </a:solidFill>
              </a:rPr>
              <a:t>Vicko</a:t>
            </a:r>
            <a:r>
              <a:rPr lang="fr-FR" sz="2400" b="1" dirty="0">
                <a:solidFill>
                  <a:srgbClr val="FFFF00"/>
                </a:solidFill>
              </a:rPr>
              <a:t> </a:t>
            </a:r>
            <a:r>
              <a:rPr lang="fr-FR" sz="2400" b="1" dirty="0" err="1">
                <a:solidFill>
                  <a:srgbClr val="FFFF00"/>
                </a:solidFill>
              </a:rPr>
              <a:t>Nakic</a:t>
            </a:r>
            <a:r>
              <a:rPr lang="fr-FR" sz="2400" b="1" dirty="0">
                <a:solidFill>
                  <a:srgbClr val="FFFF00"/>
                </a:solidFill>
              </a:rPr>
              <a:t> dans le style Sécession. Cambre. Spiro </a:t>
            </a:r>
            <a:r>
              <a:rPr lang="fr-FR" sz="2400" b="1" dirty="0" err="1">
                <a:solidFill>
                  <a:srgbClr val="FFFF00"/>
                </a:solidFill>
              </a:rPr>
              <a:t>Nakic</a:t>
            </a:r>
            <a:endParaRPr lang="fr-FR" sz="2400" b="1" dirty="0">
              <a:solidFill>
                <a:srgbClr val="FFFF00"/>
              </a:solidFill>
            </a:endParaRPr>
          </a:p>
        </p:txBody>
      </p:sp>
    </p:spTree>
    <p:extLst>
      <p:ext uri="{BB962C8B-B14F-4D97-AF65-F5344CB8AC3E}">
        <p14:creationId xmlns:p14="http://schemas.microsoft.com/office/powerpoint/2010/main" val="3993884342"/>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ciel, tour, plein air&#10;&#10;Description générée automatiquement">
            <a:extLst>
              <a:ext uri="{FF2B5EF4-FFF2-40B4-BE49-F238E27FC236}">
                <a16:creationId xmlns:a16="http://schemas.microsoft.com/office/drawing/2014/main" id="{7CB8D4E9-8A3A-C785-EC70-A9EEC11DCED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7" y="279000"/>
            <a:ext cx="9453706" cy="6300000"/>
          </a:xfrm>
          <a:prstGeom prst="rect">
            <a:avLst/>
          </a:prstGeom>
          <a:effectLst>
            <a:softEdge rad="317500"/>
          </a:effectLst>
        </p:spPr>
      </p:pic>
      <p:sp>
        <p:nvSpPr>
          <p:cNvPr id="4" name="ZoneTexte 3">
            <a:extLst>
              <a:ext uri="{FF2B5EF4-FFF2-40B4-BE49-F238E27FC236}">
                <a16:creationId xmlns:a16="http://schemas.microsoft.com/office/drawing/2014/main" id="{29197868-1F5F-52B8-14A1-49609DA1C439}"/>
              </a:ext>
            </a:extLst>
          </p:cNvPr>
          <p:cNvSpPr txBox="1"/>
          <p:nvPr/>
        </p:nvSpPr>
        <p:spPr>
          <a:xfrm>
            <a:off x="2140771" y="4180344"/>
            <a:ext cx="9843248"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Vue nocturne de la tour </a:t>
            </a:r>
            <a:r>
              <a:rPr lang="fr-FR" sz="2400" b="1" dirty="0" err="1">
                <a:solidFill>
                  <a:srgbClr val="FFFF00"/>
                </a:solidFill>
              </a:rPr>
              <a:t>Westgate</a:t>
            </a:r>
            <a:r>
              <a:rPr lang="fr-FR" sz="2400" b="1" dirty="0">
                <a:solidFill>
                  <a:srgbClr val="FFFF00"/>
                </a:solidFill>
              </a:rPr>
              <a:t> B (tour Dalmatie) au loin.</a:t>
            </a:r>
          </a:p>
        </p:txBody>
      </p:sp>
    </p:spTree>
    <p:extLst>
      <p:ext uri="{BB962C8B-B14F-4D97-AF65-F5344CB8AC3E}">
        <p14:creationId xmlns:p14="http://schemas.microsoft.com/office/powerpoint/2010/main" val="3511087800"/>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ville, fenêtre&#10;&#10;Description générée automatiquement">
            <a:extLst>
              <a:ext uri="{FF2B5EF4-FFF2-40B4-BE49-F238E27FC236}">
                <a16:creationId xmlns:a16="http://schemas.microsoft.com/office/drawing/2014/main" id="{7285997C-E037-0CAD-77B8-994C676038B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17920" y="279000"/>
            <a:ext cx="10156160" cy="6300000"/>
          </a:xfrm>
          <a:prstGeom prst="rect">
            <a:avLst/>
          </a:prstGeom>
          <a:effectLst>
            <a:softEdge rad="635000"/>
          </a:effectLst>
        </p:spPr>
      </p:pic>
      <p:sp>
        <p:nvSpPr>
          <p:cNvPr id="4" name="ZoneTexte 3">
            <a:extLst>
              <a:ext uri="{FF2B5EF4-FFF2-40B4-BE49-F238E27FC236}">
                <a16:creationId xmlns:a16="http://schemas.microsoft.com/office/drawing/2014/main" id="{9D7B7609-0A22-AFA5-0B0B-9F09B542A798}"/>
              </a:ext>
            </a:extLst>
          </p:cNvPr>
          <p:cNvSpPr txBox="1"/>
          <p:nvPr/>
        </p:nvSpPr>
        <p:spPr>
          <a:xfrm>
            <a:off x="4270786" y="6313825"/>
            <a:ext cx="8616876" cy="461665"/>
          </a:xfrm>
          <a:prstGeom prst="rect">
            <a:avLst/>
          </a:prstGeom>
          <a:noFill/>
        </p:spPr>
        <p:txBody>
          <a:bodyPr wrap="square" rtlCol="0">
            <a:spAutoFit/>
          </a:bodyPr>
          <a:lstStyle/>
          <a:p>
            <a:r>
              <a:rPr lang="fr-FR" sz="2400" b="1">
                <a:solidFill>
                  <a:srgbClr val="FFFF00"/>
                </a:solidFill>
              </a:rPr>
              <a:t>Split Croatie Novembre 2017</a:t>
            </a:r>
            <a:endParaRPr lang="fr-FR" sz="2400" b="1" dirty="0">
              <a:solidFill>
                <a:srgbClr val="FFFF00"/>
              </a:solidFill>
            </a:endParaRPr>
          </a:p>
        </p:txBody>
      </p:sp>
    </p:spTree>
    <p:extLst>
      <p:ext uri="{BB962C8B-B14F-4D97-AF65-F5344CB8AC3E}">
        <p14:creationId xmlns:p14="http://schemas.microsoft.com/office/powerpoint/2010/main" val="152688376"/>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eau, Photographie aérienne&#10;&#10;Description générée automatiquement">
            <a:extLst>
              <a:ext uri="{FF2B5EF4-FFF2-40B4-BE49-F238E27FC236}">
                <a16:creationId xmlns:a16="http://schemas.microsoft.com/office/drawing/2014/main" id="{DF68F3DE-EC9A-7892-559C-AB183054D0C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6" y="279000"/>
            <a:ext cx="9453707" cy="6300000"/>
          </a:xfrm>
          <a:prstGeom prst="rect">
            <a:avLst/>
          </a:prstGeom>
          <a:effectLst>
            <a:softEdge rad="317500"/>
          </a:effectLst>
        </p:spPr>
      </p:pic>
      <p:sp>
        <p:nvSpPr>
          <p:cNvPr id="4" name="ZoneTexte 3">
            <a:extLst>
              <a:ext uri="{FF2B5EF4-FFF2-40B4-BE49-F238E27FC236}">
                <a16:creationId xmlns:a16="http://schemas.microsoft.com/office/drawing/2014/main" id="{138D9BAC-F807-FF5E-A560-C288544469C8}"/>
              </a:ext>
            </a:extLst>
          </p:cNvPr>
          <p:cNvSpPr txBox="1"/>
          <p:nvPr/>
        </p:nvSpPr>
        <p:spPr>
          <a:xfrm>
            <a:off x="5755342" y="6348167"/>
            <a:ext cx="6551407" cy="461665"/>
          </a:xfrm>
          <a:prstGeom prst="rect">
            <a:avLst/>
          </a:prstGeom>
          <a:noFill/>
        </p:spPr>
        <p:txBody>
          <a:bodyPr wrap="square" rtlCol="0">
            <a:spAutoFit/>
          </a:bodyPr>
          <a:lstStyle/>
          <a:p>
            <a:r>
              <a:rPr lang="fr-FR" sz="2400" b="1">
                <a:solidFill>
                  <a:srgbClr val="FFFF00"/>
                </a:solidFill>
              </a:rPr>
              <a:t>Croatie</a:t>
            </a:r>
            <a:endParaRPr lang="fr-FR" sz="2400" b="1" dirty="0">
              <a:solidFill>
                <a:srgbClr val="FFFF00"/>
              </a:solidFill>
            </a:endParaRPr>
          </a:p>
        </p:txBody>
      </p:sp>
    </p:spTree>
    <p:extLst>
      <p:ext uri="{BB962C8B-B14F-4D97-AF65-F5344CB8AC3E}">
        <p14:creationId xmlns:p14="http://schemas.microsoft.com/office/powerpoint/2010/main" val="1845657047"/>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plante, arbre&#10;&#10;Description générée automatiquement">
            <a:extLst>
              <a:ext uri="{FF2B5EF4-FFF2-40B4-BE49-F238E27FC236}">
                <a16:creationId xmlns:a16="http://schemas.microsoft.com/office/drawing/2014/main" id="{21DA51B4-CBB9-8EE2-E96F-9B05E50209C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2A79440B-4228-3BB4-CC8C-3D46EF41586A}"/>
              </a:ext>
            </a:extLst>
          </p:cNvPr>
          <p:cNvSpPr txBox="1"/>
          <p:nvPr/>
        </p:nvSpPr>
        <p:spPr>
          <a:xfrm>
            <a:off x="3883510" y="4058438"/>
            <a:ext cx="6680499"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Galerie </a:t>
            </a:r>
            <a:r>
              <a:rPr lang="fr-FR" sz="2400" b="1" dirty="0" err="1">
                <a:solidFill>
                  <a:srgbClr val="FFFF00"/>
                </a:solidFill>
              </a:rPr>
              <a:t>Meštrović</a:t>
            </a:r>
            <a:r>
              <a:rPr lang="fr-FR" sz="2400" b="1" dirty="0">
                <a:solidFill>
                  <a:srgbClr val="FFFF00"/>
                </a:solidFill>
              </a:rPr>
              <a:t>, Split, Croatie</a:t>
            </a:r>
          </a:p>
        </p:txBody>
      </p:sp>
    </p:spTree>
    <p:extLst>
      <p:ext uri="{BB962C8B-B14F-4D97-AF65-F5344CB8AC3E}">
        <p14:creationId xmlns:p14="http://schemas.microsoft.com/office/powerpoint/2010/main" val="1302474249"/>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eau, Photographie aérienne&#10;&#10;Description générée automatiquement">
            <a:extLst>
              <a:ext uri="{FF2B5EF4-FFF2-40B4-BE49-F238E27FC236}">
                <a16:creationId xmlns:a16="http://schemas.microsoft.com/office/drawing/2014/main" id="{B73D09F3-C39E-9D48-C33F-215AAFAA3D6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7" y="182891"/>
            <a:ext cx="9453706" cy="6300000"/>
          </a:xfrm>
          <a:prstGeom prst="rect">
            <a:avLst/>
          </a:prstGeom>
          <a:effectLst>
            <a:softEdge rad="127000"/>
          </a:effectLst>
        </p:spPr>
      </p:pic>
      <p:sp>
        <p:nvSpPr>
          <p:cNvPr id="4" name="ZoneTexte 3">
            <a:extLst>
              <a:ext uri="{FF2B5EF4-FFF2-40B4-BE49-F238E27FC236}">
                <a16:creationId xmlns:a16="http://schemas.microsoft.com/office/drawing/2014/main" id="{A25A6CA2-E654-584A-F0EE-743753891ADD}"/>
              </a:ext>
            </a:extLst>
          </p:cNvPr>
          <p:cNvSpPr txBox="1"/>
          <p:nvPr/>
        </p:nvSpPr>
        <p:spPr>
          <a:xfrm>
            <a:off x="3636744" y="4180344"/>
            <a:ext cx="7186109"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port de Split la nuit, vu du ciel</a:t>
            </a:r>
          </a:p>
        </p:txBody>
      </p:sp>
    </p:spTree>
    <p:extLst>
      <p:ext uri="{BB962C8B-B14F-4D97-AF65-F5344CB8AC3E}">
        <p14:creationId xmlns:p14="http://schemas.microsoft.com/office/powerpoint/2010/main" val="1623051454"/>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maison, eau&#10;&#10;Description générée automatiquement">
            <a:extLst>
              <a:ext uri="{FF2B5EF4-FFF2-40B4-BE49-F238E27FC236}">
                <a16:creationId xmlns:a16="http://schemas.microsoft.com/office/drawing/2014/main" id="{7EB3FDD1-8F00-080B-1FFC-F9FC961913F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82452" y="203696"/>
            <a:ext cx="10227095" cy="6300000"/>
          </a:xfrm>
          <a:prstGeom prst="rect">
            <a:avLst/>
          </a:prstGeom>
          <a:effectLst>
            <a:softEdge rad="317500"/>
          </a:effectLst>
        </p:spPr>
      </p:pic>
      <p:sp>
        <p:nvSpPr>
          <p:cNvPr id="4" name="ZoneTexte 3">
            <a:extLst>
              <a:ext uri="{FF2B5EF4-FFF2-40B4-BE49-F238E27FC236}">
                <a16:creationId xmlns:a16="http://schemas.microsoft.com/office/drawing/2014/main" id="{DC1DBC69-17A5-FFDB-5C92-686EA8E98A59}"/>
              </a:ext>
            </a:extLst>
          </p:cNvPr>
          <p:cNvSpPr txBox="1"/>
          <p:nvPr/>
        </p:nvSpPr>
        <p:spPr>
          <a:xfrm>
            <a:off x="1968649" y="3925774"/>
            <a:ext cx="8832028"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Reconstruction du palais de l'empereur romain Dioclétien dans son aspect originel achevé en 305, par Ernest Hébrard</a:t>
            </a:r>
          </a:p>
        </p:txBody>
      </p:sp>
    </p:spTree>
    <p:extLst>
      <p:ext uri="{BB962C8B-B14F-4D97-AF65-F5344CB8AC3E}">
        <p14:creationId xmlns:p14="http://schemas.microsoft.com/office/powerpoint/2010/main" val="111235597"/>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sculpture, monument&#10;&#10;Description générée automatiquement">
            <a:extLst>
              <a:ext uri="{FF2B5EF4-FFF2-40B4-BE49-F238E27FC236}">
                <a16:creationId xmlns:a16="http://schemas.microsoft.com/office/drawing/2014/main" id="{C61F930B-AE9C-0F4D-677A-AC2F655382D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758" y="189000"/>
            <a:ext cx="4858483" cy="6480000"/>
          </a:xfrm>
          <a:prstGeom prst="rect">
            <a:avLst/>
          </a:prstGeom>
          <a:effectLst>
            <a:softEdge rad="127000"/>
          </a:effectLst>
        </p:spPr>
      </p:pic>
      <p:sp>
        <p:nvSpPr>
          <p:cNvPr id="4" name="ZoneTexte 3">
            <a:extLst>
              <a:ext uri="{FF2B5EF4-FFF2-40B4-BE49-F238E27FC236}">
                <a16:creationId xmlns:a16="http://schemas.microsoft.com/office/drawing/2014/main" id="{78FB398D-FCA8-7855-5EA3-DAE6C6FBE9A5}"/>
              </a:ext>
            </a:extLst>
          </p:cNvPr>
          <p:cNvSpPr txBox="1"/>
          <p:nvPr/>
        </p:nvSpPr>
        <p:spPr>
          <a:xfrm>
            <a:off x="8620462" y="892886"/>
            <a:ext cx="3571538" cy="3416320"/>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Statue de l'évêque Grégoire de Nin , dans le parc </a:t>
            </a:r>
            <a:r>
              <a:rPr lang="fr-FR" sz="2400" b="1" dirty="0" err="1">
                <a:solidFill>
                  <a:srgbClr val="FFFF00"/>
                </a:solidFill>
              </a:rPr>
              <a:t>Giardin</a:t>
            </a:r>
            <a:endParaRPr lang="fr-FR" sz="2400" b="1" dirty="0">
              <a:solidFill>
                <a:srgbClr val="FFFF00"/>
              </a:solidFill>
            </a:endParaRPr>
          </a:p>
        </p:txBody>
      </p:sp>
    </p:spTree>
    <p:extLst>
      <p:ext uri="{BB962C8B-B14F-4D97-AF65-F5344CB8AC3E}">
        <p14:creationId xmlns:p14="http://schemas.microsoft.com/office/powerpoint/2010/main" val="1026045330"/>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Usage mixte, bâtiment&#10;&#10;Description générée automatiquement">
            <a:extLst>
              <a:ext uri="{FF2B5EF4-FFF2-40B4-BE49-F238E27FC236}">
                <a16:creationId xmlns:a16="http://schemas.microsoft.com/office/drawing/2014/main" id="{8DB9365D-2B7F-7505-B0C9-2AE36E75160C}"/>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69777" y="459000"/>
            <a:ext cx="11652445" cy="5940000"/>
          </a:xfrm>
          <a:prstGeom prst="rect">
            <a:avLst/>
          </a:prstGeom>
          <a:effectLst>
            <a:softEdge rad="635000"/>
          </a:effectLst>
        </p:spPr>
      </p:pic>
      <p:sp>
        <p:nvSpPr>
          <p:cNvPr id="5" name="ZoneTexte 4">
            <a:extLst>
              <a:ext uri="{FF2B5EF4-FFF2-40B4-BE49-F238E27FC236}">
                <a16:creationId xmlns:a16="http://schemas.microsoft.com/office/drawing/2014/main" id="{ABA0A613-B8B8-536F-B7EC-736B1B542A5D}"/>
              </a:ext>
            </a:extLst>
          </p:cNvPr>
          <p:cNvSpPr txBox="1"/>
          <p:nvPr/>
        </p:nvSpPr>
        <p:spPr>
          <a:xfrm>
            <a:off x="1620817" y="3959820"/>
            <a:ext cx="10911841"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a:t>
            </a:r>
            <a:r>
              <a:rPr lang="fr-FR" sz="2400" b="1" dirty="0" err="1">
                <a:solidFill>
                  <a:srgbClr val="FFFF00"/>
                </a:solidFill>
              </a:rPr>
              <a:t>Prokuratif</a:t>
            </a:r>
            <a:r>
              <a:rPr lang="fr-FR" sz="2400" b="1" dirty="0">
                <a:solidFill>
                  <a:srgbClr val="FFFF00"/>
                </a:solidFill>
              </a:rPr>
              <a:t> , datant de la brève domination de l' Empire français</a:t>
            </a:r>
          </a:p>
        </p:txBody>
      </p:sp>
    </p:spTree>
    <p:extLst>
      <p:ext uri="{BB962C8B-B14F-4D97-AF65-F5344CB8AC3E}">
        <p14:creationId xmlns:p14="http://schemas.microsoft.com/office/powerpoint/2010/main" val="3245529988"/>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anorama, ciel, montagne&#10;&#10;Description générée automatiquement">
            <a:extLst>
              <a:ext uri="{FF2B5EF4-FFF2-40B4-BE49-F238E27FC236}">
                <a16:creationId xmlns:a16="http://schemas.microsoft.com/office/drawing/2014/main" id="{224B81D2-969C-7572-9A60-58DE16E692A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6000" y="2026407"/>
            <a:ext cx="11700000" cy="2805185"/>
          </a:xfrm>
          <a:prstGeom prst="rect">
            <a:avLst/>
          </a:prstGeom>
          <a:effectLst>
            <a:softEdge rad="127000"/>
          </a:effectLst>
        </p:spPr>
      </p:pic>
      <p:sp>
        <p:nvSpPr>
          <p:cNvPr id="4" name="ZoneTexte 3">
            <a:extLst>
              <a:ext uri="{FF2B5EF4-FFF2-40B4-BE49-F238E27FC236}">
                <a16:creationId xmlns:a16="http://schemas.microsoft.com/office/drawing/2014/main" id="{A208658E-43F0-1F44-8243-C430825F3457}"/>
              </a:ext>
            </a:extLst>
          </p:cNvPr>
          <p:cNvSpPr txBox="1"/>
          <p:nvPr/>
        </p:nvSpPr>
        <p:spPr>
          <a:xfrm>
            <a:off x="907228" y="2669306"/>
            <a:ext cx="11038772"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Vue panoramique de Split et de ses environs depuis le sommet du </a:t>
            </a:r>
            <a:r>
              <a:rPr lang="fr-FR" sz="2400" b="1" dirty="0" err="1">
                <a:solidFill>
                  <a:srgbClr val="FFFF00"/>
                </a:solidFill>
              </a:rPr>
              <a:t>Marjan</a:t>
            </a:r>
            <a:endParaRPr lang="fr-FR" sz="2400" b="1" dirty="0">
              <a:solidFill>
                <a:srgbClr val="FFFF00"/>
              </a:solidFill>
            </a:endParaRPr>
          </a:p>
        </p:txBody>
      </p:sp>
    </p:spTree>
    <p:extLst>
      <p:ext uri="{BB962C8B-B14F-4D97-AF65-F5344CB8AC3E}">
        <p14:creationId xmlns:p14="http://schemas.microsoft.com/office/powerpoint/2010/main" val="3212444574"/>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bateau, nuage&#10;&#10;Description générée automatiquement">
            <a:extLst>
              <a:ext uri="{FF2B5EF4-FFF2-40B4-BE49-F238E27FC236}">
                <a16:creationId xmlns:a16="http://schemas.microsoft.com/office/drawing/2014/main" id="{DAEB6D4D-CDDA-DF82-52A1-64E5F037811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41460" y="279000"/>
            <a:ext cx="9309079" cy="6300000"/>
          </a:xfrm>
          <a:prstGeom prst="rect">
            <a:avLst/>
          </a:prstGeom>
          <a:effectLst>
            <a:softEdge rad="317500"/>
          </a:effectLst>
        </p:spPr>
      </p:pic>
      <p:sp>
        <p:nvSpPr>
          <p:cNvPr id="4" name="ZoneTexte 3">
            <a:extLst>
              <a:ext uri="{FF2B5EF4-FFF2-40B4-BE49-F238E27FC236}">
                <a16:creationId xmlns:a16="http://schemas.microsoft.com/office/drawing/2014/main" id="{039B6721-D596-A2A1-2D7E-4AA375C3346B}"/>
              </a:ext>
            </a:extLst>
          </p:cNvPr>
          <p:cNvSpPr txBox="1"/>
          <p:nvPr/>
        </p:nvSpPr>
        <p:spPr>
          <a:xfrm>
            <a:off x="1950784" y="4180344"/>
            <a:ext cx="8799755"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Un transporteur de jus est stationné sur une cale à </a:t>
            </a:r>
            <a:r>
              <a:rPr lang="fr-FR" sz="2400" b="1" dirty="0" err="1">
                <a:solidFill>
                  <a:srgbClr val="FFFF00"/>
                </a:solidFill>
              </a:rPr>
              <a:t>Brodosplit</a:t>
            </a:r>
            <a:endParaRPr lang="fr-FR" sz="2400" b="1" dirty="0">
              <a:solidFill>
                <a:srgbClr val="FFFF00"/>
              </a:solidFill>
            </a:endParaRPr>
          </a:p>
        </p:txBody>
      </p:sp>
    </p:spTree>
    <p:extLst>
      <p:ext uri="{BB962C8B-B14F-4D97-AF65-F5344CB8AC3E}">
        <p14:creationId xmlns:p14="http://schemas.microsoft.com/office/powerpoint/2010/main" val="143470475"/>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architecture, bâtiment&#10;&#10;Description générée automatiquement">
            <a:extLst>
              <a:ext uri="{FF2B5EF4-FFF2-40B4-BE49-F238E27FC236}">
                <a16:creationId xmlns:a16="http://schemas.microsoft.com/office/drawing/2014/main" id="{3C3FC494-C392-C890-05B7-47A55F9AC45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41918" y="170356"/>
            <a:ext cx="11708163" cy="6300000"/>
          </a:xfrm>
          <a:prstGeom prst="rect">
            <a:avLst/>
          </a:prstGeom>
          <a:effectLst>
            <a:softEdge rad="635000"/>
          </a:effectLst>
        </p:spPr>
      </p:pic>
      <p:sp>
        <p:nvSpPr>
          <p:cNvPr id="4" name="ZoneTexte 3">
            <a:extLst>
              <a:ext uri="{FF2B5EF4-FFF2-40B4-BE49-F238E27FC236}">
                <a16:creationId xmlns:a16="http://schemas.microsoft.com/office/drawing/2014/main" id="{03B0353E-33E2-729E-C1ED-03859EA6DDB7}"/>
              </a:ext>
            </a:extLst>
          </p:cNvPr>
          <p:cNvSpPr txBox="1"/>
          <p:nvPr/>
        </p:nvSpPr>
        <p:spPr>
          <a:xfrm>
            <a:off x="3679116" y="4009988"/>
            <a:ext cx="7013986"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Bibliothèque de l'Université de Split</a:t>
            </a:r>
          </a:p>
        </p:txBody>
      </p:sp>
    </p:spTree>
    <p:extLst>
      <p:ext uri="{BB962C8B-B14F-4D97-AF65-F5344CB8AC3E}">
        <p14:creationId xmlns:p14="http://schemas.microsoft.com/office/powerpoint/2010/main" val="2251532242"/>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architecture, plein air, Biens immobiliers&#10;&#10;Description générée automatiquement">
            <a:extLst>
              <a:ext uri="{FF2B5EF4-FFF2-40B4-BE49-F238E27FC236}">
                <a16:creationId xmlns:a16="http://schemas.microsoft.com/office/drawing/2014/main" id="{354BB729-D576-BEC9-430C-E8AC9E5F369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19200" y="685800"/>
            <a:ext cx="9753600" cy="5486400"/>
          </a:xfrm>
          <a:prstGeom prst="rect">
            <a:avLst/>
          </a:prstGeom>
          <a:effectLst>
            <a:softEdge rad="127000"/>
          </a:effectLst>
        </p:spPr>
      </p:pic>
      <p:sp>
        <p:nvSpPr>
          <p:cNvPr id="4" name="ZoneTexte 3">
            <a:extLst>
              <a:ext uri="{FF2B5EF4-FFF2-40B4-BE49-F238E27FC236}">
                <a16:creationId xmlns:a16="http://schemas.microsoft.com/office/drawing/2014/main" id="{E634D73B-1704-F581-9A96-73CE80C18426}"/>
              </a:ext>
            </a:extLst>
          </p:cNvPr>
          <p:cNvSpPr txBox="1"/>
          <p:nvPr/>
        </p:nvSpPr>
        <p:spPr>
          <a:xfrm>
            <a:off x="3818965" y="3966883"/>
            <a:ext cx="5948979"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Radisson </a:t>
            </a:r>
            <a:r>
              <a:rPr lang="fr-FR" sz="2400" b="1" dirty="0" err="1">
                <a:solidFill>
                  <a:srgbClr val="FFFF00"/>
                </a:solidFill>
              </a:rPr>
              <a:t>Blu</a:t>
            </a:r>
            <a:r>
              <a:rPr lang="fr-FR" sz="2400" b="1" dirty="0">
                <a:solidFill>
                  <a:srgbClr val="FFFF00"/>
                </a:solidFill>
              </a:rPr>
              <a:t> </a:t>
            </a:r>
            <a:r>
              <a:rPr lang="fr-FR" sz="2400" b="1" dirty="0" err="1">
                <a:solidFill>
                  <a:srgbClr val="FFFF00"/>
                </a:solidFill>
              </a:rPr>
              <a:t>Resort</a:t>
            </a:r>
            <a:r>
              <a:rPr lang="fr-FR" sz="2400" b="1" dirty="0">
                <a:solidFill>
                  <a:srgbClr val="FFFF00"/>
                </a:solidFill>
              </a:rPr>
              <a:t> &amp; </a:t>
            </a:r>
            <a:r>
              <a:rPr lang="fr-FR" sz="2400" b="1" dirty="0" err="1">
                <a:solidFill>
                  <a:srgbClr val="FFFF00"/>
                </a:solidFill>
              </a:rPr>
              <a:t>Hotel</a:t>
            </a:r>
            <a:r>
              <a:rPr lang="fr-FR" sz="2400" b="1" dirty="0">
                <a:solidFill>
                  <a:srgbClr val="FFFF00"/>
                </a:solidFill>
              </a:rPr>
              <a:t> à Split</a:t>
            </a:r>
          </a:p>
        </p:txBody>
      </p:sp>
    </p:spTree>
    <p:extLst>
      <p:ext uri="{BB962C8B-B14F-4D97-AF65-F5344CB8AC3E}">
        <p14:creationId xmlns:p14="http://schemas.microsoft.com/office/powerpoint/2010/main" val="3157819298"/>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façade&#10;&#10;Description générée automatiquement">
            <a:extLst>
              <a:ext uri="{FF2B5EF4-FFF2-40B4-BE49-F238E27FC236}">
                <a16:creationId xmlns:a16="http://schemas.microsoft.com/office/drawing/2014/main" id="{ECA19CCB-BA96-CB0A-F37D-1144731AF80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32853" y="279000"/>
            <a:ext cx="8095478" cy="6300000"/>
          </a:xfrm>
          <a:prstGeom prst="rect">
            <a:avLst/>
          </a:prstGeom>
          <a:effectLst>
            <a:softEdge rad="317500"/>
          </a:effectLst>
        </p:spPr>
      </p:pic>
      <p:sp>
        <p:nvSpPr>
          <p:cNvPr id="4" name="ZoneTexte 3">
            <a:extLst>
              <a:ext uri="{FF2B5EF4-FFF2-40B4-BE49-F238E27FC236}">
                <a16:creationId xmlns:a16="http://schemas.microsoft.com/office/drawing/2014/main" id="{0B44A98C-6A3C-4C02-0E6B-67B5BD34ADF6}"/>
              </a:ext>
            </a:extLst>
          </p:cNvPr>
          <p:cNvSpPr txBox="1"/>
          <p:nvPr/>
        </p:nvSpPr>
        <p:spPr>
          <a:xfrm>
            <a:off x="2592593" y="4069196"/>
            <a:ext cx="7745506"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Théâtre national croate de Split , construit en 1893</a:t>
            </a:r>
          </a:p>
        </p:txBody>
      </p:sp>
    </p:spTree>
    <p:extLst>
      <p:ext uri="{BB962C8B-B14F-4D97-AF65-F5344CB8AC3E}">
        <p14:creationId xmlns:p14="http://schemas.microsoft.com/office/powerpoint/2010/main" val="208166216"/>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plante, ciel&#10;&#10;Description générée automatiquement">
            <a:extLst>
              <a:ext uri="{FF2B5EF4-FFF2-40B4-BE49-F238E27FC236}">
                <a16:creationId xmlns:a16="http://schemas.microsoft.com/office/drawing/2014/main" id="{BBDA7B3D-A9EA-641F-6681-A5C336BF536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66856" y="279000"/>
            <a:ext cx="9453709" cy="6300000"/>
          </a:xfrm>
          <a:prstGeom prst="rect">
            <a:avLst/>
          </a:prstGeom>
          <a:effectLst>
            <a:softEdge rad="317500"/>
          </a:effectLst>
        </p:spPr>
      </p:pic>
      <p:sp>
        <p:nvSpPr>
          <p:cNvPr id="4" name="ZoneTexte 3">
            <a:extLst>
              <a:ext uri="{FF2B5EF4-FFF2-40B4-BE49-F238E27FC236}">
                <a16:creationId xmlns:a16="http://schemas.microsoft.com/office/drawing/2014/main" id="{130D11C0-62DF-B945-6409-9EA6BAB204AE}"/>
              </a:ext>
            </a:extLst>
          </p:cNvPr>
          <p:cNvSpPr txBox="1"/>
          <p:nvPr/>
        </p:nvSpPr>
        <p:spPr>
          <a:xfrm>
            <a:off x="4206239" y="4180344"/>
            <a:ext cx="7444292"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Musée archéologique de Split</a:t>
            </a:r>
          </a:p>
        </p:txBody>
      </p:sp>
    </p:spTree>
    <p:extLst>
      <p:ext uri="{BB962C8B-B14F-4D97-AF65-F5344CB8AC3E}">
        <p14:creationId xmlns:p14="http://schemas.microsoft.com/office/powerpoint/2010/main" val="1114255624"/>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eau, bateau, Photographie aérienne&#10;&#10;Description générée automatiquement">
            <a:extLst>
              <a:ext uri="{FF2B5EF4-FFF2-40B4-BE49-F238E27FC236}">
                <a16:creationId xmlns:a16="http://schemas.microsoft.com/office/drawing/2014/main" id="{21E0D78E-4098-E0A2-2D4D-C5C552F35B6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80615" y="279000"/>
            <a:ext cx="9230769" cy="6300000"/>
          </a:xfrm>
          <a:prstGeom prst="rect">
            <a:avLst/>
          </a:prstGeom>
          <a:effectLst>
            <a:softEdge rad="317500"/>
          </a:effectLst>
        </p:spPr>
      </p:pic>
      <p:sp>
        <p:nvSpPr>
          <p:cNvPr id="4" name="ZoneTexte 3">
            <a:extLst>
              <a:ext uri="{FF2B5EF4-FFF2-40B4-BE49-F238E27FC236}">
                <a16:creationId xmlns:a16="http://schemas.microsoft.com/office/drawing/2014/main" id="{8BFB9162-6AEB-0CBA-6B24-7A55B5DB4BA6}"/>
              </a:ext>
            </a:extLst>
          </p:cNvPr>
          <p:cNvSpPr txBox="1"/>
          <p:nvPr/>
        </p:nvSpPr>
        <p:spPr>
          <a:xfrm>
            <a:off x="4421394" y="4079953"/>
            <a:ext cx="8401722"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Port de Split depuis l'avion.</a:t>
            </a:r>
          </a:p>
        </p:txBody>
      </p:sp>
    </p:spTree>
    <p:extLst>
      <p:ext uri="{BB962C8B-B14F-4D97-AF65-F5344CB8AC3E}">
        <p14:creationId xmlns:p14="http://schemas.microsoft.com/office/powerpoint/2010/main" val="3179435045"/>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bâtiment, architecture, plein air&#10;&#10;Description générée automatiquement">
            <a:extLst>
              <a:ext uri="{FF2B5EF4-FFF2-40B4-BE49-F238E27FC236}">
                <a16:creationId xmlns:a16="http://schemas.microsoft.com/office/drawing/2014/main" id="{C462577A-AC1A-C793-FB17-15EF59FCE92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1000" y="279000"/>
            <a:ext cx="9450000" cy="6300000"/>
          </a:xfrm>
          <a:prstGeom prst="rect">
            <a:avLst/>
          </a:prstGeom>
          <a:effectLst>
            <a:softEdge rad="317500"/>
          </a:effectLst>
        </p:spPr>
      </p:pic>
      <p:sp>
        <p:nvSpPr>
          <p:cNvPr id="4" name="ZoneTexte 3">
            <a:extLst>
              <a:ext uri="{FF2B5EF4-FFF2-40B4-BE49-F238E27FC236}">
                <a16:creationId xmlns:a16="http://schemas.microsoft.com/office/drawing/2014/main" id="{204AFF93-FBD8-DA48-EB7A-60904B020CB3}"/>
              </a:ext>
            </a:extLst>
          </p:cNvPr>
          <p:cNvSpPr txBox="1"/>
          <p:nvPr/>
        </p:nvSpPr>
        <p:spPr>
          <a:xfrm>
            <a:off x="4270785" y="4090711"/>
            <a:ext cx="6723530"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Aéroport de Split, Croatie.</a:t>
            </a:r>
          </a:p>
        </p:txBody>
      </p:sp>
    </p:spTree>
    <p:extLst>
      <p:ext uri="{BB962C8B-B14F-4D97-AF65-F5344CB8AC3E}">
        <p14:creationId xmlns:p14="http://schemas.microsoft.com/office/powerpoint/2010/main" val="950694618"/>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bateau&#10;&#10;Description générée automatiquement">
            <a:extLst>
              <a:ext uri="{FF2B5EF4-FFF2-40B4-BE49-F238E27FC236}">
                <a16:creationId xmlns:a16="http://schemas.microsoft.com/office/drawing/2014/main" id="{EAD653F8-AF15-405F-A574-5B4B5D01A83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22000" y="621693"/>
            <a:ext cx="10548000" cy="5614613"/>
          </a:xfrm>
          <a:prstGeom prst="rect">
            <a:avLst/>
          </a:prstGeom>
          <a:effectLst>
            <a:softEdge rad="127000"/>
          </a:effectLst>
        </p:spPr>
      </p:pic>
      <p:sp>
        <p:nvSpPr>
          <p:cNvPr id="4" name="ZoneTexte 3">
            <a:extLst>
              <a:ext uri="{FF2B5EF4-FFF2-40B4-BE49-F238E27FC236}">
                <a16:creationId xmlns:a16="http://schemas.microsoft.com/office/drawing/2014/main" id="{3D2DAF26-EE0D-AFB2-AA2B-46165A1A4E39}"/>
              </a:ext>
            </a:extLst>
          </p:cNvPr>
          <p:cNvSpPr txBox="1"/>
          <p:nvPr/>
        </p:nvSpPr>
        <p:spPr>
          <a:xfrm>
            <a:off x="3872754" y="3905025"/>
            <a:ext cx="9036423"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Vue du palais de Dioclétien</a:t>
            </a:r>
          </a:p>
        </p:txBody>
      </p:sp>
    </p:spTree>
    <p:extLst>
      <p:ext uri="{BB962C8B-B14F-4D97-AF65-F5344CB8AC3E}">
        <p14:creationId xmlns:p14="http://schemas.microsoft.com/office/powerpoint/2010/main" val="1457013009"/>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ature, arbre&#10;&#10;Description générée automatiquement">
            <a:extLst>
              <a:ext uri="{FF2B5EF4-FFF2-40B4-BE49-F238E27FC236}">
                <a16:creationId xmlns:a16="http://schemas.microsoft.com/office/drawing/2014/main" id="{4553D35D-CE1E-CF03-D9BE-E5C1B3D19E9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34561" y="279000"/>
            <a:ext cx="9922878" cy="6300000"/>
          </a:xfrm>
          <a:prstGeom prst="rect">
            <a:avLst/>
          </a:prstGeom>
          <a:effectLst>
            <a:softEdge rad="317500"/>
          </a:effectLst>
        </p:spPr>
      </p:pic>
      <p:sp>
        <p:nvSpPr>
          <p:cNvPr id="4" name="ZoneTexte 3">
            <a:extLst>
              <a:ext uri="{FF2B5EF4-FFF2-40B4-BE49-F238E27FC236}">
                <a16:creationId xmlns:a16="http://schemas.microsoft.com/office/drawing/2014/main" id="{E6234D7A-0606-BCE1-22E6-B6C5CC43E862}"/>
              </a:ext>
            </a:extLst>
          </p:cNvPr>
          <p:cNvSpPr txBox="1"/>
          <p:nvPr/>
        </p:nvSpPr>
        <p:spPr>
          <a:xfrm>
            <a:off x="2173045" y="4180344"/>
            <a:ext cx="8702936"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colline de </a:t>
            </a:r>
            <a:r>
              <a:rPr lang="fr-FR" sz="2400" b="1" dirty="0" err="1">
                <a:solidFill>
                  <a:srgbClr val="FFFF00"/>
                </a:solidFill>
              </a:rPr>
              <a:t>Marjan</a:t>
            </a:r>
            <a:r>
              <a:rPr lang="fr-FR" sz="2400" b="1" dirty="0">
                <a:solidFill>
                  <a:srgbClr val="FFFF00"/>
                </a:solidFill>
              </a:rPr>
              <a:t> vue depuis la promenade Riva (2013)</a:t>
            </a:r>
          </a:p>
        </p:txBody>
      </p:sp>
    </p:spTree>
    <p:extLst>
      <p:ext uri="{BB962C8B-B14F-4D97-AF65-F5344CB8AC3E}">
        <p14:creationId xmlns:p14="http://schemas.microsoft.com/office/powerpoint/2010/main" val="3901282464"/>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paysage, nature&#10;&#10;Description générée automatiquement">
            <a:extLst>
              <a:ext uri="{FF2B5EF4-FFF2-40B4-BE49-F238E27FC236}">
                <a16:creationId xmlns:a16="http://schemas.microsoft.com/office/drawing/2014/main" id="{2B9ED42B-2548-541C-C00B-AC9A66F1CB2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8000" y="1471979"/>
            <a:ext cx="11736000" cy="3914042"/>
          </a:xfrm>
          <a:prstGeom prst="rect">
            <a:avLst/>
          </a:prstGeom>
          <a:effectLst>
            <a:softEdge rad="127000"/>
          </a:effectLst>
        </p:spPr>
      </p:pic>
      <p:sp>
        <p:nvSpPr>
          <p:cNvPr id="4" name="ZoneTexte 3">
            <a:extLst>
              <a:ext uri="{FF2B5EF4-FFF2-40B4-BE49-F238E27FC236}">
                <a16:creationId xmlns:a16="http://schemas.microsoft.com/office/drawing/2014/main" id="{6A445E8E-9398-89A5-BB44-2BF1CEEB5A59}"/>
              </a:ext>
            </a:extLst>
          </p:cNvPr>
          <p:cNvSpPr txBox="1"/>
          <p:nvPr/>
        </p:nvSpPr>
        <p:spPr>
          <a:xfrm>
            <a:off x="2162287" y="3173506"/>
            <a:ext cx="8971877"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Banlieue de Split après l'incendie de forêt de juillet 2017</a:t>
            </a:r>
          </a:p>
        </p:txBody>
      </p:sp>
    </p:spTree>
    <p:extLst>
      <p:ext uri="{BB962C8B-B14F-4D97-AF65-F5344CB8AC3E}">
        <p14:creationId xmlns:p14="http://schemas.microsoft.com/office/powerpoint/2010/main" val="515322811"/>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aysage, nature, rive&#10;&#10;Description générée automatiquement">
            <a:extLst>
              <a:ext uri="{FF2B5EF4-FFF2-40B4-BE49-F238E27FC236}">
                <a16:creationId xmlns:a16="http://schemas.microsoft.com/office/drawing/2014/main" id="{835335C6-0484-C654-407C-A6FB7EB0727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00CCC485-92D2-3D73-62B4-9FA2AC4711CA}"/>
              </a:ext>
            </a:extLst>
          </p:cNvPr>
          <p:cNvSpPr txBox="1"/>
          <p:nvPr/>
        </p:nvSpPr>
        <p:spPr>
          <a:xfrm>
            <a:off x="2743199" y="6396335"/>
            <a:ext cx="8627634" cy="461665"/>
          </a:xfrm>
          <a:prstGeom prst="rect">
            <a:avLst/>
          </a:prstGeom>
          <a:noFill/>
        </p:spPr>
        <p:txBody>
          <a:bodyPr wrap="square" rtlCol="0">
            <a:spAutoFit/>
          </a:bodyPr>
          <a:lstStyle/>
          <a:p>
            <a:r>
              <a:rPr lang="fr-FR" sz="2400" b="1" dirty="0">
                <a:solidFill>
                  <a:srgbClr val="FFFF00"/>
                </a:solidFill>
              </a:rPr>
              <a:t> la ville de Bol sur l'île de </a:t>
            </a:r>
            <a:r>
              <a:rPr lang="fr-FR" sz="2400" b="1" dirty="0" err="1">
                <a:solidFill>
                  <a:srgbClr val="FFFF00"/>
                </a:solidFill>
              </a:rPr>
              <a:t>BraÄ</a:t>
            </a:r>
            <a:r>
              <a:rPr lang="fr-FR" sz="2400" b="1" dirty="0">
                <a:solidFill>
                  <a:srgbClr val="FFFF00"/>
                </a:solidFill>
              </a:rPr>
              <a:t>, Dalmatie, Croatie.</a:t>
            </a:r>
          </a:p>
        </p:txBody>
      </p:sp>
    </p:spTree>
    <p:extLst>
      <p:ext uri="{BB962C8B-B14F-4D97-AF65-F5344CB8AC3E}">
        <p14:creationId xmlns:p14="http://schemas.microsoft.com/office/powerpoint/2010/main" val="2246695280"/>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île, Reliefs côtiers et océaniques, nature, plage&#10;&#10;Description générée automatiquement">
            <a:extLst>
              <a:ext uri="{FF2B5EF4-FFF2-40B4-BE49-F238E27FC236}">
                <a16:creationId xmlns:a16="http://schemas.microsoft.com/office/drawing/2014/main" id="{75E01133-CFBF-2772-5F4D-18FB756CC57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50891" y="279000"/>
            <a:ext cx="7112104" cy="6300000"/>
          </a:xfrm>
          <a:prstGeom prst="rect">
            <a:avLst/>
          </a:prstGeom>
          <a:effectLst>
            <a:softEdge rad="317500"/>
          </a:effectLst>
        </p:spPr>
      </p:pic>
      <p:sp>
        <p:nvSpPr>
          <p:cNvPr id="5" name="ZoneTexte 4">
            <a:extLst>
              <a:ext uri="{FF2B5EF4-FFF2-40B4-BE49-F238E27FC236}">
                <a16:creationId xmlns:a16="http://schemas.microsoft.com/office/drawing/2014/main" id="{1E1051B7-6C53-382F-8FE1-BF1C0F793B2D}"/>
              </a:ext>
            </a:extLst>
          </p:cNvPr>
          <p:cNvSpPr txBox="1"/>
          <p:nvPr/>
        </p:nvSpPr>
        <p:spPr>
          <a:xfrm>
            <a:off x="3303896" y="6348167"/>
            <a:ext cx="6572923" cy="461665"/>
          </a:xfrm>
          <a:prstGeom prst="rect">
            <a:avLst/>
          </a:prstGeom>
          <a:noFill/>
        </p:spPr>
        <p:txBody>
          <a:bodyPr wrap="square" rtlCol="0">
            <a:spAutoFit/>
          </a:bodyPr>
          <a:lstStyle/>
          <a:p>
            <a:r>
              <a:rPr lang="fr-FR" sz="2400" b="1">
                <a:solidFill>
                  <a:srgbClr val="FFFF00"/>
                </a:solidFill>
              </a:rPr>
              <a:t>Corne d' Or — Bol, île de Brač en Croatie.</a:t>
            </a:r>
            <a:endParaRPr lang="fr-FR" sz="2400" b="1" dirty="0">
              <a:solidFill>
                <a:srgbClr val="FFFF00"/>
              </a:solidFill>
            </a:endParaRPr>
          </a:p>
        </p:txBody>
      </p:sp>
    </p:spTree>
    <p:extLst>
      <p:ext uri="{BB962C8B-B14F-4D97-AF65-F5344CB8AC3E}">
        <p14:creationId xmlns:p14="http://schemas.microsoft.com/office/powerpoint/2010/main" val="342742210"/>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paysage, ciel&#10;&#10;Description générée automatiquement">
            <a:extLst>
              <a:ext uri="{FF2B5EF4-FFF2-40B4-BE49-F238E27FC236}">
                <a16:creationId xmlns:a16="http://schemas.microsoft.com/office/drawing/2014/main" id="{60CB2351-A378-EEA6-A309-160B9D4BEF1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70000" y="669684"/>
            <a:ext cx="11052000" cy="5518632"/>
          </a:xfrm>
          <a:prstGeom prst="rect">
            <a:avLst/>
          </a:prstGeom>
          <a:effectLst>
            <a:softEdge rad="317500"/>
          </a:effectLst>
        </p:spPr>
      </p:pic>
      <p:sp>
        <p:nvSpPr>
          <p:cNvPr id="4" name="ZoneTexte 3">
            <a:extLst>
              <a:ext uri="{FF2B5EF4-FFF2-40B4-BE49-F238E27FC236}">
                <a16:creationId xmlns:a16="http://schemas.microsoft.com/office/drawing/2014/main" id="{53375D2D-C6EF-B4C0-3B4B-56B57226E15E}"/>
              </a:ext>
            </a:extLst>
          </p:cNvPr>
          <p:cNvSpPr txBox="1"/>
          <p:nvPr/>
        </p:nvSpPr>
        <p:spPr>
          <a:xfrm>
            <a:off x="2194560" y="438851"/>
            <a:ext cx="9029407" cy="461665"/>
          </a:xfrm>
          <a:prstGeom prst="rect">
            <a:avLst/>
          </a:prstGeom>
          <a:noFill/>
        </p:spPr>
        <p:txBody>
          <a:bodyPr wrap="square" rtlCol="0">
            <a:spAutoFit/>
          </a:bodyPr>
          <a:lstStyle/>
          <a:p>
            <a:r>
              <a:rPr lang="fr-FR" sz="2400" b="1" dirty="0">
                <a:solidFill>
                  <a:srgbClr val="FFFF00"/>
                </a:solidFill>
              </a:rPr>
              <a:t>Excursion à Du Dubrovnik au Départ de </a:t>
            </a:r>
            <a:r>
              <a:rPr lang="fr-FR" sz="2400" b="1" dirty="0" err="1">
                <a:solidFill>
                  <a:srgbClr val="FFFF00"/>
                </a:solidFill>
              </a:rPr>
              <a:t>Splità</a:t>
            </a:r>
            <a:r>
              <a:rPr lang="fr-FR" sz="2400" b="1" dirty="0">
                <a:solidFill>
                  <a:srgbClr val="FFFF00"/>
                </a:solidFill>
              </a:rPr>
              <a:t> Suivre</a:t>
            </a:r>
          </a:p>
        </p:txBody>
      </p:sp>
    </p:spTree>
    <p:extLst>
      <p:ext uri="{BB962C8B-B14F-4D97-AF65-F5344CB8AC3E}">
        <p14:creationId xmlns:p14="http://schemas.microsoft.com/office/powerpoint/2010/main" val="2497311991"/>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paysage, ciel&#10;&#10;Description générée automatiquement">
            <a:extLst>
              <a:ext uri="{FF2B5EF4-FFF2-40B4-BE49-F238E27FC236}">
                <a16:creationId xmlns:a16="http://schemas.microsoft.com/office/drawing/2014/main" id="{55D7DDE8-7B32-B56A-6DB3-521F73EFFEA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8000" y="503398"/>
            <a:ext cx="11196000" cy="5590536"/>
          </a:xfrm>
          <a:prstGeom prst="rect">
            <a:avLst/>
          </a:prstGeom>
          <a:effectLst>
            <a:softEdge rad="317500"/>
          </a:effectLst>
        </p:spPr>
      </p:pic>
    </p:spTree>
    <p:extLst>
      <p:ext uri="{BB962C8B-B14F-4D97-AF65-F5344CB8AC3E}">
        <p14:creationId xmlns:p14="http://schemas.microsoft.com/office/powerpoint/2010/main" val="2069920374"/>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eau, paysage, ciel&#10;&#10;Description générée automatiquement">
            <a:extLst>
              <a:ext uri="{FF2B5EF4-FFF2-40B4-BE49-F238E27FC236}">
                <a16:creationId xmlns:a16="http://schemas.microsoft.com/office/drawing/2014/main" id="{88FBC9C3-A5A8-0689-B94C-D1C63EC34FA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6270" y="279000"/>
            <a:ext cx="9459459" cy="6300000"/>
          </a:xfrm>
          <a:prstGeom prst="rect">
            <a:avLst/>
          </a:prstGeom>
          <a:effectLst>
            <a:softEdge rad="317500"/>
          </a:effectLst>
        </p:spPr>
      </p:pic>
    </p:spTree>
    <p:extLst>
      <p:ext uri="{BB962C8B-B14F-4D97-AF65-F5344CB8AC3E}">
        <p14:creationId xmlns:p14="http://schemas.microsoft.com/office/powerpoint/2010/main" val="3624044826"/>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paysage, nuage&#10;&#10;Description générée automatiquement">
            <a:extLst>
              <a:ext uri="{FF2B5EF4-FFF2-40B4-BE49-F238E27FC236}">
                <a16:creationId xmlns:a16="http://schemas.microsoft.com/office/drawing/2014/main" id="{897F2807-EBC4-FB52-D539-38FD99E6900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1000" y="279000"/>
            <a:ext cx="9450000" cy="6300000"/>
          </a:xfrm>
          <a:prstGeom prst="rect">
            <a:avLst/>
          </a:prstGeom>
          <a:effectLst>
            <a:softEdge rad="317500"/>
          </a:effectLst>
        </p:spPr>
      </p:pic>
    </p:spTree>
    <p:extLst>
      <p:ext uri="{BB962C8B-B14F-4D97-AF65-F5344CB8AC3E}">
        <p14:creationId xmlns:p14="http://schemas.microsoft.com/office/powerpoint/2010/main" val="1645034433"/>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arcade, arche&#10;&#10;Description générée automatiquement">
            <a:extLst>
              <a:ext uri="{FF2B5EF4-FFF2-40B4-BE49-F238E27FC236}">
                <a16:creationId xmlns:a16="http://schemas.microsoft.com/office/drawing/2014/main" id="{8E59F3DF-0845-5228-C710-E3B5FFEDB41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17622" y="3101900"/>
            <a:ext cx="5040000" cy="33642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6F7360F-CCCB-641B-67EA-82FE488CC4F6}"/>
              </a:ext>
            </a:extLst>
          </p:cNvPr>
          <p:cNvSpPr txBox="1"/>
          <p:nvPr/>
        </p:nvSpPr>
        <p:spPr>
          <a:xfrm>
            <a:off x="1511533" y="2640235"/>
            <a:ext cx="4346089" cy="461665"/>
          </a:xfrm>
          <a:prstGeom prst="rect">
            <a:avLst/>
          </a:prstGeom>
          <a:noFill/>
        </p:spPr>
        <p:txBody>
          <a:bodyPr wrap="square" rtlCol="0">
            <a:spAutoFit/>
          </a:bodyPr>
          <a:lstStyle/>
          <a:p>
            <a:r>
              <a:rPr lang="fr-FR" sz="2400" b="1">
                <a:solidFill>
                  <a:srgbClr val="FFFF00"/>
                </a:solidFill>
              </a:rPr>
              <a:t> le Palais de Dioclétien</a:t>
            </a:r>
            <a:endParaRPr lang="fr-FR" sz="2400" b="1" dirty="0">
              <a:solidFill>
                <a:srgbClr val="FFFF00"/>
              </a:solidFill>
            </a:endParaRPr>
          </a:p>
        </p:txBody>
      </p:sp>
      <p:pic>
        <p:nvPicPr>
          <p:cNvPr id="6" name="Image 5" descr="Une image contenant plein air, ciel, bâtiment, tour&#10;&#10;Description générée automatiquement">
            <a:extLst>
              <a:ext uri="{FF2B5EF4-FFF2-40B4-BE49-F238E27FC236}">
                <a16:creationId xmlns:a16="http://schemas.microsoft.com/office/drawing/2014/main" id="{1196E176-0407-9AE6-2F8F-D25E685F1CC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02378" y="303119"/>
            <a:ext cx="4572000" cy="3427492"/>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5CCC4612-D832-FF77-0B8F-E045A6C521F9}"/>
              </a:ext>
            </a:extLst>
          </p:cNvPr>
          <p:cNvSpPr txBox="1"/>
          <p:nvPr/>
        </p:nvSpPr>
        <p:spPr>
          <a:xfrm>
            <a:off x="7057016" y="3814042"/>
            <a:ext cx="4475182" cy="461665"/>
          </a:xfrm>
          <a:prstGeom prst="rect">
            <a:avLst/>
          </a:prstGeom>
          <a:noFill/>
        </p:spPr>
        <p:txBody>
          <a:bodyPr wrap="square" rtlCol="0">
            <a:spAutoFit/>
          </a:bodyPr>
          <a:lstStyle/>
          <a:p>
            <a:r>
              <a:rPr lang="fr-FR" sz="2400" b="1">
                <a:solidFill>
                  <a:srgbClr val="FFFF00"/>
                </a:solidFill>
              </a:rPr>
              <a:t>la Cathédrale Saint-Domnius</a:t>
            </a:r>
            <a:endParaRPr lang="fr-FR" sz="2400" b="1" dirty="0">
              <a:solidFill>
                <a:srgbClr val="FFFF00"/>
              </a:solidFill>
            </a:endParaRPr>
          </a:p>
        </p:txBody>
      </p:sp>
    </p:spTree>
    <p:extLst>
      <p:ext uri="{BB962C8B-B14F-4D97-AF65-F5344CB8AC3E}">
        <p14:creationId xmlns:p14="http://schemas.microsoft.com/office/powerpoint/2010/main" val="4256614789"/>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Ruines, ciel, nuage&#10;&#10;Description générée automatiquement">
            <a:extLst>
              <a:ext uri="{FF2B5EF4-FFF2-40B4-BE49-F238E27FC236}">
                <a16:creationId xmlns:a16="http://schemas.microsoft.com/office/drawing/2014/main" id="{5E2D2A75-0A87-5A49-2334-5BCF68EFBD2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49994" y="533848"/>
            <a:ext cx="5123238" cy="342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468EF7B-46FC-E073-DDAC-0E63588F1BF2}"/>
              </a:ext>
            </a:extLst>
          </p:cNvPr>
          <p:cNvSpPr txBox="1"/>
          <p:nvPr/>
        </p:nvSpPr>
        <p:spPr>
          <a:xfrm>
            <a:off x="778139" y="3935524"/>
            <a:ext cx="5421854" cy="461665"/>
          </a:xfrm>
          <a:prstGeom prst="rect">
            <a:avLst/>
          </a:prstGeom>
          <a:noFill/>
        </p:spPr>
        <p:txBody>
          <a:bodyPr wrap="square" rtlCol="0">
            <a:spAutoFit/>
          </a:bodyPr>
          <a:lstStyle/>
          <a:p>
            <a:r>
              <a:rPr lang="fr-FR" sz="2400" b="1">
                <a:solidFill>
                  <a:srgbClr val="FFFF00"/>
                </a:solidFill>
              </a:rPr>
              <a:t>le Musée Archéologique de Split</a:t>
            </a:r>
            <a:endParaRPr lang="fr-FR" sz="2400" b="1" dirty="0">
              <a:solidFill>
                <a:srgbClr val="FFFF00"/>
              </a:solidFill>
            </a:endParaRPr>
          </a:p>
        </p:txBody>
      </p:sp>
      <p:pic>
        <p:nvPicPr>
          <p:cNvPr id="6" name="Image 5" descr="Une image contenant plein air, arbre, escaliers, plante&#10;&#10;Description générée automatiquement">
            <a:extLst>
              <a:ext uri="{FF2B5EF4-FFF2-40B4-BE49-F238E27FC236}">
                <a16:creationId xmlns:a16="http://schemas.microsoft.com/office/drawing/2014/main" id="{95B42DF1-5D88-C482-42D1-9565DDDCDAB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06006" y="2922476"/>
            <a:ext cx="4536000" cy="3400504"/>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1D665C72-F853-9B0F-27AA-BDD07244192D}"/>
              </a:ext>
            </a:extLst>
          </p:cNvPr>
          <p:cNvSpPr txBox="1"/>
          <p:nvPr/>
        </p:nvSpPr>
        <p:spPr>
          <a:xfrm>
            <a:off x="7551868" y="2460811"/>
            <a:ext cx="4227755" cy="461665"/>
          </a:xfrm>
          <a:prstGeom prst="rect">
            <a:avLst/>
          </a:prstGeom>
          <a:noFill/>
        </p:spPr>
        <p:txBody>
          <a:bodyPr wrap="square" rtlCol="0">
            <a:spAutoFit/>
          </a:bodyPr>
          <a:lstStyle/>
          <a:p>
            <a:r>
              <a:rPr lang="fr-FR" sz="2400" b="1">
                <a:solidFill>
                  <a:srgbClr val="FFFF00"/>
                </a:solidFill>
              </a:rPr>
              <a:t>le quartier de Veli Varos</a:t>
            </a:r>
            <a:endParaRPr lang="fr-FR" sz="2400" b="1" dirty="0">
              <a:solidFill>
                <a:srgbClr val="FFFF00"/>
              </a:solidFill>
            </a:endParaRPr>
          </a:p>
        </p:txBody>
      </p:sp>
    </p:spTree>
    <p:extLst>
      <p:ext uri="{BB962C8B-B14F-4D97-AF65-F5344CB8AC3E}">
        <p14:creationId xmlns:p14="http://schemas.microsoft.com/office/powerpoint/2010/main" val="3564068826"/>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palmier, ciel&#10;&#10;Description générée automatiquement">
            <a:extLst>
              <a:ext uri="{FF2B5EF4-FFF2-40B4-BE49-F238E27FC236}">
                <a16:creationId xmlns:a16="http://schemas.microsoft.com/office/drawing/2014/main" id="{07C8D68F-4074-1C98-B97D-EE534D790A5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93028" y="2733170"/>
            <a:ext cx="5220000" cy="3477701"/>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B5214FA-214E-DB4A-8C07-175F27A14CA5}"/>
              </a:ext>
            </a:extLst>
          </p:cNvPr>
          <p:cNvSpPr txBox="1"/>
          <p:nvPr/>
        </p:nvSpPr>
        <p:spPr>
          <a:xfrm>
            <a:off x="1463040" y="2271505"/>
            <a:ext cx="5174428" cy="461665"/>
          </a:xfrm>
          <a:prstGeom prst="rect">
            <a:avLst/>
          </a:prstGeom>
          <a:noFill/>
        </p:spPr>
        <p:txBody>
          <a:bodyPr wrap="square" rtlCol="0">
            <a:spAutoFit/>
          </a:bodyPr>
          <a:lstStyle/>
          <a:p>
            <a:r>
              <a:rPr lang="fr-FR" sz="2400" b="1">
                <a:solidFill>
                  <a:srgbClr val="FFFF00"/>
                </a:solidFill>
              </a:rPr>
              <a:t> la promenade de La Riva</a:t>
            </a:r>
            <a:endParaRPr lang="fr-FR" sz="2400" b="1" dirty="0">
              <a:solidFill>
                <a:srgbClr val="FFFF00"/>
              </a:solidFill>
            </a:endParaRPr>
          </a:p>
        </p:txBody>
      </p:sp>
      <p:pic>
        <p:nvPicPr>
          <p:cNvPr id="6" name="Image 5" descr="Une image contenant nourriture, plat, assiette, table&#10;&#10;Description générée automatiquement">
            <a:extLst>
              <a:ext uri="{FF2B5EF4-FFF2-40B4-BE49-F238E27FC236}">
                <a16:creationId xmlns:a16="http://schemas.microsoft.com/office/drawing/2014/main" id="{7529C4D7-30A3-17BB-460F-6A886B4216C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34972" y="598241"/>
            <a:ext cx="4464000" cy="3346528"/>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B7E89B5E-0502-AE21-1D7B-36C7124C0BBD}"/>
              </a:ext>
            </a:extLst>
          </p:cNvPr>
          <p:cNvSpPr txBox="1"/>
          <p:nvPr/>
        </p:nvSpPr>
        <p:spPr>
          <a:xfrm>
            <a:off x="7282927" y="3953892"/>
            <a:ext cx="4216045" cy="461665"/>
          </a:xfrm>
          <a:prstGeom prst="rect">
            <a:avLst/>
          </a:prstGeom>
          <a:noFill/>
        </p:spPr>
        <p:txBody>
          <a:bodyPr wrap="square" rtlCol="0">
            <a:spAutoFit/>
          </a:bodyPr>
          <a:lstStyle/>
          <a:p>
            <a:r>
              <a:rPr lang="fr-FR" sz="2400" b="1">
                <a:solidFill>
                  <a:srgbClr val="FFFF00"/>
                </a:solidFill>
              </a:rPr>
              <a:t>Goûter la gastronomie locale</a:t>
            </a:r>
            <a:endParaRPr lang="fr-FR" sz="2400" b="1" dirty="0">
              <a:solidFill>
                <a:srgbClr val="FFFF00"/>
              </a:solidFill>
            </a:endParaRPr>
          </a:p>
        </p:txBody>
      </p:sp>
    </p:spTree>
    <p:extLst>
      <p:ext uri="{BB962C8B-B14F-4D97-AF65-F5344CB8AC3E}">
        <p14:creationId xmlns:p14="http://schemas.microsoft.com/office/powerpoint/2010/main" val="2300130013"/>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eau, ciel, bateau&#10;&#10;Description générée automatiquement">
            <a:extLst>
              <a:ext uri="{FF2B5EF4-FFF2-40B4-BE49-F238E27FC236}">
                <a16:creationId xmlns:a16="http://schemas.microsoft.com/office/drawing/2014/main" id="{7C838F34-373D-D06F-7284-80280DE08B4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6358" y="1594093"/>
            <a:ext cx="5758925" cy="385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0D532A6-65AB-AF6F-A776-99FB1BE6C32D}"/>
              </a:ext>
            </a:extLst>
          </p:cNvPr>
          <p:cNvSpPr txBox="1"/>
          <p:nvPr/>
        </p:nvSpPr>
        <p:spPr>
          <a:xfrm>
            <a:off x="366707" y="516875"/>
            <a:ext cx="5884433" cy="1077218"/>
          </a:xfrm>
          <a:prstGeom prst="rect">
            <a:avLst/>
          </a:prstGeom>
          <a:noFill/>
        </p:spPr>
        <p:txBody>
          <a:bodyPr wrap="square" rtlCol="0">
            <a:spAutoFit/>
          </a:bodyPr>
          <a:lstStyle/>
          <a:p>
            <a:r>
              <a:rPr lang="fr-FR" sz="3200" b="1" dirty="0">
                <a:solidFill>
                  <a:srgbClr val="FFFF00"/>
                </a:solidFill>
              </a:rPr>
              <a:t>Lorient Vous A Présenté  Split et Dubrovnik</a:t>
            </a:r>
          </a:p>
        </p:txBody>
      </p:sp>
      <p:sp>
        <p:nvSpPr>
          <p:cNvPr id="5" name="ZoneTexte 4">
            <a:extLst>
              <a:ext uri="{FF2B5EF4-FFF2-40B4-BE49-F238E27FC236}">
                <a16:creationId xmlns:a16="http://schemas.microsoft.com/office/drawing/2014/main" id="{E1867EBB-37E3-FEAB-4FEF-E6B62096B0EC}"/>
              </a:ext>
            </a:extLst>
          </p:cNvPr>
          <p:cNvSpPr txBox="1"/>
          <p:nvPr/>
        </p:nvSpPr>
        <p:spPr>
          <a:xfrm>
            <a:off x="6215283" y="2119793"/>
            <a:ext cx="5680038" cy="584775"/>
          </a:xfrm>
          <a:prstGeom prst="rect">
            <a:avLst/>
          </a:prstGeom>
          <a:noFill/>
        </p:spPr>
        <p:txBody>
          <a:bodyPr wrap="square" rtlCol="0">
            <a:spAutoFit/>
          </a:bodyPr>
          <a:lstStyle/>
          <a:p>
            <a:r>
              <a:rPr lang="fr-FR" sz="3200" b="1" dirty="0">
                <a:solidFill>
                  <a:srgbClr val="FFFF00"/>
                </a:solidFill>
              </a:rPr>
              <a:t>Les Images Et Le Son Du Net</a:t>
            </a:r>
          </a:p>
        </p:txBody>
      </p:sp>
      <p:sp>
        <p:nvSpPr>
          <p:cNvPr id="6" name="ZoneTexte 5">
            <a:extLst>
              <a:ext uri="{FF2B5EF4-FFF2-40B4-BE49-F238E27FC236}">
                <a16:creationId xmlns:a16="http://schemas.microsoft.com/office/drawing/2014/main" id="{3D1B201A-E590-FAEA-748F-ECB7996CB836}"/>
              </a:ext>
            </a:extLst>
          </p:cNvPr>
          <p:cNvSpPr txBox="1"/>
          <p:nvPr/>
        </p:nvSpPr>
        <p:spPr>
          <a:xfrm>
            <a:off x="6981713" y="3015115"/>
            <a:ext cx="5001355" cy="584775"/>
          </a:xfrm>
          <a:prstGeom prst="rect">
            <a:avLst/>
          </a:prstGeom>
          <a:noFill/>
        </p:spPr>
        <p:txBody>
          <a:bodyPr wrap="square" rtlCol="0">
            <a:spAutoFit/>
          </a:bodyPr>
          <a:lstStyle/>
          <a:p>
            <a:r>
              <a:rPr lang="fr-FR" sz="3200" b="1" dirty="0">
                <a:solidFill>
                  <a:srgbClr val="FFFF00"/>
                </a:solidFill>
              </a:rPr>
              <a:t>Merci De Votre Visite</a:t>
            </a:r>
          </a:p>
        </p:txBody>
      </p:sp>
      <p:sp>
        <p:nvSpPr>
          <p:cNvPr id="7" name="ZoneTexte 6">
            <a:extLst>
              <a:ext uri="{FF2B5EF4-FFF2-40B4-BE49-F238E27FC236}">
                <a16:creationId xmlns:a16="http://schemas.microsoft.com/office/drawing/2014/main" id="{BA87E4A8-A7FE-BB62-2C33-9CF3740CAE62}"/>
              </a:ext>
            </a:extLst>
          </p:cNvPr>
          <p:cNvSpPr txBox="1"/>
          <p:nvPr/>
        </p:nvSpPr>
        <p:spPr>
          <a:xfrm>
            <a:off x="8416066" y="3910437"/>
            <a:ext cx="3775934" cy="523220"/>
          </a:xfrm>
          <a:prstGeom prst="rect">
            <a:avLst/>
          </a:prstGeom>
          <a:noFill/>
        </p:spPr>
        <p:txBody>
          <a:bodyPr wrap="square" rtlCol="0">
            <a:spAutoFit/>
          </a:bodyPr>
          <a:lstStyle/>
          <a:p>
            <a:r>
              <a:rPr lang="fr-FR" sz="2800" b="1" dirty="0">
                <a:solidFill>
                  <a:srgbClr val="FFFF00"/>
                </a:solidFill>
              </a:rPr>
              <a:t>Daniel</a:t>
            </a:r>
          </a:p>
        </p:txBody>
      </p:sp>
    </p:spTree>
    <p:extLst>
      <p:ext uri="{BB962C8B-B14F-4D97-AF65-F5344CB8AC3E}">
        <p14:creationId xmlns:p14="http://schemas.microsoft.com/office/powerpoint/2010/main" val="1679191052"/>
      </p:ext>
    </p:extLst>
  </p:cSld>
  <p:clrMapOvr>
    <a:masterClrMapping/>
  </p:clrMapOvr>
  <mc:AlternateContent xmlns:mc="http://schemas.openxmlformats.org/markup-compatibility/2006">
    <mc:Choice xmlns:p14="http://schemas.microsoft.com/office/powerpoint/2010/main" Requires="p14">
      <p:transition spd="slow" p14:dur="5000" advClick="0" advTm="8000">
        <p:comb/>
      </p:transition>
    </mc:Choice>
    <mc:Fallback>
      <p:transition spd="slow" advClick="0" advTm="8000">
        <p:comb/>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87</TotalTime>
  <Words>454</Words>
  <Application>Microsoft Office PowerPoint</Application>
  <PresentationFormat>Grand écran</PresentationFormat>
  <Paragraphs>160</Paragraphs>
  <Slides>32</Slides>
  <Notes>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32</vt:i4>
      </vt:variant>
    </vt:vector>
  </HeadingPairs>
  <TitlesOfParts>
    <vt:vector size="36"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3</cp:revision>
  <dcterms:created xsi:type="dcterms:W3CDTF">2024-08-04T08:04:55Z</dcterms:created>
  <dcterms:modified xsi:type="dcterms:W3CDTF">2024-08-04T09:39:51Z</dcterms:modified>
</cp:coreProperties>
</file>