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6" r:id="rId3"/>
    <p:sldId id="275" r:id="rId4"/>
    <p:sldId id="274" r:id="rId5"/>
    <p:sldId id="272" r:id="rId6"/>
    <p:sldId id="271" r:id="rId7"/>
    <p:sldId id="270" r:id="rId8"/>
    <p:sldId id="269" r:id="rId9"/>
    <p:sldId id="268" r:id="rId10"/>
    <p:sldId id="267" r:id="rId11"/>
    <p:sldId id="266" r:id="rId12"/>
    <p:sldId id="264" r:id="rId13"/>
    <p:sldId id="265" r:id="rId14"/>
    <p:sldId id="263" r:id="rId15"/>
    <p:sldId id="262" r:id="rId16"/>
    <p:sldId id="261" r:id="rId17"/>
    <p:sldId id="260" r:id="rId18"/>
    <p:sldId id="259" r:id="rId19"/>
    <p:sldId id="258" r:id="rId20"/>
    <p:sldId id="257" r:id="rId21"/>
    <p:sldId id="278" r:id="rId22"/>
    <p:sldId id="279" r:id="rId23"/>
    <p:sldId id="277"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610" autoAdjust="0"/>
    <p:restoredTop sz="94660"/>
  </p:normalViewPr>
  <p:slideViewPr>
    <p:cSldViewPr snapToGrid="0">
      <p:cViewPr varScale="1">
        <p:scale>
          <a:sx n="74" d="100"/>
          <a:sy n="74" d="100"/>
        </p:scale>
        <p:origin x="499"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8B270D-005E-0C97-D6B6-89B12746D4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2BD7EBB-2CD6-816D-0894-BFFE3FBE21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29AF2D6-C377-BA47-6E21-9B768A91D744}"/>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5" name="Espace réservé du pied de page 4">
            <a:extLst>
              <a:ext uri="{FF2B5EF4-FFF2-40B4-BE49-F238E27FC236}">
                <a16:creationId xmlns:a16="http://schemas.microsoft.com/office/drawing/2014/main" id="{44D0CCF0-894D-6266-A90A-FCADC141487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AA5E0B3-FEE1-20A2-BF19-8BCABCF89912}"/>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41304876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EF2992F-7210-5579-3E10-C177EA6173C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C2DC15F-0750-E7DA-7862-6BB1DFBD6243}"/>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EF1B856-F25D-DBDE-F7CD-E79BD5567E5F}"/>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5" name="Espace réservé du pied de page 4">
            <a:extLst>
              <a:ext uri="{FF2B5EF4-FFF2-40B4-BE49-F238E27FC236}">
                <a16:creationId xmlns:a16="http://schemas.microsoft.com/office/drawing/2014/main" id="{55274B6A-1A6A-AB7E-E37D-4A3D1CB4BEA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65A57E7-58E3-D07F-5314-68888120458A}"/>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421968415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48A698-BC65-74E5-C9A6-0DC7C4F8572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2A0E29B-80AB-91BA-4B05-BF79FEF3FE6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98BD55B-39B2-A181-727F-446A528EEE1F}"/>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5" name="Espace réservé du pied de page 4">
            <a:extLst>
              <a:ext uri="{FF2B5EF4-FFF2-40B4-BE49-F238E27FC236}">
                <a16:creationId xmlns:a16="http://schemas.microsoft.com/office/drawing/2014/main" id="{2E06E360-6575-1883-84B3-450769377C8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1D3858F-85CB-79D9-49CF-4BD6B8B916DA}"/>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149542017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0AFD949-4BDC-0063-3D27-04A484715F3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AF2E2F6-497E-F481-EAD3-3AD0801D31C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32AD092-7209-15DD-9611-6BA8884A28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0CD8675-B2C6-AC37-8201-DB213AA4462E}"/>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6" name="Espace réservé du pied de page 5">
            <a:extLst>
              <a:ext uri="{FF2B5EF4-FFF2-40B4-BE49-F238E27FC236}">
                <a16:creationId xmlns:a16="http://schemas.microsoft.com/office/drawing/2014/main" id="{2BD771D6-E4F4-D778-EB0B-EECCD993921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135AC6F9-DB49-4B0E-E9E4-A0EDFF335B46}"/>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296452274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82A49A-264E-56E5-4AF2-996D2A854383}"/>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C10B6BC-D51D-1039-8907-2A226CDDC24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A7D581B-7AC1-2FEB-4430-8CE3247A8F03}"/>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5750A50-860C-7A57-2DD0-81CCF6558D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D76585F-A258-A66C-1D32-980425049EC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62AEB78-390E-8509-7C28-93E283F44B75}"/>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8" name="Espace réservé du pied de page 7">
            <a:extLst>
              <a:ext uri="{FF2B5EF4-FFF2-40B4-BE49-F238E27FC236}">
                <a16:creationId xmlns:a16="http://schemas.microsoft.com/office/drawing/2014/main" id="{2E162304-2447-7053-5346-18054EE4E952}"/>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9D037EE-A313-7FF7-C6F7-D6BC6009C5E0}"/>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305574968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38A8B2-1D89-7ED3-F0A0-8E090943DD0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8B5D5C6-C77E-67E8-A9EB-D94378B10F81}"/>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4" name="Espace réservé du pied de page 3">
            <a:extLst>
              <a:ext uri="{FF2B5EF4-FFF2-40B4-BE49-F238E27FC236}">
                <a16:creationId xmlns:a16="http://schemas.microsoft.com/office/drawing/2014/main" id="{DF59C7BB-4724-0837-1D23-5711DE3C7A2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79C72D9-CEEE-6CE6-57A1-B2AAF51DF512}"/>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153694887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287F1DA-F4B6-AF36-E1D3-0C9B8312A5AB}"/>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3" name="Espace réservé du pied de page 2">
            <a:extLst>
              <a:ext uri="{FF2B5EF4-FFF2-40B4-BE49-F238E27FC236}">
                <a16:creationId xmlns:a16="http://schemas.microsoft.com/office/drawing/2014/main" id="{505FC558-F650-9D24-24D6-32B0CAA8429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E462AB9-92B2-357C-292E-6734DB6B763D}"/>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3143714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AE8BAB-C8A3-B217-6B27-6E3F026D752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CA4BDB1-878D-B122-0E13-8E523C5985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07A65DE-E77A-02AD-DAA8-C82F8DE4CF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212E732-014F-BB0E-62AA-F98EDF80CF3E}"/>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6" name="Espace réservé du pied de page 5">
            <a:extLst>
              <a:ext uri="{FF2B5EF4-FFF2-40B4-BE49-F238E27FC236}">
                <a16:creationId xmlns:a16="http://schemas.microsoft.com/office/drawing/2014/main" id="{18DA51CA-7A6B-C00C-A382-E653FCB4A7E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2956856-5A95-0966-FF5D-480D5F7AF563}"/>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48588251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B2704E-6D35-C1CC-5275-B932D79034C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6D71685-B022-E055-5F3C-411F92CC8F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D1DC9B4A-30DD-40E9-C3A7-EE7B8BF971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B2D57F6-BB02-0A10-FE0C-374AB1472B0C}"/>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6" name="Espace réservé du pied de page 5">
            <a:extLst>
              <a:ext uri="{FF2B5EF4-FFF2-40B4-BE49-F238E27FC236}">
                <a16:creationId xmlns:a16="http://schemas.microsoft.com/office/drawing/2014/main" id="{8F7DF120-722B-1C19-5938-22674FC14D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124308B-823D-FB57-5A40-DF353427A49A}"/>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306135640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6B56C0-3C6C-AE80-F80E-DACF474B3BAE}"/>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7736ED7-718A-F10F-57B2-C5F260EA229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104946E-B8E8-A09C-50C3-52D72CEA78E6}"/>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5" name="Espace réservé du pied de page 4">
            <a:extLst>
              <a:ext uri="{FF2B5EF4-FFF2-40B4-BE49-F238E27FC236}">
                <a16:creationId xmlns:a16="http://schemas.microsoft.com/office/drawing/2014/main" id="{9E2D9210-323B-C4B4-24F4-6D78FAF676D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B2735E-8C9C-23C0-C52E-231A206D150C}"/>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106155820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CA467EC-5822-0FDC-F630-9EF114EB30A5}"/>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7003E93-A54D-4601-A6D1-3DA734EBAF4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312C4C-BA89-ECE0-FC8D-F370DDD93AE8}"/>
              </a:ext>
            </a:extLst>
          </p:cNvPr>
          <p:cNvSpPr>
            <a:spLocks noGrp="1"/>
          </p:cNvSpPr>
          <p:nvPr>
            <p:ph type="dt" sz="half" idx="10"/>
          </p:nvPr>
        </p:nvSpPr>
        <p:spPr/>
        <p:txBody>
          <a:bodyPr/>
          <a:lstStyle/>
          <a:p>
            <a:fld id="{22F8649B-E58C-4DD5-9954-847535C01184}" type="datetimeFigureOut">
              <a:rPr lang="fr-FR" smtClean="0"/>
              <a:t>15/09/2024</a:t>
            </a:fld>
            <a:endParaRPr lang="fr-FR"/>
          </a:p>
        </p:txBody>
      </p:sp>
      <p:sp>
        <p:nvSpPr>
          <p:cNvPr id="5" name="Espace réservé du pied de page 4">
            <a:extLst>
              <a:ext uri="{FF2B5EF4-FFF2-40B4-BE49-F238E27FC236}">
                <a16:creationId xmlns:a16="http://schemas.microsoft.com/office/drawing/2014/main" id="{4045FB32-97B5-2412-F133-FD86F24F2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3929964-2C7B-9CC8-9E4C-FA36199965B0}"/>
              </a:ext>
            </a:extLst>
          </p:cNvPr>
          <p:cNvSpPr>
            <a:spLocks noGrp="1"/>
          </p:cNvSpPr>
          <p:nvPr>
            <p:ph type="sldNum" sz="quarter" idx="12"/>
          </p:nvPr>
        </p:nvSpPr>
        <p:spPr/>
        <p:txBody>
          <a:bodyPr/>
          <a:lstStyle/>
          <a:p>
            <a:fld id="{56E9BFEB-96E0-4A33-952E-7EE0F12B6706}" type="slidenum">
              <a:rPr lang="fr-FR" smtClean="0"/>
              <a:t>‹N°›</a:t>
            </a:fld>
            <a:endParaRPr lang="fr-FR"/>
          </a:p>
        </p:txBody>
      </p:sp>
    </p:spTree>
    <p:extLst>
      <p:ext uri="{BB962C8B-B14F-4D97-AF65-F5344CB8AC3E}">
        <p14:creationId xmlns:p14="http://schemas.microsoft.com/office/powerpoint/2010/main" val="531392884"/>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5F66A0A-8AE4-7138-8342-70893A25D4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1647976-E7FF-7A1D-7BD9-11924B5AB4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CC8F9D8-1D29-6C2C-B9D3-D9D9B6889A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2F8649B-E58C-4DD5-9954-847535C01184}" type="datetimeFigureOut">
              <a:rPr lang="fr-FR" smtClean="0"/>
              <a:t>15/09/2024</a:t>
            </a:fld>
            <a:endParaRPr lang="fr-FR"/>
          </a:p>
        </p:txBody>
      </p:sp>
      <p:sp>
        <p:nvSpPr>
          <p:cNvPr id="5" name="Espace réservé du pied de page 4">
            <a:extLst>
              <a:ext uri="{FF2B5EF4-FFF2-40B4-BE49-F238E27FC236}">
                <a16:creationId xmlns:a16="http://schemas.microsoft.com/office/drawing/2014/main" id="{2DDB171E-FF01-4950-5B8C-4A757A1014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CF014C-8595-9CB2-A16F-43D02881D9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6E9BFEB-96E0-4A33-952E-7EE0F12B6706}" type="slidenum">
              <a:rPr lang="fr-FR" smtClean="0"/>
              <a:t>‹N°›</a:t>
            </a:fld>
            <a:endParaRPr lang="fr-FR"/>
          </a:p>
        </p:txBody>
      </p:sp>
    </p:spTree>
    <p:extLst>
      <p:ext uri="{BB962C8B-B14F-4D97-AF65-F5344CB8AC3E}">
        <p14:creationId xmlns:p14="http://schemas.microsoft.com/office/powerpoint/2010/main" val="17712733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9597E422-4F7A-4C44-0E2B-9824D42E83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000" y="276335"/>
            <a:ext cx="10880000"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A6951002-0B60-B878-7D32-1CBA538E7A61}"/>
              </a:ext>
            </a:extLst>
          </p:cNvPr>
          <p:cNvSpPr txBox="1"/>
          <p:nvPr/>
        </p:nvSpPr>
        <p:spPr>
          <a:xfrm>
            <a:off x="3554730" y="6396335"/>
            <a:ext cx="6057900" cy="461665"/>
          </a:xfrm>
          <a:prstGeom prst="rect">
            <a:avLst/>
          </a:prstGeom>
          <a:noFill/>
        </p:spPr>
        <p:txBody>
          <a:bodyPr wrap="square" rtlCol="0">
            <a:spAutoFit/>
          </a:bodyPr>
          <a:lstStyle/>
          <a:p>
            <a:r>
              <a:rPr lang="fr-FR" sz="2400" b="1" dirty="0">
                <a:solidFill>
                  <a:schemeClr val="bg1"/>
                </a:solidFill>
              </a:rPr>
              <a:t>Pont de sidi Rached - Constantine</a:t>
            </a:r>
          </a:p>
        </p:txBody>
      </p:sp>
      <p:sp>
        <p:nvSpPr>
          <p:cNvPr id="5" name="ZoneTexte 4">
            <a:extLst>
              <a:ext uri="{FF2B5EF4-FFF2-40B4-BE49-F238E27FC236}">
                <a16:creationId xmlns:a16="http://schemas.microsoft.com/office/drawing/2014/main" id="{EEBFDA64-0B5B-2CDC-895F-6F9E6B21C85C}"/>
              </a:ext>
            </a:extLst>
          </p:cNvPr>
          <p:cNvSpPr txBox="1"/>
          <p:nvPr/>
        </p:nvSpPr>
        <p:spPr>
          <a:xfrm>
            <a:off x="4149090" y="276335"/>
            <a:ext cx="6023610" cy="523220"/>
          </a:xfrm>
          <a:prstGeom prst="rect">
            <a:avLst/>
          </a:prstGeom>
          <a:noFill/>
        </p:spPr>
        <p:txBody>
          <a:bodyPr wrap="square" rtlCol="0">
            <a:spAutoFit/>
          </a:bodyPr>
          <a:lstStyle/>
          <a:p>
            <a:r>
              <a:rPr lang="fr-FR" sz="2800" b="1" dirty="0"/>
              <a:t>Constantine - Algérie</a:t>
            </a:r>
          </a:p>
        </p:txBody>
      </p:sp>
    </p:spTree>
    <p:extLst>
      <p:ext uri="{BB962C8B-B14F-4D97-AF65-F5344CB8AC3E}">
        <p14:creationId xmlns:p14="http://schemas.microsoft.com/office/powerpoint/2010/main" val="301085910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sndAc>
          <p:stSnd loop="1">
            <p:snd r:embed="rId2" name="Les choses de la vie - Philippe Sarde.wav"/>
          </p:stSnd>
        </p:sndAc>
      </p:transition>
    </mc:Choice>
    <mc:Fallback>
      <p:transition spd="slow" advClick="0" advTm="8000">
        <p:fade/>
        <p:sndAc>
          <p:stSnd loop="1">
            <p:snd r:embed="rId2" name="Les choses de la vie - Philippe Sar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29A8760-28BA-91D3-5591-EC0A48B50878}"/>
              </a:ext>
            </a:extLst>
          </p:cNvPr>
          <p:cNvSpPr/>
          <p:nvPr/>
        </p:nvSpPr>
        <p:spPr>
          <a:xfrm>
            <a:off x="0" y="93518"/>
            <a:ext cx="12192000" cy="676448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Constantine (prononcé /</a:t>
            </a:r>
            <a:r>
              <a:rPr lang="fr-FR" sz="3600" b="1" dirty="0" err="1">
                <a:solidFill>
                  <a:srgbClr val="FFFF00"/>
                </a:solidFill>
              </a:rPr>
              <a:t>kɔ</a:t>
            </a:r>
            <a:r>
              <a:rPr lang="fr-FR" sz="3600" b="1" dirty="0">
                <a:solidFill>
                  <a:srgbClr val="FFFF00"/>
                </a:solidFill>
              </a:rPr>
              <a:t>̃.</a:t>
            </a:r>
            <a:r>
              <a:rPr lang="fr-FR" sz="3600" b="1" dirty="0" err="1">
                <a:solidFill>
                  <a:srgbClr val="FFFF00"/>
                </a:solidFill>
              </a:rPr>
              <a:t>stɑ</a:t>
            </a:r>
            <a:r>
              <a:rPr lang="fr-FR" sz="3600" b="1" dirty="0">
                <a:solidFill>
                  <a:srgbClr val="FFFF00"/>
                </a:solidFill>
              </a:rPr>
              <a:t>̃.tin/ ; en arabe : </a:t>
            </a:r>
            <a:r>
              <a:rPr lang="ar-AE" sz="3600" b="1" dirty="0">
                <a:solidFill>
                  <a:srgbClr val="FFFF00"/>
                </a:solidFill>
              </a:rPr>
              <a:t>قسنطينة, </a:t>
            </a:r>
            <a:r>
              <a:rPr lang="fr-FR" sz="3600" b="1" dirty="0">
                <a:solidFill>
                  <a:srgbClr val="FFFF00"/>
                </a:solidFill>
              </a:rPr>
              <a:t>prononcé </a:t>
            </a:r>
            <a:r>
              <a:rPr lang="fr-FR" sz="3600" b="1" dirty="0" err="1">
                <a:solidFill>
                  <a:srgbClr val="FFFF00"/>
                </a:solidFill>
              </a:rPr>
              <a:t>Qsentina</a:t>
            </a:r>
            <a:r>
              <a:rPr lang="fr-FR" sz="3600" b="1" dirty="0">
                <a:solidFill>
                  <a:srgbClr val="FFFF00"/>
                </a:solidFill>
              </a:rPr>
              <a:t> en arabe algérien ; en berbère : </a:t>
            </a:r>
            <a:r>
              <a:rPr lang="tzm-Tfng-MA" sz="3600" b="1" dirty="0">
                <a:solidFill>
                  <a:srgbClr val="FFFF00"/>
                </a:solidFill>
              </a:rPr>
              <a:t>ⵇⵙⵏⵟⵉⵏⴰ) </a:t>
            </a:r>
            <a:r>
              <a:rPr lang="fr-FR" sz="3600" b="1" dirty="0">
                <a:solidFill>
                  <a:srgbClr val="FFFF00"/>
                </a:solidFill>
              </a:rPr>
              <a:t>est une commune du nord-est de l'Algérie, chef-lieu de la wilaya de Constantine. Elle est la capitale de l'Est de l'Algérie, ses 448 000 habitants classent cette métropole troisième ville du pays. Le Grand Constantine s'étale sur un rayon d'une quinzaine de kilomètres sous forme d'une agglomération comprenant une ville mère et une série de satellites. L'agglomération de Constantine comptait 943 112 habitants en 20153, dont seulement 54 % habitant dans la commune même de Constantine.</a:t>
            </a:r>
          </a:p>
        </p:txBody>
      </p:sp>
    </p:spTree>
    <p:extLst>
      <p:ext uri="{BB962C8B-B14F-4D97-AF65-F5344CB8AC3E}">
        <p14:creationId xmlns:p14="http://schemas.microsoft.com/office/powerpoint/2010/main" val="370421844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horloge, bâtiment&#10;&#10;Description générée automatiquement">
            <a:extLst>
              <a:ext uri="{FF2B5EF4-FFF2-40B4-BE49-F238E27FC236}">
                <a16:creationId xmlns:a16="http://schemas.microsoft.com/office/drawing/2014/main" id="{6171E2E3-0658-FB1E-96F1-DE6E718BD2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577" y="285765"/>
            <a:ext cx="9172845"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AC4C4E5B-8D18-D39F-1777-7139B5593653}"/>
              </a:ext>
            </a:extLst>
          </p:cNvPr>
          <p:cNvSpPr txBox="1"/>
          <p:nvPr/>
        </p:nvSpPr>
        <p:spPr>
          <a:xfrm>
            <a:off x="4137660" y="4180344"/>
            <a:ext cx="764204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Gare de Constantine en 2016.</a:t>
            </a:r>
          </a:p>
        </p:txBody>
      </p:sp>
    </p:spTree>
    <p:extLst>
      <p:ext uri="{BB962C8B-B14F-4D97-AF65-F5344CB8AC3E}">
        <p14:creationId xmlns:p14="http://schemas.microsoft.com/office/powerpoint/2010/main" val="163653747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lonne, bâtiment, plante, plein air&#10;&#10;Description générée automatiquement">
            <a:extLst>
              <a:ext uri="{FF2B5EF4-FFF2-40B4-BE49-F238E27FC236}">
                <a16:creationId xmlns:a16="http://schemas.microsoft.com/office/drawing/2014/main" id="{804CC7B0-4C4A-7249-0334-957D5078AD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40030"/>
            <a:ext cx="8160000"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B7CB4CF5-E731-6E18-ACD8-DE09583A5B55}"/>
              </a:ext>
            </a:extLst>
          </p:cNvPr>
          <p:cNvSpPr txBox="1"/>
          <p:nvPr/>
        </p:nvSpPr>
        <p:spPr>
          <a:xfrm>
            <a:off x="2929380" y="4180344"/>
            <a:ext cx="72466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Galerie du Palais du Bey Ahmed à Constantine</a:t>
            </a:r>
          </a:p>
        </p:txBody>
      </p:sp>
    </p:spTree>
    <p:extLst>
      <p:ext uri="{BB962C8B-B14F-4D97-AF65-F5344CB8AC3E}">
        <p14:creationId xmlns:p14="http://schemas.microsoft.com/office/powerpoint/2010/main" val="299377002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Architecture classique&#10;&#10;Description générée automatiquement">
            <a:extLst>
              <a:ext uri="{FF2B5EF4-FFF2-40B4-BE49-F238E27FC236}">
                <a16:creationId xmlns:a16="http://schemas.microsoft.com/office/drawing/2014/main" id="{65742423-14BB-9108-05CA-22BB787F09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14786" y="232366"/>
            <a:ext cx="8762427"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AD3E4AF0-56EB-39AB-66F2-D94A7CF77939}"/>
              </a:ext>
            </a:extLst>
          </p:cNvPr>
          <p:cNvSpPr txBox="1"/>
          <p:nvPr/>
        </p:nvSpPr>
        <p:spPr>
          <a:xfrm>
            <a:off x="468630" y="6352366"/>
            <a:ext cx="11452860" cy="461665"/>
          </a:xfrm>
          <a:prstGeom prst="rect">
            <a:avLst/>
          </a:prstGeom>
          <a:noFill/>
        </p:spPr>
        <p:txBody>
          <a:bodyPr wrap="square" rtlCol="0">
            <a:spAutoFit/>
          </a:bodyPr>
          <a:lstStyle/>
          <a:p>
            <a:r>
              <a:rPr lang="fr-FR" sz="2400" b="1">
                <a:solidFill>
                  <a:srgbClr val="FFFF00"/>
                </a:solidFill>
              </a:rPr>
              <a:t>Patio de la mosquée Émir Abdelkader avec vue sur le dôme (Constantine, Algérie).</a:t>
            </a:r>
            <a:endParaRPr lang="fr-FR" sz="2400" b="1" dirty="0">
              <a:solidFill>
                <a:srgbClr val="FFFF00"/>
              </a:solidFill>
            </a:endParaRPr>
          </a:p>
        </p:txBody>
      </p:sp>
    </p:spTree>
    <p:extLst>
      <p:ext uri="{BB962C8B-B14F-4D97-AF65-F5344CB8AC3E}">
        <p14:creationId xmlns:p14="http://schemas.microsoft.com/office/powerpoint/2010/main" val="126908916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ille, nuage&#10;&#10;Description générée automatiquement">
            <a:extLst>
              <a:ext uri="{FF2B5EF4-FFF2-40B4-BE49-F238E27FC236}">
                <a16:creationId xmlns:a16="http://schemas.microsoft.com/office/drawing/2014/main" id="{D89D6E79-DA97-F202-C551-401075860A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7130" y="274320"/>
            <a:ext cx="9237739"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4BB65F11-3B52-57DF-A9FF-834703843789}"/>
              </a:ext>
            </a:extLst>
          </p:cNvPr>
          <p:cNvSpPr txBox="1"/>
          <p:nvPr/>
        </p:nvSpPr>
        <p:spPr>
          <a:xfrm>
            <a:off x="3531870" y="4180344"/>
            <a:ext cx="841248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Pont ascenseur </a:t>
            </a:r>
            <a:r>
              <a:rPr lang="fr-FR" sz="2400" b="1" dirty="0" err="1">
                <a:solidFill>
                  <a:srgbClr val="FFFF00"/>
                </a:solidFill>
              </a:rPr>
              <a:t>constantine</a:t>
            </a:r>
            <a:r>
              <a:rPr lang="fr-FR" sz="2400" b="1" dirty="0">
                <a:solidFill>
                  <a:srgbClr val="FFFF00"/>
                </a:solidFill>
              </a:rPr>
              <a:t> </a:t>
            </a:r>
            <a:r>
              <a:rPr lang="fr-FR" sz="2400" b="1" dirty="0" err="1">
                <a:solidFill>
                  <a:srgbClr val="FFFF00"/>
                </a:solidFill>
              </a:rPr>
              <a:t>algérie</a:t>
            </a:r>
            <a:endParaRPr lang="fr-FR" sz="2400" b="1" dirty="0">
              <a:solidFill>
                <a:srgbClr val="FFFF00"/>
              </a:solidFill>
            </a:endParaRPr>
          </a:p>
        </p:txBody>
      </p:sp>
    </p:spTree>
    <p:extLst>
      <p:ext uri="{BB962C8B-B14F-4D97-AF65-F5344CB8AC3E}">
        <p14:creationId xmlns:p14="http://schemas.microsoft.com/office/powerpoint/2010/main" val="3192524633"/>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9F88A19B-833F-ECDE-6487-3A98532915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9584" y="228600"/>
            <a:ext cx="9172831"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01ADC03A-6E1F-DAA6-2319-75C6F331FB41}"/>
              </a:ext>
            </a:extLst>
          </p:cNvPr>
          <p:cNvSpPr txBox="1"/>
          <p:nvPr/>
        </p:nvSpPr>
        <p:spPr>
          <a:xfrm>
            <a:off x="3977640" y="6348599"/>
            <a:ext cx="6789420" cy="461665"/>
          </a:xfrm>
          <a:prstGeom prst="rect">
            <a:avLst/>
          </a:prstGeom>
          <a:noFill/>
        </p:spPr>
        <p:txBody>
          <a:bodyPr wrap="square" rtlCol="0">
            <a:spAutoFit/>
          </a:bodyPr>
          <a:lstStyle/>
          <a:p>
            <a:r>
              <a:rPr lang="fr-FR" sz="2400" b="1">
                <a:solidFill>
                  <a:srgbClr val="FFFF00"/>
                </a:solidFill>
              </a:rPr>
              <a:t>Constantine - Pont Sidi M'Cid</a:t>
            </a:r>
            <a:endParaRPr lang="fr-FR" sz="2400" b="1" dirty="0">
              <a:solidFill>
                <a:srgbClr val="FFFF00"/>
              </a:solidFill>
            </a:endParaRPr>
          </a:p>
        </p:txBody>
      </p:sp>
    </p:spTree>
    <p:extLst>
      <p:ext uri="{BB962C8B-B14F-4D97-AF65-F5344CB8AC3E}">
        <p14:creationId xmlns:p14="http://schemas.microsoft.com/office/powerpoint/2010/main" val="97756796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Ruines&#10;&#10;Description générée automatiquement">
            <a:extLst>
              <a:ext uri="{FF2B5EF4-FFF2-40B4-BE49-F238E27FC236}">
                <a16:creationId xmlns:a16="http://schemas.microsoft.com/office/drawing/2014/main" id="{6152068C-E922-6753-E936-941B7BA35A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4738" y="232366"/>
            <a:ext cx="9205153"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BB10160C-5A0A-C2C9-CC7D-8979B4F1D869}"/>
              </a:ext>
            </a:extLst>
          </p:cNvPr>
          <p:cNvSpPr txBox="1"/>
          <p:nvPr/>
        </p:nvSpPr>
        <p:spPr>
          <a:xfrm>
            <a:off x="3977640" y="4096762"/>
            <a:ext cx="772668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Tiddis</a:t>
            </a:r>
            <a:r>
              <a:rPr lang="fr-FR" sz="2400" b="1" dirty="0">
                <a:solidFill>
                  <a:srgbClr val="FFFF00"/>
                </a:solidFill>
              </a:rPr>
              <a:t> (</a:t>
            </a:r>
            <a:r>
              <a:rPr lang="fr-FR" sz="2400" b="1" dirty="0" err="1">
                <a:solidFill>
                  <a:srgbClr val="FFFF00"/>
                </a:solidFill>
              </a:rPr>
              <a:t>Castellum</a:t>
            </a:r>
            <a:r>
              <a:rPr lang="fr-FR" sz="2400" b="1" dirty="0">
                <a:solidFill>
                  <a:srgbClr val="FFFF00"/>
                </a:solidFill>
              </a:rPr>
              <a:t> </a:t>
            </a:r>
            <a:r>
              <a:rPr lang="fr-FR" sz="2400" b="1" dirty="0" err="1">
                <a:solidFill>
                  <a:srgbClr val="FFFF00"/>
                </a:solidFill>
              </a:rPr>
              <a:t>Tiditanorum</a:t>
            </a:r>
            <a:r>
              <a:rPr lang="fr-FR" sz="2400" b="1" dirty="0">
                <a:solidFill>
                  <a:srgbClr val="FFFF00"/>
                </a:solidFill>
              </a:rPr>
              <a:t>)</a:t>
            </a:r>
          </a:p>
        </p:txBody>
      </p:sp>
    </p:spTree>
    <p:extLst>
      <p:ext uri="{BB962C8B-B14F-4D97-AF65-F5344CB8AC3E}">
        <p14:creationId xmlns:p14="http://schemas.microsoft.com/office/powerpoint/2010/main" val="152398610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plein air, monument&#10;&#10;Description générée automatiquement">
            <a:extLst>
              <a:ext uri="{FF2B5EF4-FFF2-40B4-BE49-F238E27FC236}">
                <a16:creationId xmlns:a16="http://schemas.microsoft.com/office/drawing/2014/main" id="{E699CE52-2131-6D5C-06D5-D0D032904B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8" y="189000"/>
            <a:ext cx="4858483" cy="648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165E7ECF-1590-B3C7-B5AF-D66F1F49B3EE}"/>
              </a:ext>
            </a:extLst>
          </p:cNvPr>
          <p:cNvSpPr txBox="1"/>
          <p:nvPr/>
        </p:nvSpPr>
        <p:spPr>
          <a:xfrm>
            <a:off x="8525241" y="3194595"/>
            <a:ext cx="3223260" cy="1200329"/>
          </a:xfrm>
          <a:prstGeom prst="rect">
            <a:avLst/>
          </a:prstGeom>
          <a:noFill/>
        </p:spPr>
        <p:txBody>
          <a:bodyPr wrap="square" rtlCol="0">
            <a:spAutoFit/>
          </a:bodyPr>
          <a:lstStyle/>
          <a:p>
            <a:r>
              <a:rPr lang="fr-FR" sz="2400" b="1">
                <a:solidFill>
                  <a:srgbClr val="FFFF00"/>
                </a:solidFill>
              </a:rPr>
              <a:t> Monument aux morts. Mahieddine Boumendjel.</a:t>
            </a:r>
            <a:endParaRPr lang="fr-FR" sz="2400" b="1" dirty="0">
              <a:solidFill>
                <a:srgbClr val="FFFF00"/>
              </a:solidFill>
            </a:endParaRPr>
          </a:p>
        </p:txBody>
      </p:sp>
    </p:spTree>
    <p:extLst>
      <p:ext uri="{BB962C8B-B14F-4D97-AF65-F5344CB8AC3E}">
        <p14:creationId xmlns:p14="http://schemas.microsoft.com/office/powerpoint/2010/main" val="221099791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paysage, grotte&#10;&#10;Description générée automatiquement">
            <a:extLst>
              <a:ext uri="{FF2B5EF4-FFF2-40B4-BE49-F238E27FC236}">
                <a16:creationId xmlns:a16="http://schemas.microsoft.com/office/drawing/2014/main" id="{BA3233C0-398C-0B66-53AC-480C5E850B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0" y="170685"/>
            <a:ext cx="4392000" cy="651663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325A60D8-1029-1A8A-8A7A-63D7C5F9A430}"/>
              </a:ext>
            </a:extLst>
          </p:cNvPr>
          <p:cNvSpPr txBox="1"/>
          <p:nvPr/>
        </p:nvSpPr>
        <p:spPr>
          <a:xfrm>
            <a:off x="1828800" y="3108960"/>
            <a:ext cx="3669030" cy="830997"/>
          </a:xfrm>
          <a:prstGeom prst="rect">
            <a:avLst/>
          </a:prstGeom>
          <a:noFill/>
        </p:spPr>
        <p:txBody>
          <a:bodyPr wrap="square" rtlCol="0">
            <a:spAutoFit/>
          </a:bodyPr>
          <a:lstStyle/>
          <a:p>
            <a:r>
              <a:rPr lang="fr-FR" sz="2400" b="1">
                <a:solidFill>
                  <a:srgbClr val="FFFF00"/>
                </a:solidFill>
              </a:rPr>
              <a:t> Pont naturel Constantina </a:t>
            </a:r>
            <a:endParaRPr lang="fr-FR" sz="2400" b="1" dirty="0">
              <a:solidFill>
                <a:srgbClr val="FFFF00"/>
              </a:solidFill>
            </a:endParaRPr>
          </a:p>
        </p:txBody>
      </p:sp>
    </p:spTree>
    <p:extLst>
      <p:ext uri="{BB962C8B-B14F-4D97-AF65-F5344CB8AC3E}">
        <p14:creationId xmlns:p14="http://schemas.microsoft.com/office/powerpoint/2010/main" val="299262470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montagne, bâtiment&#10;&#10;Description générée automatiquement">
            <a:extLst>
              <a:ext uri="{FF2B5EF4-FFF2-40B4-BE49-F238E27FC236}">
                <a16:creationId xmlns:a16="http://schemas.microsoft.com/office/drawing/2014/main" id="{83F73235-03BD-6605-97FE-BBBC1655DD4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77132" y="200380"/>
            <a:ext cx="9237736" cy="6120000"/>
          </a:xfrm>
          <a:prstGeom prst="rect">
            <a:avLst/>
          </a:prstGeom>
          <a:ln w="50800">
            <a:solidFill>
              <a:srgbClr val="FFFF00"/>
            </a:solidFill>
            <a:prstDash val="sysDot"/>
          </a:ln>
        </p:spPr>
      </p:pic>
      <p:sp>
        <p:nvSpPr>
          <p:cNvPr id="6" name="ZoneTexte 5">
            <a:extLst>
              <a:ext uri="{FF2B5EF4-FFF2-40B4-BE49-F238E27FC236}">
                <a16:creationId xmlns:a16="http://schemas.microsoft.com/office/drawing/2014/main" id="{D1E8AC4A-CF07-F708-2B6C-A1E7431A2D06}"/>
              </a:ext>
            </a:extLst>
          </p:cNvPr>
          <p:cNvSpPr txBox="1"/>
          <p:nvPr/>
        </p:nvSpPr>
        <p:spPr>
          <a:xfrm>
            <a:off x="2764155" y="4085332"/>
            <a:ext cx="698373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sur les gorges du </a:t>
            </a:r>
            <a:r>
              <a:rPr lang="fr-FR" sz="2400" b="1" dirty="0" err="1">
                <a:solidFill>
                  <a:srgbClr val="FFFF00"/>
                </a:solidFill>
              </a:rPr>
              <a:t>Rhummel</a:t>
            </a:r>
            <a:r>
              <a:rPr lang="fr-FR" sz="2400" b="1" dirty="0">
                <a:solidFill>
                  <a:srgbClr val="FFFF00"/>
                </a:solidFill>
              </a:rPr>
              <a:t> et les trois ponts.</a:t>
            </a:r>
          </a:p>
        </p:txBody>
      </p:sp>
    </p:spTree>
    <p:extLst>
      <p:ext uri="{BB962C8B-B14F-4D97-AF65-F5344CB8AC3E}">
        <p14:creationId xmlns:p14="http://schemas.microsoft.com/office/powerpoint/2010/main" val="189140805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arche&#10;&#10;Description générée automatiquement">
            <a:extLst>
              <a:ext uri="{FF2B5EF4-FFF2-40B4-BE49-F238E27FC236}">
                <a16:creationId xmlns:a16="http://schemas.microsoft.com/office/drawing/2014/main" id="{DF3127A8-12E1-0080-4571-3759BAD81A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6000" y="215197"/>
            <a:ext cx="4680000" cy="6427606"/>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CDFA2651-68CC-86CB-E2DC-3C012B56FB72}"/>
              </a:ext>
            </a:extLst>
          </p:cNvPr>
          <p:cNvSpPr txBox="1"/>
          <p:nvPr/>
        </p:nvSpPr>
        <p:spPr>
          <a:xfrm>
            <a:off x="8526780" y="788670"/>
            <a:ext cx="366522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Arche naturelle de Constantine (circa 1899).</a:t>
            </a:r>
          </a:p>
        </p:txBody>
      </p:sp>
    </p:spTree>
    <p:extLst>
      <p:ext uri="{BB962C8B-B14F-4D97-AF65-F5344CB8AC3E}">
        <p14:creationId xmlns:p14="http://schemas.microsoft.com/office/powerpoint/2010/main" val="166997856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herbe, ciel&#10;&#10;Description générée automatiquement">
            <a:extLst>
              <a:ext uri="{FF2B5EF4-FFF2-40B4-BE49-F238E27FC236}">
                <a16:creationId xmlns:a16="http://schemas.microsoft.com/office/drawing/2014/main" id="{694D7C92-7275-30C2-C52C-70C82282F8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199" y="228613"/>
            <a:ext cx="9183602"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4DF80C26-EC05-CE13-46D5-9F534B12ED7D}"/>
              </a:ext>
            </a:extLst>
          </p:cNvPr>
          <p:cNvSpPr txBox="1"/>
          <p:nvPr/>
        </p:nvSpPr>
        <p:spPr>
          <a:xfrm>
            <a:off x="3041131" y="4065508"/>
            <a:ext cx="72466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campagne près de Constantine, en mai 2016.</a:t>
            </a:r>
          </a:p>
        </p:txBody>
      </p:sp>
    </p:spTree>
    <p:extLst>
      <p:ext uri="{BB962C8B-B14F-4D97-AF65-F5344CB8AC3E}">
        <p14:creationId xmlns:p14="http://schemas.microsoft.com/office/powerpoint/2010/main" val="390670923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s en commun, véhicule, Véhicule terrestre, Moyen de transport&#10;&#10;Description générée automatiquement">
            <a:extLst>
              <a:ext uri="{FF2B5EF4-FFF2-40B4-BE49-F238E27FC236}">
                <a16:creationId xmlns:a16="http://schemas.microsoft.com/office/drawing/2014/main" id="{85419159-83AE-7382-DD02-DFD9F53C75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9980" y="166500"/>
            <a:ext cx="5220000" cy="6525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448F5D5B-EE58-5B36-D56F-24BBFC8A261B}"/>
              </a:ext>
            </a:extLst>
          </p:cNvPr>
          <p:cNvSpPr txBox="1"/>
          <p:nvPr/>
        </p:nvSpPr>
        <p:spPr>
          <a:xfrm>
            <a:off x="1482240" y="811530"/>
            <a:ext cx="344424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Tramway de Constantine.</a:t>
            </a:r>
          </a:p>
        </p:txBody>
      </p:sp>
    </p:spTree>
    <p:extLst>
      <p:ext uri="{BB962C8B-B14F-4D97-AF65-F5344CB8AC3E}">
        <p14:creationId xmlns:p14="http://schemas.microsoft.com/office/powerpoint/2010/main" val="57661799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transport, funiculaire&#10;&#10;Description générée automatiquement">
            <a:extLst>
              <a:ext uri="{FF2B5EF4-FFF2-40B4-BE49-F238E27FC236}">
                <a16:creationId xmlns:a16="http://schemas.microsoft.com/office/drawing/2014/main" id="{2FAF2E07-FDC0-29FD-69C0-A73E667B53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56000" y="220718"/>
            <a:ext cx="8280000" cy="621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E4DB5CFC-8F0D-9EA3-4F10-DAAE59CC226A}"/>
              </a:ext>
            </a:extLst>
          </p:cNvPr>
          <p:cNvSpPr txBox="1"/>
          <p:nvPr/>
        </p:nvSpPr>
        <p:spPr>
          <a:xfrm>
            <a:off x="4126266" y="4180344"/>
            <a:ext cx="67333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Téléphérique de Constantine.</a:t>
            </a:r>
          </a:p>
        </p:txBody>
      </p:sp>
    </p:spTree>
    <p:extLst>
      <p:ext uri="{BB962C8B-B14F-4D97-AF65-F5344CB8AC3E}">
        <p14:creationId xmlns:p14="http://schemas.microsoft.com/office/powerpoint/2010/main" val="132849872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efact, Visage humain, art, bronze&#10;&#10;Description générée automatiquement">
            <a:extLst>
              <a:ext uri="{FF2B5EF4-FFF2-40B4-BE49-F238E27FC236}">
                <a16:creationId xmlns:a16="http://schemas.microsoft.com/office/drawing/2014/main" id="{4F75D194-A21E-DDFC-12C5-A4467E2380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3616" y="189000"/>
            <a:ext cx="6504390" cy="648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738C416E-B9E1-E1BD-3C73-06AFB4685897}"/>
              </a:ext>
            </a:extLst>
          </p:cNvPr>
          <p:cNvSpPr txBox="1"/>
          <p:nvPr/>
        </p:nvSpPr>
        <p:spPr>
          <a:xfrm>
            <a:off x="8798006" y="560070"/>
            <a:ext cx="3253740" cy="3785652"/>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roi </a:t>
            </a:r>
            <a:r>
              <a:rPr lang="fr-FR" sz="2400" b="1" dirty="0" err="1">
                <a:solidFill>
                  <a:srgbClr val="FFFF00"/>
                </a:solidFill>
              </a:rPr>
              <a:t>massyle</a:t>
            </a:r>
            <a:r>
              <a:rPr lang="fr-FR" sz="2400" b="1" dirty="0">
                <a:solidFill>
                  <a:srgbClr val="FFFF00"/>
                </a:solidFill>
              </a:rPr>
              <a:t> Massinissa, qui a unifié le royaume de Numidie.</a:t>
            </a:r>
          </a:p>
        </p:txBody>
      </p:sp>
    </p:spTree>
    <p:extLst>
      <p:ext uri="{BB962C8B-B14F-4D97-AF65-F5344CB8AC3E}">
        <p14:creationId xmlns:p14="http://schemas.microsoft.com/office/powerpoint/2010/main" val="158905592"/>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montagne&#10;&#10;Description générée automatiquement">
            <a:extLst>
              <a:ext uri="{FF2B5EF4-FFF2-40B4-BE49-F238E27FC236}">
                <a16:creationId xmlns:a16="http://schemas.microsoft.com/office/drawing/2014/main" id="{312AA2A0-5948-B040-475D-9BE92CEA76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3059" y="284917"/>
            <a:ext cx="8160000"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6A572D03-225F-80A3-B839-1C5522F2D7E1}"/>
              </a:ext>
            </a:extLst>
          </p:cNvPr>
          <p:cNvSpPr txBox="1"/>
          <p:nvPr/>
        </p:nvSpPr>
        <p:spPr>
          <a:xfrm>
            <a:off x="5288280" y="4180344"/>
            <a:ext cx="69037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sur la ville.</a:t>
            </a:r>
          </a:p>
        </p:txBody>
      </p:sp>
    </p:spTree>
    <p:extLst>
      <p:ext uri="{BB962C8B-B14F-4D97-AF65-F5344CB8AC3E}">
        <p14:creationId xmlns:p14="http://schemas.microsoft.com/office/powerpoint/2010/main" val="403293983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ontagne&#10;&#10;Description générée automatiquement">
            <a:extLst>
              <a:ext uri="{FF2B5EF4-FFF2-40B4-BE49-F238E27FC236}">
                <a16:creationId xmlns:a16="http://schemas.microsoft.com/office/drawing/2014/main" id="{B4996C69-C3EB-6327-C751-B3BDCBA253A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88111" y="449010"/>
            <a:ext cx="8758493"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DDFE4387-C2E7-4A72-813F-3E68C17ECA9F}"/>
              </a:ext>
            </a:extLst>
          </p:cNvPr>
          <p:cNvSpPr txBox="1"/>
          <p:nvPr/>
        </p:nvSpPr>
        <p:spPr>
          <a:xfrm>
            <a:off x="236917" y="2469374"/>
            <a:ext cx="2951194" cy="2308324"/>
          </a:xfrm>
          <a:prstGeom prst="rect">
            <a:avLst/>
          </a:prstGeom>
          <a:noFill/>
        </p:spPr>
        <p:txBody>
          <a:bodyPr wrap="square" rtlCol="0">
            <a:spAutoFit/>
          </a:bodyPr>
          <a:lstStyle/>
          <a:p>
            <a:r>
              <a:rPr lang="fr-FR" sz="2400" b="1" dirty="0">
                <a:solidFill>
                  <a:srgbClr val="FFFF00"/>
                </a:solidFill>
              </a:rPr>
              <a:t>Gorges de l'oued </a:t>
            </a:r>
            <a:r>
              <a:rPr lang="fr-FR" sz="2400" b="1" dirty="0" err="1">
                <a:solidFill>
                  <a:srgbClr val="FFFF00"/>
                </a:solidFill>
              </a:rPr>
              <a:t>Rhummel</a:t>
            </a:r>
            <a:r>
              <a:rPr lang="fr-FR" sz="2400" b="1" dirty="0">
                <a:solidFill>
                  <a:srgbClr val="FFFF00"/>
                </a:solidFill>
              </a:rPr>
              <a:t>, à gauche la médina de Constantine et à droite les quartiers plus récents.</a:t>
            </a:r>
          </a:p>
        </p:txBody>
      </p:sp>
    </p:spTree>
    <p:extLst>
      <p:ext uri="{BB962C8B-B14F-4D97-AF65-F5344CB8AC3E}">
        <p14:creationId xmlns:p14="http://schemas.microsoft.com/office/powerpoint/2010/main" val="355083208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maison&#10;&#10;Description générée automatiquement">
            <a:extLst>
              <a:ext uri="{FF2B5EF4-FFF2-40B4-BE49-F238E27FC236}">
                <a16:creationId xmlns:a16="http://schemas.microsoft.com/office/drawing/2014/main" id="{D7F746A0-F257-43A1-F93C-A5A011520C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31292" y="188595"/>
            <a:ext cx="5940000" cy="3741224"/>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35B0EADB-1F3B-FAEE-278B-EC16FBDC9959}"/>
              </a:ext>
            </a:extLst>
          </p:cNvPr>
          <p:cNvSpPr txBox="1"/>
          <p:nvPr/>
        </p:nvSpPr>
        <p:spPr>
          <a:xfrm>
            <a:off x="1874520" y="2367171"/>
            <a:ext cx="5940000" cy="212365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Constantine en 1972.</a:t>
            </a:r>
          </a:p>
        </p:txBody>
      </p:sp>
      <p:pic>
        <p:nvPicPr>
          <p:cNvPr id="6" name="Image 5" descr="Une image contenant plein air, bâtiment, ciel, Véhicule terrestre&#10;&#10;Description générée automatiquement">
            <a:extLst>
              <a:ext uri="{FF2B5EF4-FFF2-40B4-BE49-F238E27FC236}">
                <a16:creationId xmlns:a16="http://schemas.microsoft.com/office/drawing/2014/main" id="{C3F7631A-EDE3-90C0-9ADB-1448D7D643B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01748" y="3225195"/>
            <a:ext cx="5112000" cy="3444210"/>
          </a:xfrm>
          <a:prstGeom prst="rect">
            <a:avLst/>
          </a:prstGeom>
          <a:ln w="50800">
            <a:solidFill>
              <a:srgbClr val="FFFF00"/>
            </a:solidFill>
            <a:prstDash val="sysDot"/>
          </a:ln>
        </p:spPr>
      </p:pic>
      <p:sp>
        <p:nvSpPr>
          <p:cNvPr id="7" name="ZoneTexte 6">
            <a:extLst>
              <a:ext uri="{FF2B5EF4-FFF2-40B4-BE49-F238E27FC236}">
                <a16:creationId xmlns:a16="http://schemas.microsoft.com/office/drawing/2014/main" id="{29CB20C3-FA0B-645D-B7CC-BEC663D07685}"/>
              </a:ext>
            </a:extLst>
          </p:cNvPr>
          <p:cNvSpPr txBox="1"/>
          <p:nvPr/>
        </p:nvSpPr>
        <p:spPr>
          <a:xfrm>
            <a:off x="7330545" y="178207"/>
            <a:ext cx="4967178"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la passerelle Sidi M'Cid depuis le centre-ville.</a:t>
            </a:r>
          </a:p>
        </p:txBody>
      </p:sp>
    </p:spTree>
    <p:extLst>
      <p:ext uri="{BB962C8B-B14F-4D97-AF65-F5344CB8AC3E}">
        <p14:creationId xmlns:p14="http://schemas.microsoft.com/office/powerpoint/2010/main" val="123240793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ont, ciel&#10;&#10;Description générée automatiquement">
            <a:extLst>
              <a:ext uri="{FF2B5EF4-FFF2-40B4-BE49-F238E27FC236}">
                <a16:creationId xmlns:a16="http://schemas.microsoft.com/office/drawing/2014/main" id="{40FF8259-35E3-DCE0-74F1-AB91B366D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6212" y="244805"/>
            <a:ext cx="9119575"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6F320F44-B796-1686-2A46-D43F5DB4525B}"/>
              </a:ext>
            </a:extLst>
          </p:cNvPr>
          <p:cNvSpPr txBox="1"/>
          <p:nvPr/>
        </p:nvSpPr>
        <p:spPr>
          <a:xfrm>
            <a:off x="1980416" y="4152709"/>
            <a:ext cx="980391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Passerelle Sidi M'Cid, l'un des sites touristiques de la ville.</a:t>
            </a:r>
          </a:p>
        </p:txBody>
      </p:sp>
    </p:spTree>
    <p:extLst>
      <p:ext uri="{BB962C8B-B14F-4D97-AF65-F5344CB8AC3E}">
        <p14:creationId xmlns:p14="http://schemas.microsoft.com/office/powerpoint/2010/main" val="411879857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uage, plein air, ciel, paysage&#10;&#10;Description générée automatiquement">
            <a:extLst>
              <a:ext uri="{FF2B5EF4-FFF2-40B4-BE49-F238E27FC236}">
                <a16:creationId xmlns:a16="http://schemas.microsoft.com/office/drawing/2014/main" id="{2255E64B-FAE5-E79A-5944-3B5B63550D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003" y="369000"/>
            <a:ext cx="9183603"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7997F905-3A5B-85C0-D762-4845DBA11C81}"/>
              </a:ext>
            </a:extLst>
          </p:cNvPr>
          <p:cNvSpPr txBox="1"/>
          <p:nvPr/>
        </p:nvSpPr>
        <p:spPr>
          <a:xfrm>
            <a:off x="9631060" y="3013501"/>
            <a:ext cx="2296391" cy="830997"/>
          </a:xfrm>
          <a:prstGeom prst="rect">
            <a:avLst/>
          </a:prstGeom>
          <a:noFill/>
        </p:spPr>
        <p:txBody>
          <a:bodyPr wrap="square" rtlCol="0">
            <a:spAutoFit/>
          </a:bodyPr>
          <a:lstStyle/>
          <a:p>
            <a:r>
              <a:rPr lang="fr-FR" sz="2400" b="1">
                <a:solidFill>
                  <a:srgbClr val="FFFF00"/>
                </a:solidFill>
              </a:rPr>
              <a:t>Le monument aux morts.</a:t>
            </a:r>
            <a:endParaRPr lang="fr-FR" sz="2400" b="1" dirty="0">
              <a:solidFill>
                <a:srgbClr val="FFFF00"/>
              </a:solidFill>
            </a:endParaRPr>
          </a:p>
        </p:txBody>
      </p:sp>
    </p:spTree>
    <p:extLst>
      <p:ext uri="{BB962C8B-B14F-4D97-AF65-F5344CB8AC3E}">
        <p14:creationId xmlns:p14="http://schemas.microsoft.com/office/powerpoint/2010/main" val="3322480808"/>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maison&#10;&#10;Description générée automatiquement">
            <a:extLst>
              <a:ext uri="{FF2B5EF4-FFF2-40B4-BE49-F238E27FC236}">
                <a16:creationId xmlns:a16="http://schemas.microsoft.com/office/drawing/2014/main" id="{BD3BF718-DC4A-9551-FCDC-92630600A4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480565BC-A526-C026-6518-20D1765901D4}"/>
              </a:ext>
            </a:extLst>
          </p:cNvPr>
          <p:cNvSpPr txBox="1"/>
          <p:nvPr/>
        </p:nvSpPr>
        <p:spPr>
          <a:xfrm>
            <a:off x="699247" y="416859"/>
            <a:ext cx="3504635"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grande mosquée dans la médina.</a:t>
            </a:r>
          </a:p>
        </p:txBody>
      </p:sp>
    </p:spTree>
    <p:extLst>
      <p:ext uri="{BB962C8B-B14F-4D97-AF65-F5344CB8AC3E}">
        <p14:creationId xmlns:p14="http://schemas.microsoft.com/office/powerpoint/2010/main" val="4053549029"/>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tour&#10;&#10;Description générée automatiquement">
            <a:extLst>
              <a:ext uri="{FF2B5EF4-FFF2-40B4-BE49-F238E27FC236}">
                <a16:creationId xmlns:a16="http://schemas.microsoft.com/office/drawing/2014/main" id="{D23D66AE-09DD-7703-DB2D-4B24C7AE4B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18399"/>
            <a:ext cx="8160000"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577CF210-883E-5161-E46C-EE38BE737EBA}"/>
              </a:ext>
            </a:extLst>
          </p:cNvPr>
          <p:cNvSpPr txBox="1"/>
          <p:nvPr/>
        </p:nvSpPr>
        <p:spPr>
          <a:xfrm>
            <a:off x="3832411" y="6338399"/>
            <a:ext cx="7987553" cy="461665"/>
          </a:xfrm>
          <a:prstGeom prst="rect">
            <a:avLst/>
          </a:prstGeom>
          <a:noFill/>
        </p:spPr>
        <p:txBody>
          <a:bodyPr wrap="square" rtlCol="0">
            <a:spAutoFit/>
          </a:bodyPr>
          <a:lstStyle/>
          <a:p>
            <a:r>
              <a:rPr lang="fr-FR" sz="2400" b="1">
                <a:solidFill>
                  <a:srgbClr val="FFFF00"/>
                </a:solidFill>
              </a:rPr>
              <a:t>La Mosquée de Souk El Ghezel.</a:t>
            </a:r>
            <a:endParaRPr lang="fr-FR" sz="2400" b="1" dirty="0">
              <a:solidFill>
                <a:srgbClr val="FFFF00"/>
              </a:solidFill>
            </a:endParaRPr>
          </a:p>
        </p:txBody>
      </p:sp>
    </p:spTree>
    <p:extLst>
      <p:ext uri="{BB962C8B-B14F-4D97-AF65-F5344CB8AC3E}">
        <p14:creationId xmlns:p14="http://schemas.microsoft.com/office/powerpoint/2010/main" val="3527174260"/>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lieu de culte, plein air&#10;&#10;Description générée automatiquement">
            <a:extLst>
              <a:ext uri="{FF2B5EF4-FFF2-40B4-BE49-F238E27FC236}">
                <a16:creationId xmlns:a16="http://schemas.microsoft.com/office/drawing/2014/main" id="{C8578DA7-4DD4-5526-DA77-7B8084F5117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879" y="189000"/>
            <a:ext cx="7834138" cy="648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90FB07A7-93F6-73A1-A418-C33ADE43AA02}"/>
              </a:ext>
            </a:extLst>
          </p:cNvPr>
          <p:cNvSpPr txBox="1"/>
          <p:nvPr/>
        </p:nvSpPr>
        <p:spPr>
          <a:xfrm>
            <a:off x="8339328" y="1036320"/>
            <a:ext cx="3657600" cy="2492990"/>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Mosquée de l'Émir Abdelkader.</a:t>
            </a:r>
          </a:p>
        </p:txBody>
      </p:sp>
    </p:spTree>
    <p:extLst>
      <p:ext uri="{BB962C8B-B14F-4D97-AF65-F5344CB8AC3E}">
        <p14:creationId xmlns:p14="http://schemas.microsoft.com/office/powerpoint/2010/main" val="3855616395"/>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C99711DE-AE05-B76B-80B3-66CD17B015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73220" y="189000"/>
            <a:ext cx="4845559" cy="648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E8DD9995-B912-DD2E-1203-5F5A68BF3D8C}"/>
              </a:ext>
            </a:extLst>
          </p:cNvPr>
          <p:cNvSpPr txBox="1"/>
          <p:nvPr/>
        </p:nvSpPr>
        <p:spPr>
          <a:xfrm>
            <a:off x="573024" y="658368"/>
            <a:ext cx="3246500" cy="3785652"/>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endParaRPr lang="fr-FR" sz="2400" dirty="0">
              <a:solidFill>
                <a:srgbClr val="FFFF00"/>
              </a:solidFill>
            </a:endParaRPr>
          </a:p>
          <a:p>
            <a:r>
              <a:rPr lang="fr-FR" sz="2400" b="1" dirty="0">
                <a:solidFill>
                  <a:srgbClr val="FFFF00"/>
                </a:solidFill>
              </a:rPr>
              <a:t>Ancienne synagogue de Sidi Mabrouk, actuellement une mosquée.</a:t>
            </a:r>
          </a:p>
        </p:txBody>
      </p:sp>
    </p:spTree>
    <p:extLst>
      <p:ext uri="{BB962C8B-B14F-4D97-AF65-F5344CB8AC3E}">
        <p14:creationId xmlns:p14="http://schemas.microsoft.com/office/powerpoint/2010/main" val="252658967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ravin, nature&#10;&#10;Description générée automatiquement">
            <a:extLst>
              <a:ext uri="{FF2B5EF4-FFF2-40B4-BE49-F238E27FC236}">
                <a16:creationId xmlns:a16="http://schemas.microsoft.com/office/drawing/2014/main" id="{4F497144-299B-A6BC-7EE2-D056937ED7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369000"/>
            <a:ext cx="8160000"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84639D3A-C5B2-37DF-556A-9064A3B5BB84}"/>
              </a:ext>
            </a:extLst>
          </p:cNvPr>
          <p:cNvSpPr txBox="1"/>
          <p:nvPr/>
        </p:nvSpPr>
        <p:spPr>
          <a:xfrm>
            <a:off x="8583168" y="751344"/>
            <a:ext cx="348691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Pont des chutes.</a:t>
            </a:r>
          </a:p>
        </p:txBody>
      </p:sp>
    </p:spTree>
    <p:extLst>
      <p:ext uri="{BB962C8B-B14F-4D97-AF65-F5344CB8AC3E}">
        <p14:creationId xmlns:p14="http://schemas.microsoft.com/office/powerpoint/2010/main" val="219976535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arbre, ciel&#10;&#10;Description générée automatiquement">
            <a:extLst>
              <a:ext uri="{FF2B5EF4-FFF2-40B4-BE49-F238E27FC236}">
                <a16:creationId xmlns:a16="http://schemas.microsoft.com/office/drawing/2014/main" id="{E32D7E25-DA9A-7E1F-5561-9BAA488574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4176" y="369000"/>
            <a:ext cx="8160000" cy="6120000"/>
          </a:xfrm>
          <a:prstGeom prst="rect">
            <a:avLst/>
          </a:prstGeom>
          <a:ln w="38100">
            <a:solidFill>
              <a:srgbClr val="FFFF00"/>
            </a:solidFill>
            <a:prstDash val="sysDot"/>
          </a:ln>
        </p:spPr>
      </p:pic>
      <p:sp>
        <p:nvSpPr>
          <p:cNvPr id="6" name="ZoneTexte 5">
            <a:extLst>
              <a:ext uri="{FF2B5EF4-FFF2-40B4-BE49-F238E27FC236}">
                <a16:creationId xmlns:a16="http://schemas.microsoft.com/office/drawing/2014/main" id="{6A4A356E-0408-74EA-A27E-B9E99F3A40EB}"/>
              </a:ext>
            </a:extLst>
          </p:cNvPr>
          <p:cNvSpPr txBox="1"/>
          <p:nvPr/>
        </p:nvSpPr>
        <p:spPr>
          <a:xfrm>
            <a:off x="463296" y="2956560"/>
            <a:ext cx="3828288" cy="461665"/>
          </a:xfrm>
          <a:prstGeom prst="rect">
            <a:avLst/>
          </a:prstGeom>
          <a:noFill/>
        </p:spPr>
        <p:txBody>
          <a:bodyPr wrap="square" rtlCol="0">
            <a:spAutoFit/>
          </a:bodyPr>
          <a:lstStyle/>
          <a:p>
            <a:r>
              <a:rPr lang="fr-FR" sz="2400" b="1">
                <a:solidFill>
                  <a:srgbClr val="FFFF00"/>
                </a:solidFill>
              </a:rPr>
              <a:t>Passerelle Sidi-M'Cid.</a:t>
            </a:r>
            <a:endParaRPr lang="fr-FR" sz="2400" b="1" dirty="0">
              <a:solidFill>
                <a:srgbClr val="FFFF00"/>
              </a:solidFill>
            </a:endParaRPr>
          </a:p>
        </p:txBody>
      </p:sp>
    </p:spTree>
    <p:extLst>
      <p:ext uri="{BB962C8B-B14F-4D97-AF65-F5344CB8AC3E}">
        <p14:creationId xmlns:p14="http://schemas.microsoft.com/office/powerpoint/2010/main" val="1162625866"/>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arbre, ciel&#10;&#10;Description générée automatiquement">
            <a:extLst>
              <a:ext uri="{FF2B5EF4-FFF2-40B4-BE49-F238E27FC236}">
                <a16:creationId xmlns:a16="http://schemas.microsoft.com/office/drawing/2014/main" id="{E5FFD9FC-13F7-A5F2-1DF6-DB2C478945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7616" y="369000"/>
            <a:ext cx="8160000"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A2AF4E12-2EF7-86EE-4D22-E5060903BE92}"/>
              </a:ext>
            </a:extLst>
          </p:cNvPr>
          <p:cNvSpPr txBox="1"/>
          <p:nvPr/>
        </p:nvSpPr>
        <p:spPr>
          <a:xfrm>
            <a:off x="8766048" y="751344"/>
            <a:ext cx="342595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Passerelle </a:t>
            </a:r>
            <a:r>
              <a:rPr lang="fr-FR" sz="2400" b="1" dirty="0" err="1">
                <a:solidFill>
                  <a:srgbClr val="FFFF00"/>
                </a:solidFill>
              </a:rPr>
              <a:t>Sidi-M'Cid</a:t>
            </a:r>
            <a:r>
              <a:rPr lang="fr-FR" sz="2400" b="1" dirty="0">
                <a:solidFill>
                  <a:srgbClr val="FFFF00"/>
                </a:solidFill>
              </a:rPr>
              <a:t>.</a:t>
            </a:r>
          </a:p>
        </p:txBody>
      </p:sp>
    </p:spTree>
    <p:extLst>
      <p:ext uri="{BB962C8B-B14F-4D97-AF65-F5344CB8AC3E}">
        <p14:creationId xmlns:p14="http://schemas.microsoft.com/office/powerpoint/2010/main" val="227649167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arbre&#10;&#10;Description générée automatiquement">
            <a:extLst>
              <a:ext uri="{FF2B5EF4-FFF2-40B4-BE49-F238E27FC236}">
                <a16:creationId xmlns:a16="http://schemas.microsoft.com/office/drawing/2014/main" id="{19655E3F-9C09-9D5D-B314-64EE2F97FC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79000"/>
            <a:ext cx="8160000" cy="6120000"/>
          </a:xfrm>
          <a:prstGeom prst="rect">
            <a:avLst/>
          </a:prstGeom>
          <a:ln w="50800">
            <a:solidFill>
              <a:srgbClr val="FFFF00"/>
            </a:solidFill>
            <a:prstDash val="sysDot"/>
          </a:ln>
        </p:spPr>
      </p:pic>
      <p:sp>
        <p:nvSpPr>
          <p:cNvPr id="4" name="ZoneTexte 3">
            <a:extLst>
              <a:ext uri="{FF2B5EF4-FFF2-40B4-BE49-F238E27FC236}">
                <a16:creationId xmlns:a16="http://schemas.microsoft.com/office/drawing/2014/main" id="{24646274-5099-3428-430D-1CBBB76A377B}"/>
              </a:ext>
            </a:extLst>
          </p:cNvPr>
          <p:cNvSpPr txBox="1"/>
          <p:nvPr/>
        </p:nvSpPr>
        <p:spPr>
          <a:xfrm>
            <a:off x="4783584" y="4180344"/>
            <a:ext cx="878611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Pont Sidi-Rached.</a:t>
            </a:r>
          </a:p>
        </p:txBody>
      </p:sp>
    </p:spTree>
    <p:extLst>
      <p:ext uri="{BB962C8B-B14F-4D97-AF65-F5344CB8AC3E}">
        <p14:creationId xmlns:p14="http://schemas.microsoft.com/office/powerpoint/2010/main" val="1505099227"/>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2F18050-3525-A630-6D6E-2D62C235911F}"/>
              </a:ext>
            </a:extLst>
          </p:cNvPr>
          <p:cNvSpPr txBox="1"/>
          <p:nvPr/>
        </p:nvSpPr>
        <p:spPr>
          <a:xfrm>
            <a:off x="1036320" y="1267968"/>
            <a:ext cx="10399776" cy="584775"/>
          </a:xfrm>
          <a:prstGeom prst="rect">
            <a:avLst/>
          </a:prstGeom>
          <a:noFill/>
        </p:spPr>
        <p:txBody>
          <a:bodyPr wrap="square" rtlCol="0">
            <a:spAutoFit/>
          </a:bodyPr>
          <a:lstStyle/>
          <a:p>
            <a:r>
              <a:rPr lang="fr-FR" sz="3200" b="1" dirty="0">
                <a:solidFill>
                  <a:srgbClr val="FFFF00"/>
                </a:solidFill>
              </a:rPr>
              <a:t>Lorient Vous A Proposé La Ville de Constantine -Algérie</a:t>
            </a:r>
          </a:p>
        </p:txBody>
      </p:sp>
      <p:sp>
        <p:nvSpPr>
          <p:cNvPr id="3" name="ZoneTexte 2">
            <a:extLst>
              <a:ext uri="{FF2B5EF4-FFF2-40B4-BE49-F238E27FC236}">
                <a16:creationId xmlns:a16="http://schemas.microsoft.com/office/drawing/2014/main" id="{AD927F08-13A2-6A28-9595-AF50BF5BDACD}"/>
              </a:ext>
            </a:extLst>
          </p:cNvPr>
          <p:cNvSpPr txBox="1"/>
          <p:nvPr/>
        </p:nvSpPr>
        <p:spPr>
          <a:xfrm>
            <a:off x="3511296" y="2231136"/>
            <a:ext cx="8497824"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4" name="ZoneTexte 3">
            <a:extLst>
              <a:ext uri="{FF2B5EF4-FFF2-40B4-BE49-F238E27FC236}">
                <a16:creationId xmlns:a16="http://schemas.microsoft.com/office/drawing/2014/main" id="{4A5BBA8F-B6D9-6B1F-9166-29663C3DEFB6}"/>
              </a:ext>
            </a:extLst>
          </p:cNvPr>
          <p:cNvSpPr txBox="1"/>
          <p:nvPr/>
        </p:nvSpPr>
        <p:spPr>
          <a:xfrm>
            <a:off x="4291584" y="3194304"/>
            <a:ext cx="6376416" cy="584775"/>
          </a:xfrm>
          <a:prstGeom prst="rect">
            <a:avLst/>
          </a:prstGeom>
          <a:noFill/>
        </p:spPr>
        <p:txBody>
          <a:bodyPr wrap="square" rtlCol="0">
            <a:spAutoFit/>
          </a:bodyPr>
          <a:lstStyle/>
          <a:p>
            <a:r>
              <a:rPr lang="fr-FR" sz="3200" b="1" dirty="0">
                <a:solidFill>
                  <a:srgbClr val="FFFF00"/>
                </a:solidFill>
              </a:rPr>
              <a:t>Merci De Votre Visite</a:t>
            </a:r>
          </a:p>
        </p:txBody>
      </p:sp>
      <p:sp>
        <p:nvSpPr>
          <p:cNvPr id="5" name="ZoneTexte 4">
            <a:extLst>
              <a:ext uri="{FF2B5EF4-FFF2-40B4-BE49-F238E27FC236}">
                <a16:creationId xmlns:a16="http://schemas.microsoft.com/office/drawing/2014/main" id="{746F9E0B-2DF7-912B-7BEF-69CC2C8F94C3}"/>
              </a:ext>
            </a:extLst>
          </p:cNvPr>
          <p:cNvSpPr txBox="1"/>
          <p:nvPr/>
        </p:nvSpPr>
        <p:spPr>
          <a:xfrm>
            <a:off x="5437632" y="4072569"/>
            <a:ext cx="5230368"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920690091"/>
      </p:ext>
    </p:extLst>
  </p:cSld>
  <p:clrMapOvr>
    <a:masterClrMapping/>
  </p:clrMapOvr>
  <mc:AlternateContent xmlns:mc="http://schemas.openxmlformats.org/markup-compatibility/2006">
    <mc:Choice xmlns:p14="http://schemas.microsoft.com/office/powerpoint/2010/main" Requires="p14">
      <p:transition spd="slow" p14:dur="5000" advClick="0" advTm="8000">
        <p14:vortex dir="r"/>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90</TotalTime>
  <Words>344</Words>
  <Application>Microsoft Office PowerPoint</Application>
  <PresentationFormat>Grand écran</PresentationFormat>
  <Paragraphs>155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2024-09-15T07:35:53Z</dcterms:created>
  <dcterms:modified xsi:type="dcterms:W3CDTF">2024-09-15T09:12:09Z</dcterms:modified>
</cp:coreProperties>
</file>