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75" r:id="rId3"/>
    <p:sldId id="274" r:id="rId4"/>
    <p:sldId id="273" r:id="rId5"/>
    <p:sldId id="271" r:id="rId6"/>
    <p:sldId id="270" r:id="rId7"/>
    <p:sldId id="269" r:id="rId8"/>
    <p:sldId id="268" r:id="rId9"/>
    <p:sldId id="267" r:id="rId10"/>
    <p:sldId id="266" r:id="rId11"/>
    <p:sldId id="265" r:id="rId12"/>
    <p:sldId id="264" r:id="rId13"/>
    <p:sldId id="263" r:id="rId14"/>
    <p:sldId id="262" r:id="rId15"/>
    <p:sldId id="261" r:id="rId16"/>
    <p:sldId id="260" r:id="rId17"/>
    <p:sldId id="259" r:id="rId18"/>
    <p:sldId id="258" r:id="rId19"/>
    <p:sldId id="257" r:id="rId20"/>
    <p:sldId id="276" r:id="rId21"/>
    <p:sldId id="278" r:id="rId22"/>
    <p:sldId id="279" r:id="rId23"/>
    <p:sldId id="277" r:id="rId24"/>
    <p:sldId id="280" r:id="rId25"/>
    <p:sldId id="281" r:id="rId26"/>
    <p:sldId id="282" r:id="rId27"/>
    <p:sldId id="283" r:id="rId28"/>
    <p:sldId id="284"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05" autoAdjust="0"/>
    <p:restoredTop sz="94660"/>
  </p:normalViewPr>
  <p:slideViewPr>
    <p:cSldViewPr snapToGrid="0">
      <p:cViewPr varScale="1">
        <p:scale>
          <a:sx n="74" d="100"/>
          <a:sy n="74" d="100"/>
        </p:scale>
        <p:origin x="56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E7F8D5-880D-0C4A-D83B-3F00A90F3FE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DF7C103-2378-B54B-98A8-028177D370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4BAEBEF-2BCA-026F-8B93-52697DF5D43B}"/>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5" name="Espace réservé du pied de page 4">
            <a:extLst>
              <a:ext uri="{FF2B5EF4-FFF2-40B4-BE49-F238E27FC236}">
                <a16:creationId xmlns:a16="http://schemas.microsoft.com/office/drawing/2014/main" id="{846F418A-079C-0850-1BF7-C03646B1AB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60EC25-C090-32AA-25E9-F141AAF68918}"/>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29990689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BD837B-EFBF-0783-6864-7AF224C63D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65AF853-6B96-5FD4-181A-7CCC06B1591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944BDB2-2A26-5C3A-79A6-893B2527A2B2}"/>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5" name="Espace réservé du pied de page 4">
            <a:extLst>
              <a:ext uri="{FF2B5EF4-FFF2-40B4-BE49-F238E27FC236}">
                <a16:creationId xmlns:a16="http://schemas.microsoft.com/office/drawing/2014/main" id="{C7659EF5-1802-6B09-ED9F-EDF8F54B1F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20AC75-DAE4-512B-1866-9B04025DE784}"/>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38056431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0E426D-70CE-9E0D-DC52-A93B6392D96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BC9170A-5D83-09D7-5FCB-FD025708169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318D8E6-98FD-74E7-9836-5C1B5020E8A3}"/>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5" name="Espace réservé du pied de page 4">
            <a:extLst>
              <a:ext uri="{FF2B5EF4-FFF2-40B4-BE49-F238E27FC236}">
                <a16:creationId xmlns:a16="http://schemas.microsoft.com/office/drawing/2014/main" id="{0F7D474E-A654-E414-D95B-792BF34122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8DE1C1-2E90-ECDA-84B2-54B2EE73000B}"/>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22867277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E13724-BF37-3DD9-CED2-C85EED62EBE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BB6BDA2-9E3E-16A7-B257-7C241CC31C9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30C2A18-4772-41A0-5D49-A63A358B871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60F49E5-214E-2221-680B-216A9B643FD1}"/>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6" name="Espace réservé du pied de page 5">
            <a:extLst>
              <a:ext uri="{FF2B5EF4-FFF2-40B4-BE49-F238E27FC236}">
                <a16:creationId xmlns:a16="http://schemas.microsoft.com/office/drawing/2014/main" id="{B010C409-17D5-EFD3-8803-9C545A94359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D60CEBF-075D-ACBF-7947-571C552E9061}"/>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14606417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3E63BE-D81C-807B-17D5-E36D7AAA822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FABDEA8-97C6-5B92-DC3F-B690F2FCA9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BA7FDA2-32C7-A8FB-9536-8E924408B4D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34E144C-6B83-9477-782B-381099B4BC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3BD4EB1-E05A-B97C-A268-B84310A93AB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6723BE0-B3FB-BE5B-B722-D6BE092E221B}"/>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8" name="Espace réservé du pied de page 7">
            <a:extLst>
              <a:ext uri="{FF2B5EF4-FFF2-40B4-BE49-F238E27FC236}">
                <a16:creationId xmlns:a16="http://schemas.microsoft.com/office/drawing/2014/main" id="{A8AF9553-38F8-A448-047F-E21A9E2EC15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5F6E17D-4266-549A-7335-6434AC833812}"/>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1198935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DF5736-1FAF-96AF-6BCA-B232BEC4761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EC74136-2429-8E65-A0E6-5BC587235C47}"/>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4" name="Espace réservé du pied de page 3">
            <a:extLst>
              <a:ext uri="{FF2B5EF4-FFF2-40B4-BE49-F238E27FC236}">
                <a16:creationId xmlns:a16="http://schemas.microsoft.com/office/drawing/2014/main" id="{A3AA1246-F6EE-CBBC-731D-F9E8AE826B4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DD23D00-A25E-8F7F-D6CB-A3F1198582B2}"/>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1160018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DA8B3D9-CDE3-AFF7-0543-7847A57DD995}"/>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3" name="Espace réservé du pied de page 2">
            <a:extLst>
              <a:ext uri="{FF2B5EF4-FFF2-40B4-BE49-F238E27FC236}">
                <a16:creationId xmlns:a16="http://schemas.microsoft.com/office/drawing/2014/main" id="{95E126FF-EAC9-E1C9-34F8-79600F9EDBA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059183A-50CC-990C-1FF2-78D78C0AF6EB}"/>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28645783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411610-F396-4129-EB14-ECB954342D7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1A4DB79-DE49-A2F8-3F2D-DE36EF8791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3A3B4A6-CF46-ADAE-A211-232D55435D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4F9EFE-8BE2-01DB-4341-B2ED936ED4ED}"/>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6" name="Espace réservé du pied de page 5">
            <a:extLst>
              <a:ext uri="{FF2B5EF4-FFF2-40B4-BE49-F238E27FC236}">
                <a16:creationId xmlns:a16="http://schemas.microsoft.com/office/drawing/2014/main" id="{B090395C-F568-B7D5-CEDA-77EEB75D6F4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F79AD94-AC60-6DBA-7626-95FD12070C8B}"/>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17586626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191E7E-7335-D5B1-C721-F003E5C7D44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0EEC541-6445-F9B1-4129-2F491035B4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106EBB2-2927-B341-0CEF-860D3E550D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866D610-59ED-D8ED-8487-165BF9E72AD2}"/>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6" name="Espace réservé du pied de page 5">
            <a:extLst>
              <a:ext uri="{FF2B5EF4-FFF2-40B4-BE49-F238E27FC236}">
                <a16:creationId xmlns:a16="http://schemas.microsoft.com/office/drawing/2014/main" id="{7E4BEF15-2C4A-47E4-AC36-4785EFC3107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5EB8637-C3AC-21A7-8773-FA02F02AB3CF}"/>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9242134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8B04082-47EF-6F9D-2736-E5D3B2F1973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301E5DD-C39D-D6B7-4152-D373BDFCFC0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E9D01D3-281B-944A-3E57-F2C619FD6DE5}"/>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5" name="Espace réservé du pied de page 4">
            <a:extLst>
              <a:ext uri="{FF2B5EF4-FFF2-40B4-BE49-F238E27FC236}">
                <a16:creationId xmlns:a16="http://schemas.microsoft.com/office/drawing/2014/main" id="{4E2A69A5-17A2-6B49-038E-DD90E2FE52F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DC166F9-D14B-3E6F-7562-BFBE87436323}"/>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26715918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F8B9F80-7212-479F-7AE3-21F8CB50959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B178868-FCAB-F9B9-1E8F-4177D3BE2EC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6B365EF-2014-C829-4AA9-934F5ECE2FCB}"/>
              </a:ext>
            </a:extLst>
          </p:cNvPr>
          <p:cNvSpPr>
            <a:spLocks noGrp="1"/>
          </p:cNvSpPr>
          <p:nvPr>
            <p:ph type="dt" sz="half" idx="10"/>
          </p:nvPr>
        </p:nvSpPr>
        <p:spPr/>
        <p:txBody>
          <a:bodyPr/>
          <a:lstStyle/>
          <a:p>
            <a:fld id="{7B158AE2-8A05-4667-BD1F-DF0174F22E65}" type="datetimeFigureOut">
              <a:rPr lang="fr-FR" smtClean="0"/>
              <a:t>19/09/2024</a:t>
            </a:fld>
            <a:endParaRPr lang="fr-FR"/>
          </a:p>
        </p:txBody>
      </p:sp>
      <p:sp>
        <p:nvSpPr>
          <p:cNvPr id="5" name="Espace réservé du pied de page 4">
            <a:extLst>
              <a:ext uri="{FF2B5EF4-FFF2-40B4-BE49-F238E27FC236}">
                <a16:creationId xmlns:a16="http://schemas.microsoft.com/office/drawing/2014/main" id="{504049A3-591E-B587-3FD8-53A1C2BBD12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C99C639-5F22-DDE5-22C8-4F3FF370A257}"/>
              </a:ext>
            </a:extLst>
          </p:cNvPr>
          <p:cNvSpPr>
            <a:spLocks noGrp="1"/>
          </p:cNvSpPr>
          <p:nvPr>
            <p:ph type="sldNum" sz="quarter" idx="12"/>
          </p:nvPr>
        </p:nvSpPr>
        <p:spPr/>
        <p:txBody>
          <a:bodyPr/>
          <a:lstStyle/>
          <a:p>
            <a:fld id="{9F6C4913-9E58-4CD0-9040-54DFFE7705F8}" type="slidenum">
              <a:rPr lang="fr-FR" smtClean="0"/>
              <a:t>‹N°›</a:t>
            </a:fld>
            <a:endParaRPr lang="fr-FR"/>
          </a:p>
        </p:txBody>
      </p:sp>
    </p:spTree>
    <p:extLst>
      <p:ext uri="{BB962C8B-B14F-4D97-AF65-F5344CB8AC3E}">
        <p14:creationId xmlns:p14="http://schemas.microsoft.com/office/powerpoint/2010/main" val="16015224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503077F-3418-C733-3E9C-8B2BA79688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28CFA1F-103D-48DC-0615-4AD4959D69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122DAB-F06B-0AF1-A71D-28D6D07A8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B158AE2-8A05-4667-BD1F-DF0174F22E65}" type="datetimeFigureOut">
              <a:rPr lang="fr-FR" smtClean="0"/>
              <a:t>19/09/2024</a:t>
            </a:fld>
            <a:endParaRPr lang="fr-FR"/>
          </a:p>
        </p:txBody>
      </p:sp>
      <p:sp>
        <p:nvSpPr>
          <p:cNvPr id="5" name="Espace réservé du pied de page 4">
            <a:extLst>
              <a:ext uri="{FF2B5EF4-FFF2-40B4-BE49-F238E27FC236}">
                <a16:creationId xmlns:a16="http://schemas.microsoft.com/office/drawing/2014/main" id="{FC8BB83D-CAFB-1D73-F969-87D780E8BF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2B53649-6E9F-699F-94EF-46235ADF78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F6C4913-9E58-4CD0-9040-54DFFE7705F8}" type="slidenum">
              <a:rPr lang="fr-FR" smtClean="0"/>
              <a:t>‹N°›</a:t>
            </a:fld>
            <a:endParaRPr lang="fr-FR"/>
          </a:p>
        </p:txBody>
      </p:sp>
    </p:spTree>
    <p:extLst>
      <p:ext uri="{BB962C8B-B14F-4D97-AF65-F5344CB8AC3E}">
        <p14:creationId xmlns:p14="http://schemas.microsoft.com/office/powerpoint/2010/main" val="2928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arbre, plein air, bâtiment&#10;&#10;Description générée automatiquement">
            <a:extLst>
              <a:ext uri="{FF2B5EF4-FFF2-40B4-BE49-F238E27FC236}">
                <a16:creationId xmlns:a16="http://schemas.microsoft.com/office/drawing/2014/main" id="{1218DAE2-D23C-54AA-C2A1-07FB9267EA5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48024" y="93000"/>
            <a:ext cx="5004000" cy="6672000"/>
          </a:xfrm>
          <a:prstGeom prst="rect">
            <a:avLst/>
          </a:prstGeom>
        </p:spPr>
      </p:pic>
      <p:sp>
        <p:nvSpPr>
          <p:cNvPr id="4" name="ZoneTexte 3">
            <a:extLst>
              <a:ext uri="{FF2B5EF4-FFF2-40B4-BE49-F238E27FC236}">
                <a16:creationId xmlns:a16="http://schemas.microsoft.com/office/drawing/2014/main" id="{CBE651C1-9FB2-EB61-663C-56D0CECC8785}"/>
              </a:ext>
            </a:extLst>
          </p:cNvPr>
          <p:cNvSpPr txBox="1"/>
          <p:nvPr/>
        </p:nvSpPr>
        <p:spPr>
          <a:xfrm>
            <a:off x="6751846" y="366623"/>
            <a:ext cx="5303520" cy="6124754"/>
          </a:xfrm>
          <a:prstGeom prst="rect">
            <a:avLst/>
          </a:prstGeom>
          <a:noFill/>
        </p:spPr>
        <p:txBody>
          <a:bodyPr wrap="square" rtlCol="0">
            <a:spAutoFit/>
          </a:bodyPr>
          <a:lstStyle/>
          <a:p>
            <a:r>
              <a:rPr lang="fr-FR" sz="2800" b="1" dirty="0">
                <a:solidFill>
                  <a:srgbClr val="FFFF00"/>
                </a:solidFill>
              </a:rPr>
              <a:t>Banja Luka (en cyrillique : </a:t>
            </a:r>
            <a:r>
              <a:rPr lang="fr-FR" sz="2800" b="1" dirty="0" err="1">
                <a:solidFill>
                  <a:srgbClr val="FFFF00"/>
                </a:solidFill>
              </a:rPr>
              <a:t>Бања</a:t>
            </a:r>
            <a:r>
              <a:rPr lang="fr-FR" sz="2800" b="1" dirty="0">
                <a:solidFill>
                  <a:srgbClr val="FFFF00"/>
                </a:solidFill>
              </a:rPr>
              <a:t> </a:t>
            </a:r>
            <a:r>
              <a:rPr lang="fr-FR" sz="2800" b="1" dirty="0" err="1">
                <a:solidFill>
                  <a:srgbClr val="FFFF00"/>
                </a:solidFill>
              </a:rPr>
              <a:t>Лука</a:t>
            </a:r>
            <a:r>
              <a:rPr lang="fr-FR" sz="2800" b="1" dirty="0">
                <a:solidFill>
                  <a:srgbClr val="FFFF00"/>
                </a:solidFill>
              </a:rPr>
              <a:t>) ou </a:t>
            </a:r>
            <a:r>
              <a:rPr lang="fr-FR" sz="2800" b="1" dirty="0" err="1">
                <a:solidFill>
                  <a:srgbClr val="FFFF00"/>
                </a:solidFill>
              </a:rPr>
              <a:t>Banjaluka</a:t>
            </a:r>
            <a:r>
              <a:rPr lang="fr-FR" sz="2800" b="1" dirty="0">
                <a:solidFill>
                  <a:srgbClr val="FFFF00"/>
                </a:solidFill>
              </a:rPr>
              <a:t> (</a:t>
            </a:r>
            <a:r>
              <a:rPr lang="fr-FR" sz="2800" b="1" dirty="0" err="1">
                <a:solidFill>
                  <a:srgbClr val="FFFF00"/>
                </a:solidFill>
              </a:rPr>
              <a:t>Бањалука</a:t>
            </a:r>
            <a:r>
              <a:rPr lang="fr-FR" sz="2800" b="1" dirty="0">
                <a:solidFill>
                  <a:srgbClr val="FFFF00"/>
                </a:solidFill>
              </a:rPr>
              <a:t>), est une ville de Bosnie-Herzégovine et la capitale de l'entité de la république serbe de Bosnie. Au recensement de 1991, la ville intramuros comptait 143 079 habitants2 et sa zone métropolitaine, appelée ville de Banja Luka (</a:t>
            </a:r>
            <a:r>
              <a:rPr lang="fr-FR" sz="2800" b="1" dirty="0" err="1">
                <a:solidFill>
                  <a:srgbClr val="FFFF00"/>
                </a:solidFill>
              </a:rPr>
              <a:t>Град</a:t>
            </a:r>
            <a:r>
              <a:rPr lang="fr-FR" sz="2800" b="1" dirty="0">
                <a:solidFill>
                  <a:srgbClr val="FFFF00"/>
                </a:solidFill>
              </a:rPr>
              <a:t> </a:t>
            </a:r>
            <a:r>
              <a:rPr lang="fr-FR" sz="2800" b="1" dirty="0" err="1">
                <a:solidFill>
                  <a:srgbClr val="FFFF00"/>
                </a:solidFill>
              </a:rPr>
              <a:t>Бања</a:t>
            </a:r>
            <a:r>
              <a:rPr lang="fr-FR" sz="2800" b="1" dirty="0">
                <a:solidFill>
                  <a:srgbClr val="FFFF00"/>
                </a:solidFill>
              </a:rPr>
              <a:t> </a:t>
            </a:r>
            <a:r>
              <a:rPr lang="fr-FR" sz="2800" b="1" dirty="0" err="1">
                <a:solidFill>
                  <a:srgbClr val="FFFF00"/>
                </a:solidFill>
              </a:rPr>
              <a:t>Лука</a:t>
            </a:r>
            <a:r>
              <a:rPr lang="fr-FR" sz="2800" b="1" dirty="0">
                <a:solidFill>
                  <a:srgbClr val="FFFF00"/>
                </a:solidFill>
              </a:rPr>
              <a:t>) et correspondant à une ex-municipalité du pays, 195 692 habitants3. </a:t>
            </a:r>
          </a:p>
        </p:txBody>
      </p:sp>
      <p:sp>
        <p:nvSpPr>
          <p:cNvPr id="5" name="ZoneTexte 4">
            <a:extLst>
              <a:ext uri="{FF2B5EF4-FFF2-40B4-BE49-F238E27FC236}">
                <a16:creationId xmlns:a16="http://schemas.microsoft.com/office/drawing/2014/main" id="{C13FFF11-B867-D10C-2D21-B8C6EA7FEE62}"/>
              </a:ext>
            </a:extLst>
          </p:cNvPr>
          <p:cNvSpPr txBox="1"/>
          <p:nvPr/>
        </p:nvSpPr>
        <p:spPr>
          <a:xfrm>
            <a:off x="3950024" y="0"/>
            <a:ext cx="3382755" cy="646331"/>
          </a:xfrm>
          <a:prstGeom prst="rect">
            <a:avLst/>
          </a:prstGeom>
          <a:noFill/>
        </p:spPr>
        <p:txBody>
          <a:bodyPr wrap="square" rtlCol="0">
            <a:spAutoFit/>
          </a:bodyPr>
          <a:lstStyle/>
          <a:p>
            <a:r>
              <a:rPr lang="fr-FR" sz="3600" b="1" dirty="0">
                <a:solidFill>
                  <a:srgbClr val="FFFF00"/>
                </a:solidFill>
              </a:rPr>
              <a:t>Banja</a:t>
            </a:r>
            <a:r>
              <a:rPr lang="fr-FR" sz="2400" dirty="0">
                <a:solidFill>
                  <a:srgbClr val="FFFF00"/>
                </a:solidFill>
              </a:rPr>
              <a:t> </a:t>
            </a:r>
            <a:r>
              <a:rPr lang="fr-FR" sz="3600" b="1" dirty="0">
                <a:solidFill>
                  <a:srgbClr val="FFFF00"/>
                </a:solidFill>
              </a:rPr>
              <a:t>Luka</a:t>
            </a:r>
            <a:endParaRPr lang="fr-FR" sz="2400" b="1" dirty="0">
              <a:solidFill>
                <a:srgbClr val="FFFF00"/>
              </a:solidFill>
            </a:endParaRPr>
          </a:p>
        </p:txBody>
      </p:sp>
    </p:spTree>
    <p:extLst>
      <p:ext uri="{BB962C8B-B14F-4D97-AF65-F5344CB8AC3E}">
        <p14:creationId xmlns:p14="http://schemas.microsoft.com/office/powerpoint/2010/main" val="18759164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sndAc>
          <p:stSnd loop="1">
            <p:snd r:embed="rId2" name="Chi Mai - Professional, (Ennio Morricone) - Harmonica version - musique en F#m.wav"/>
          </p:stSnd>
        </p:sndAc>
      </p:transition>
    </mc:Choice>
    <mc:Fallback>
      <p:transition spd="slow" advClick="0" advTm="8000">
        <p:fade/>
        <p:sndAc>
          <p:stSnd loop="1">
            <p:snd r:embed="rId2" name="Chi Mai - Professional, (Ennio Morricone) - Harmonica version - musique en F#m.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arbre, banque&#10;&#10;Description générée automatiquement">
            <a:extLst>
              <a:ext uri="{FF2B5EF4-FFF2-40B4-BE49-F238E27FC236}">
                <a16:creationId xmlns:a16="http://schemas.microsoft.com/office/drawing/2014/main" id="{CD09CCA4-BE6E-8F4C-8C54-A85658D993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6D31F62-0BC9-62B7-F825-19732E2E3F1A}"/>
              </a:ext>
            </a:extLst>
          </p:cNvPr>
          <p:cNvSpPr txBox="1"/>
          <p:nvPr/>
        </p:nvSpPr>
        <p:spPr>
          <a:xfrm>
            <a:off x="1006365" y="3695581"/>
            <a:ext cx="3231573" cy="830997"/>
          </a:xfrm>
          <a:prstGeom prst="rect">
            <a:avLst/>
          </a:prstGeom>
          <a:noFill/>
        </p:spPr>
        <p:txBody>
          <a:bodyPr wrap="square" rtlCol="0">
            <a:spAutoFit/>
          </a:bodyPr>
          <a:lstStyle/>
          <a:p>
            <a:r>
              <a:rPr lang="fr-FR" sz="2400" b="1">
                <a:solidFill>
                  <a:srgbClr val="FFFF00"/>
                </a:solidFill>
              </a:rPr>
              <a:t>Le Vrbas à Banja Luka.</a:t>
            </a:r>
            <a:endParaRPr lang="fr-FR" sz="2400" b="1" dirty="0">
              <a:solidFill>
                <a:srgbClr val="FFFF00"/>
              </a:solidFill>
            </a:endParaRPr>
          </a:p>
        </p:txBody>
      </p:sp>
    </p:spTree>
    <p:extLst>
      <p:ext uri="{BB962C8B-B14F-4D97-AF65-F5344CB8AC3E}">
        <p14:creationId xmlns:p14="http://schemas.microsoft.com/office/powerpoint/2010/main" val="4130446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uage, nature&#10;&#10;Description générée automatiquement">
            <a:extLst>
              <a:ext uri="{FF2B5EF4-FFF2-40B4-BE49-F238E27FC236}">
                <a16:creationId xmlns:a16="http://schemas.microsoft.com/office/drawing/2014/main" id="{DED171FB-0BD3-D54E-7A85-49F5D61B09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4614" y="165000"/>
            <a:ext cx="4896000" cy="65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B24F8A3-2C8C-A4A4-DC04-CE5735726728}"/>
              </a:ext>
            </a:extLst>
          </p:cNvPr>
          <p:cNvSpPr txBox="1"/>
          <p:nvPr/>
        </p:nvSpPr>
        <p:spPr>
          <a:xfrm>
            <a:off x="8577248" y="1061959"/>
            <a:ext cx="3614752"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Ruines de la forteresse de </a:t>
            </a:r>
            <a:r>
              <a:rPr lang="fr-FR" sz="2400" b="1" dirty="0" err="1">
                <a:solidFill>
                  <a:srgbClr val="FFFF00"/>
                </a:solidFill>
              </a:rPr>
              <a:t>Greben</a:t>
            </a:r>
            <a:endParaRPr lang="fr-FR" sz="2400" b="1" dirty="0">
              <a:solidFill>
                <a:srgbClr val="FFFF00"/>
              </a:solidFill>
            </a:endParaRPr>
          </a:p>
        </p:txBody>
      </p:sp>
    </p:spTree>
    <p:extLst>
      <p:ext uri="{BB962C8B-B14F-4D97-AF65-F5344CB8AC3E}">
        <p14:creationId xmlns:p14="http://schemas.microsoft.com/office/powerpoint/2010/main" val="42130458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eval, peinture, Rêne, jument&#10;&#10;Description générée automatiquement">
            <a:extLst>
              <a:ext uri="{FF2B5EF4-FFF2-40B4-BE49-F238E27FC236}">
                <a16:creationId xmlns:a16="http://schemas.microsoft.com/office/drawing/2014/main" id="{BFF78838-A5F0-D9B4-6791-1159639998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0500" y="189000"/>
            <a:ext cx="4670999"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D1EEB95-B3E7-3A30-FD67-EDD7615D98AE}"/>
              </a:ext>
            </a:extLst>
          </p:cNvPr>
          <p:cNvSpPr txBox="1"/>
          <p:nvPr/>
        </p:nvSpPr>
        <p:spPr>
          <a:xfrm>
            <a:off x="928971" y="1388331"/>
            <a:ext cx="3106882"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Hrvoje</a:t>
            </a:r>
            <a:r>
              <a:rPr lang="fr-FR" sz="2400" b="1" dirty="0">
                <a:solidFill>
                  <a:srgbClr val="FFFF00"/>
                </a:solidFill>
              </a:rPr>
              <a:t> </a:t>
            </a:r>
            <a:r>
              <a:rPr lang="fr-FR" sz="2400" b="1" dirty="0" err="1">
                <a:solidFill>
                  <a:srgbClr val="FFFF00"/>
                </a:solidFill>
              </a:rPr>
              <a:t>Vukčić</a:t>
            </a:r>
            <a:r>
              <a:rPr lang="fr-FR" sz="2400" b="1" dirty="0">
                <a:solidFill>
                  <a:srgbClr val="FFFF00"/>
                </a:solidFill>
              </a:rPr>
              <a:t> dans le Missel de </a:t>
            </a:r>
            <a:r>
              <a:rPr lang="fr-FR" sz="2400" b="1" dirty="0" err="1">
                <a:solidFill>
                  <a:srgbClr val="FFFF00"/>
                </a:solidFill>
              </a:rPr>
              <a:t>Hrvoje</a:t>
            </a:r>
            <a:r>
              <a:rPr lang="fr-FR" sz="2400" b="1" dirty="0">
                <a:solidFill>
                  <a:srgbClr val="FFFF00"/>
                </a:solidFill>
              </a:rPr>
              <a:t> (1404)</a:t>
            </a:r>
          </a:p>
        </p:txBody>
      </p:sp>
    </p:spTree>
    <p:extLst>
      <p:ext uri="{BB962C8B-B14F-4D97-AF65-F5344CB8AC3E}">
        <p14:creationId xmlns:p14="http://schemas.microsoft.com/office/powerpoint/2010/main" val="1027525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herbe, ciel&#10;&#10;Description générée automatiquement">
            <a:extLst>
              <a:ext uri="{FF2B5EF4-FFF2-40B4-BE49-F238E27FC236}">
                <a16:creationId xmlns:a16="http://schemas.microsoft.com/office/drawing/2014/main" id="{EA4DF988-2C0E-D712-E29F-EC30379602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3641" y="297000"/>
            <a:ext cx="8352000" cy="6264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3A56EF2-BFFE-BCF6-808B-760F0EB2F2B8}"/>
              </a:ext>
            </a:extLst>
          </p:cNvPr>
          <p:cNvSpPr txBox="1"/>
          <p:nvPr/>
        </p:nvSpPr>
        <p:spPr>
          <a:xfrm>
            <a:off x="9299028" y="1146105"/>
            <a:ext cx="281940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forteresse </a:t>
            </a:r>
            <a:r>
              <a:rPr lang="fr-FR" sz="2400" b="1" dirty="0" err="1">
                <a:solidFill>
                  <a:srgbClr val="FFFF00"/>
                </a:solidFill>
              </a:rPr>
              <a:t>Kastel</a:t>
            </a:r>
            <a:endParaRPr lang="fr-FR" sz="2400" b="1" dirty="0">
              <a:solidFill>
                <a:srgbClr val="FFFF00"/>
              </a:solidFill>
            </a:endParaRPr>
          </a:p>
        </p:txBody>
      </p:sp>
    </p:spTree>
    <p:extLst>
      <p:ext uri="{BB962C8B-B14F-4D97-AF65-F5344CB8AC3E}">
        <p14:creationId xmlns:p14="http://schemas.microsoft.com/office/powerpoint/2010/main" val="22064175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imbre, motif, Objet de collection, art&#10;&#10;Description générée automatiquement">
            <a:extLst>
              <a:ext uri="{FF2B5EF4-FFF2-40B4-BE49-F238E27FC236}">
                <a16:creationId xmlns:a16="http://schemas.microsoft.com/office/drawing/2014/main" id="{19E44624-4A3D-7907-678C-43F4C7343F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118703" y="261000"/>
            <a:ext cx="5501069" cy="6336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D7B3B5A-2A6E-C8B7-868B-FD4DFDA54E75}"/>
              </a:ext>
            </a:extLst>
          </p:cNvPr>
          <p:cNvSpPr txBox="1"/>
          <p:nvPr/>
        </p:nvSpPr>
        <p:spPr>
          <a:xfrm>
            <a:off x="779796" y="1484586"/>
            <a:ext cx="3584864"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Oblitération de 1882 - Poste militaire</a:t>
            </a:r>
          </a:p>
        </p:txBody>
      </p:sp>
    </p:spTree>
    <p:extLst>
      <p:ext uri="{BB962C8B-B14F-4D97-AF65-F5344CB8AC3E}">
        <p14:creationId xmlns:p14="http://schemas.microsoft.com/office/powerpoint/2010/main" val="3196667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bâtiment, ciel&#10;&#10;Description générée automatiquement">
            <a:extLst>
              <a:ext uri="{FF2B5EF4-FFF2-40B4-BE49-F238E27FC236}">
                <a16:creationId xmlns:a16="http://schemas.microsoft.com/office/drawing/2014/main" id="{967365ED-880F-F04D-93A6-8E8D6708F1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8276" y="279000"/>
            <a:ext cx="8400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3AEC4D2-85F8-3491-2436-B481825EECA9}"/>
              </a:ext>
            </a:extLst>
          </p:cNvPr>
          <p:cNvSpPr txBox="1"/>
          <p:nvPr/>
        </p:nvSpPr>
        <p:spPr>
          <a:xfrm>
            <a:off x="9274867" y="1262317"/>
            <a:ext cx="291713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Borik</a:t>
            </a:r>
            <a:endParaRPr lang="fr-FR" sz="2400" b="1" dirty="0">
              <a:solidFill>
                <a:srgbClr val="FFFF00"/>
              </a:solidFill>
            </a:endParaRPr>
          </a:p>
        </p:txBody>
      </p:sp>
    </p:spTree>
    <p:extLst>
      <p:ext uri="{BB962C8B-B14F-4D97-AF65-F5344CB8AC3E}">
        <p14:creationId xmlns:p14="http://schemas.microsoft.com/office/powerpoint/2010/main" val="25551641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chapelle&#10;&#10;Description générée automatiquement">
            <a:extLst>
              <a:ext uri="{FF2B5EF4-FFF2-40B4-BE49-F238E27FC236}">
                <a16:creationId xmlns:a16="http://schemas.microsoft.com/office/drawing/2014/main" id="{08525905-DF38-D054-E08B-1D16906D86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86DD074-0CFB-C173-1A9A-C02B472F9BD9}"/>
              </a:ext>
            </a:extLst>
          </p:cNvPr>
          <p:cNvSpPr txBox="1"/>
          <p:nvPr/>
        </p:nvSpPr>
        <p:spPr>
          <a:xfrm>
            <a:off x="722824" y="1422146"/>
            <a:ext cx="344978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L'église de </a:t>
            </a:r>
            <a:r>
              <a:rPr lang="fr-FR" sz="2400" b="1" dirty="0" err="1">
                <a:solidFill>
                  <a:srgbClr val="FFFF00"/>
                </a:solidFill>
              </a:rPr>
              <a:t>Drakulić</a:t>
            </a:r>
            <a:endParaRPr lang="fr-FR" sz="2400" b="1" dirty="0">
              <a:solidFill>
                <a:srgbClr val="FFFF00"/>
              </a:solidFill>
            </a:endParaRPr>
          </a:p>
        </p:txBody>
      </p:sp>
    </p:spTree>
    <p:extLst>
      <p:ext uri="{BB962C8B-B14F-4D97-AF65-F5344CB8AC3E}">
        <p14:creationId xmlns:p14="http://schemas.microsoft.com/office/powerpoint/2010/main" val="6401480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F8DBED2E-4F44-C354-D352-A26E66F67D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2924" y="279000"/>
            <a:ext cx="8400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915C884-70FC-50B0-4394-89896997A1BF}"/>
              </a:ext>
            </a:extLst>
          </p:cNvPr>
          <p:cNvSpPr txBox="1"/>
          <p:nvPr/>
        </p:nvSpPr>
        <p:spPr>
          <a:xfrm>
            <a:off x="9223945" y="1777260"/>
            <a:ext cx="2940627" cy="2492990"/>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solidFill>
                  <a:srgbClr val="FFFF00"/>
                </a:solidFill>
              </a:rPr>
              <a:t>Plus de détails</a:t>
            </a:r>
          </a:p>
          <a:p>
            <a:r>
              <a:rPr lang="fr-FR" sz="2400" b="1" dirty="0">
                <a:solidFill>
                  <a:srgbClr val="FFFF00"/>
                </a:solidFill>
              </a:rPr>
              <a:t>Le Palais municipal</a:t>
            </a:r>
            <a:endParaRPr lang="fr-FR" b="1" dirty="0">
              <a:solidFill>
                <a:srgbClr val="FFFF00"/>
              </a:solidFill>
            </a:endParaRPr>
          </a:p>
        </p:txBody>
      </p:sp>
    </p:spTree>
    <p:extLst>
      <p:ext uri="{BB962C8B-B14F-4D97-AF65-F5344CB8AC3E}">
        <p14:creationId xmlns:p14="http://schemas.microsoft.com/office/powerpoint/2010/main" val="32860437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3ED5F96F-A331-1A54-904D-7EA9EB344BC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28259" y="189000"/>
            <a:ext cx="5130000" cy="648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A22DEED-7002-7DE5-704D-EAD26C0BECEE}"/>
              </a:ext>
            </a:extLst>
          </p:cNvPr>
          <p:cNvSpPr txBox="1"/>
          <p:nvPr/>
        </p:nvSpPr>
        <p:spPr>
          <a:xfrm>
            <a:off x="595268" y="1316420"/>
            <a:ext cx="3366655" cy="3046988"/>
          </a:xfrm>
          <a:prstGeom prst="rect">
            <a:avLst/>
          </a:prstGeom>
          <a:noFill/>
        </p:spPr>
        <p:txBody>
          <a:bodyPr wrap="square" rtlCol="0">
            <a:spAutoFit/>
          </a:bodyPr>
          <a:lstStyle/>
          <a:p>
            <a:endParaRPr lang="fr-FR" sz="2400" b="1" dirty="0">
              <a:solidFill>
                <a:srgbClr val="FFC000"/>
              </a:solidFill>
            </a:endParaRPr>
          </a:p>
          <a:p>
            <a:endParaRPr lang="fr-FR" sz="2400" b="1" dirty="0">
              <a:solidFill>
                <a:srgbClr val="FFC000"/>
              </a:solidFill>
            </a:endParaRPr>
          </a:p>
          <a:p>
            <a:endParaRPr lang="fr-FR" sz="2400" b="1" dirty="0">
              <a:solidFill>
                <a:srgbClr val="FFC000"/>
              </a:solidFill>
            </a:endParaRPr>
          </a:p>
          <a:p>
            <a:endParaRPr lang="fr-FR" sz="2400" b="1" dirty="0">
              <a:solidFill>
                <a:srgbClr val="FFC000"/>
              </a:solidFill>
            </a:endParaRPr>
          </a:p>
          <a:p>
            <a:endParaRPr lang="fr-FR" sz="2400" b="1" dirty="0">
              <a:solidFill>
                <a:srgbClr val="FFC000"/>
              </a:solidFill>
            </a:endParaRPr>
          </a:p>
          <a:p>
            <a:r>
              <a:rPr lang="fr-FR" sz="2400" b="1" dirty="0">
                <a:solidFill>
                  <a:srgbClr val="FFFF00"/>
                </a:solidFill>
              </a:rPr>
              <a:t>La cathédrale orthodoxe serbe du Christ-Sauveur</a:t>
            </a:r>
          </a:p>
        </p:txBody>
      </p:sp>
    </p:spTree>
    <p:extLst>
      <p:ext uri="{BB962C8B-B14F-4D97-AF65-F5344CB8AC3E}">
        <p14:creationId xmlns:p14="http://schemas.microsoft.com/office/powerpoint/2010/main" val="31157567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mosquée&#10;&#10;Description générée automatiquement">
            <a:extLst>
              <a:ext uri="{FF2B5EF4-FFF2-40B4-BE49-F238E27FC236}">
                <a16:creationId xmlns:a16="http://schemas.microsoft.com/office/drawing/2014/main" id="{534C9B9F-3EB5-D00B-E9F4-D2BC515C4A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7312" y="189000"/>
            <a:ext cx="4860000" cy="648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CD7A612-DC3C-8D73-DF83-5AFDBF91ACCC}"/>
              </a:ext>
            </a:extLst>
          </p:cNvPr>
          <p:cNvSpPr txBox="1"/>
          <p:nvPr/>
        </p:nvSpPr>
        <p:spPr>
          <a:xfrm>
            <a:off x="8447312" y="977939"/>
            <a:ext cx="3598718"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nouvelle mosquée de </a:t>
            </a:r>
            <a:r>
              <a:rPr lang="fr-FR" sz="2400" b="1" dirty="0" err="1">
                <a:solidFill>
                  <a:srgbClr val="FFFF00"/>
                </a:solidFill>
              </a:rPr>
              <a:t>Vrbanja</a:t>
            </a:r>
            <a:r>
              <a:rPr lang="fr-FR" sz="2400" b="1" dirty="0">
                <a:solidFill>
                  <a:srgbClr val="FFFF00"/>
                </a:solidFill>
              </a:rPr>
              <a:t>, 2010.</a:t>
            </a:r>
          </a:p>
        </p:txBody>
      </p:sp>
    </p:spTree>
    <p:extLst>
      <p:ext uri="{BB962C8B-B14F-4D97-AF65-F5344CB8AC3E}">
        <p14:creationId xmlns:p14="http://schemas.microsoft.com/office/powerpoint/2010/main" val="17879874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plein air, hiver, bâtiment&#10;&#10;Description générée automatiquement">
            <a:extLst>
              <a:ext uri="{FF2B5EF4-FFF2-40B4-BE49-F238E27FC236}">
                <a16:creationId xmlns:a16="http://schemas.microsoft.com/office/drawing/2014/main" id="{A1BC7E0A-4846-1CAC-0EC2-0AD3056288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6801" y="189000"/>
            <a:ext cx="4860000" cy="648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B7AC2F8-F148-A837-0454-9BFBE4B27915}"/>
              </a:ext>
            </a:extLst>
          </p:cNvPr>
          <p:cNvSpPr txBox="1"/>
          <p:nvPr/>
        </p:nvSpPr>
        <p:spPr>
          <a:xfrm>
            <a:off x="704193" y="1523881"/>
            <a:ext cx="3439391"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Archives de la République serbe</a:t>
            </a:r>
          </a:p>
        </p:txBody>
      </p:sp>
    </p:spTree>
    <p:extLst>
      <p:ext uri="{BB962C8B-B14F-4D97-AF65-F5344CB8AC3E}">
        <p14:creationId xmlns:p14="http://schemas.microsoft.com/office/powerpoint/2010/main" val="36568617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oute, rue&#10;&#10;Description générée automatiquement">
            <a:extLst>
              <a:ext uri="{FF2B5EF4-FFF2-40B4-BE49-F238E27FC236}">
                <a16:creationId xmlns:a16="http://schemas.microsoft.com/office/drawing/2014/main" id="{EED0DF8A-BE4B-BD06-8042-F95FA86D774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00000" y="342945"/>
            <a:ext cx="9792000" cy="5898839"/>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1AFB52C-650E-4760-DAEC-5F3C7A0CC1DA}"/>
              </a:ext>
            </a:extLst>
          </p:cNvPr>
          <p:cNvSpPr txBox="1"/>
          <p:nvPr/>
        </p:nvSpPr>
        <p:spPr>
          <a:xfrm>
            <a:off x="2969172" y="4057352"/>
            <a:ext cx="68683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Théâtre national de la République serbe</a:t>
            </a:r>
          </a:p>
        </p:txBody>
      </p:sp>
    </p:spTree>
    <p:extLst>
      <p:ext uri="{BB962C8B-B14F-4D97-AF65-F5344CB8AC3E}">
        <p14:creationId xmlns:p14="http://schemas.microsoft.com/office/powerpoint/2010/main" val="819205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AEEB9001-7C75-3EE9-4C3B-B105690798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6028" y="279000"/>
            <a:ext cx="8400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D5E9C0D-C435-2EEF-8346-FC6D1A28477D}"/>
              </a:ext>
            </a:extLst>
          </p:cNvPr>
          <p:cNvSpPr txBox="1"/>
          <p:nvPr/>
        </p:nvSpPr>
        <p:spPr>
          <a:xfrm>
            <a:off x="9017995" y="771216"/>
            <a:ext cx="2899064"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musée d'art moderne de la République serbe</a:t>
            </a:r>
          </a:p>
        </p:txBody>
      </p:sp>
    </p:spTree>
    <p:extLst>
      <p:ext uri="{BB962C8B-B14F-4D97-AF65-F5344CB8AC3E}">
        <p14:creationId xmlns:p14="http://schemas.microsoft.com/office/powerpoint/2010/main" val="28947647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nuage&#10;&#10;Description générée automatiquement">
            <a:extLst>
              <a:ext uri="{FF2B5EF4-FFF2-40B4-BE49-F238E27FC236}">
                <a16:creationId xmlns:a16="http://schemas.microsoft.com/office/drawing/2014/main" id="{6B339EDF-651E-F94F-005B-739CE09583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16166" y="279000"/>
            <a:ext cx="8400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FDA1EA2-4235-2AB9-34D1-6E78A03C20A2}"/>
              </a:ext>
            </a:extLst>
          </p:cNvPr>
          <p:cNvSpPr txBox="1"/>
          <p:nvPr/>
        </p:nvSpPr>
        <p:spPr>
          <a:xfrm>
            <a:off x="355202" y="1078649"/>
            <a:ext cx="28678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maison </a:t>
            </a:r>
            <a:r>
              <a:rPr lang="fr-FR" sz="2400" b="1" dirty="0" err="1">
                <a:solidFill>
                  <a:srgbClr val="FFFF00"/>
                </a:solidFill>
              </a:rPr>
              <a:t>Šeranić</a:t>
            </a:r>
            <a:endParaRPr lang="fr-FR" sz="2400" b="1" dirty="0">
              <a:solidFill>
                <a:srgbClr val="FFFF00"/>
              </a:solidFill>
            </a:endParaRPr>
          </a:p>
        </p:txBody>
      </p:sp>
    </p:spTree>
    <p:extLst>
      <p:ext uri="{BB962C8B-B14F-4D97-AF65-F5344CB8AC3E}">
        <p14:creationId xmlns:p14="http://schemas.microsoft.com/office/powerpoint/2010/main" val="24107634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scène&#10;&#10;Description générée automatiquement">
            <a:extLst>
              <a:ext uri="{FF2B5EF4-FFF2-40B4-BE49-F238E27FC236}">
                <a16:creationId xmlns:a16="http://schemas.microsoft.com/office/drawing/2014/main" id="{1665A6DB-7938-E47F-9AC6-A8B66BF81F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2000" y="571500"/>
            <a:ext cx="7620000" cy="5715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0614A1A-B6A7-AABA-01E5-7C8275048921}"/>
              </a:ext>
            </a:extLst>
          </p:cNvPr>
          <p:cNvSpPr txBox="1"/>
          <p:nvPr/>
        </p:nvSpPr>
        <p:spPr>
          <a:xfrm>
            <a:off x="8562108" y="1000726"/>
            <a:ext cx="334587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rue </a:t>
            </a:r>
            <a:r>
              <a:rPr lang="fr-FR" sz="2400" b="1" dirty="0" err="1">
                <a:solidFill>
                  <a:srgbClr val="FFFF00"/>
                </a:solidFill>
              </a:rPr>
              <a:t>Gospodska</a:t>
            </a:r>
            <a:endParaRPr lang="fr-FR" sz="2400" b="1" dirty="0">
              <a:solidFill>
                <a:srgbClr val="FFFF00"/>
              </a:solidFill>
            </a:endParaRPr>
          </a:p>
        </p:txBody>
      </p:sp>
    </p:spTree>
    <p:extLst>
      <p:ext uri="{BB962C8B-B14F-4D97-AF65-F5344CB8AC3E}">
        <p14:creationId xmlns:p14="http://schemas.microsoft.com/office/powerpoint/2010/main" val="35746866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chaussures, personnes&#10;&#10;Description générée automatiquement">
            <a:extLst>
              <a:ext uri="{FF2B5EF4-FFF2-40B4-BE49-F238E27FC236}">
                <a16:creationId xmlns:a16="http://schemas.microsoft.com/office/drawing/2014/main" id="{C4D1FE62-7B41-D8A2-6C14-9E3B6E402E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2644" y="189000"/>
            <a:ext cx="4863039" cy="648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8ED3AF0-7E21-35AF-76F0-A483B920F27D}"/>
              </a:ext>
            </a:extLst>
          </p:cNvPr>
          <p:cNvSpPr txBox="1"/>
          <p:nvPr/>
        </p:nvSpPr>
        <p:spPr>
          <a:xfrm>
            <a:off x="0" y="3688773"/>
            <a:ext cx="3158836" cy="461665"/>
          </a:xfrm>
          <a:prstGeom prst="rect">
            <a:avLst/>
          </a:prstGeom>
          <a:noFill/>
        </p:spPr>
        <p:txBody>
          <a:bodyPr wrap="square" rtlCol="0">
            <a:spAutoFit/>
          </a:bodyPr>
          <a:lstStyle/>
          <a:p>
            <a:r>
              <a:rPr lang="fr-FR" sz="2400" b="1">
                <a:solidFill>
                  <a:srgbClr val="FFFF00"/>
                </a:solidFill>
              </a:rPr>
              <a:t>Le Čajavčev neboder</a:t>
            </a:r>
            <a:endParaRPr lang="fr-FR" sz="2400" b="1" dirty="0">
              <a:solidFill>
                <a:srgbClr val="FFFF00"/>
              </a:solidFill>
            </a:endParaRPr>
          </a:p>
        </p:txBody>
      </p:sp>
    </p:spTree>
    <p:extLst>
      <p:ext uri="{BB962C8B-B14F-4D97-AF65-F5344CB8AC3E}">
        <p14:creationId xmlns:p14="http://schemas.microsoft.com/office/powerpoint/2010/main" val="26963796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5D1DFBD3-7245-889C-39DF-E41982C0E5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34760" y="189000"/>
            <a:ext cx="4860000" cy="648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13D1A01-C888-DD63-CB02-659411E0F64A}"/>
              </a:ext>
            </a:extLst>
          </p:cNvPr>
          <p:cNvSpPr txBox="1"/>
          <p:nvPr/>
        </p:nvSpPr>
        <p:spPr>
          <a:xfrm>
            <a:off x="8530936" y="2561043"/>
            <a:ext cx="3086100" cy="1569660"/>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L'église abbatiale </a:t>
            </a:r>
            <a:r>
              <a:rPr lang="fr-FR" sz="2400" b="1" dirty="0" err="1">
                <a:solidFill>
                  <a:srgbClr val="FFFF00"/>
                </a:solidFill>
              </a:rPr>
              <a:t>Sainte-Marie-de-l'Étoile</a:t>
            </a:r>
            <a:endParaRPr lang="fr-FR" sz="2400" b="1" dirty="0">
              <a:solidFill>
                <a:srgbClr val="FFFF00"/>
              </a:solidFill>
            </a:endParaRPr>
          </a:p>
        </p:txBody>
      </p:sp>
    </p:spTree>
    <p:extLst>
      <p:ext uri="{BB962C8B-B14F-4D97-AF65-F5344CB8AC3E}">
        <p14:creationId xmlns:p14="http://schemas.microsoft.com/office/powerpoint/2010/main" val="15940765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iver, plein air, bâtiment, ciel&#10;&#10;Description générée automatiquement">
            <a:extLst>
              <a:ext uri="{FF2B5EF4-FFF2-40B4-BE49-F238E27FC236}">
                <a16:creationId xmlns:a16="http://schemas.microsoft.com/office/drawing/2014/main" id="{3DEC935B-0CE4-D357-A629-AB3461A190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0677" y="189000"/>
            <a:ext cx="4860000" cy="648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8EFDFBF-7A83-4FD6-F4E5-024913E87021}"/>
              </a:ext>
            </a:extLst>
          </p:cNvPr>
          <p:cNvSpPr txBox="1"/>
          <p:nvPr/>
        </p:nvSpPr>
        <p:spPr>
          <a:xfrm>
            <a:off x="649611" y="1316421"/>
            <a:ext cx="2930237"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L'église en bois de </a:t>
            </a:r>
            <a:r>
              <a:rPr lang="fr-FR" sz="2400" b="1" dirty="0" err="1">
                <a:solidFill>
                  <a:srgbClr val="FFFF00"/>
                </a:solidFill>
              </a:rPr>
              <a:t>Tovilovići</a:t>
            </a:r>
            <a:endParaRPr lang="fr-FR" sz="2400" b="1" dirty="0">
              <a:solidFill>
                <a:srgbClr val="FFFF00"/>
              </a:solidFill>
            </a:endParaRPr>
          </a:p>
        </p:txBody>
      </p:sp>
    </p:spTree>
    <p:extLst>
      <p:ext uri="{BB962C8B-B14F-4D97-AF65-F5344CB8AC3E}">
        <p14:creationId xmlns:p14="http://schemas.microsoft.com/office/powerpoint/2010/main" val="37084404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éhicule terrestre&#10;&#10;Description générée automatiquement">
            <a:extLst>
              <a:ext uri="{FF2B5EF4-FFF2-40B4-BE49-F238E27FC236}">
                <a16:creationId xmlns:a16="http://schemas.microsoft.com/office/drawing/2014/main" id="{9BDD29EA-EF1A-A6CC-0A0E-2A0C98F79B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F597111-1120-AABE-AC55-512E00830C88}"/>
              </a:ext>
            </a:extLst>
          </p:cNvPr>
          <p:cNvSpPr txBox="1"/>
          <p:nvPr/>
        </p:nvSpPr>
        <p:spPr>
          <a:xfrm>
            <a:off x="5413425" y="4099512"/>
            <a:ext cx="597477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salle </a:t>
            </a:r>
            <a:r>
              <a:rPr lang="fr-FR" sz="2400" b="1" dirty="0" err="1">
                <a:solidFill>
                  <a:srgbClr val="FFFF00"/>
                </a:solidFill>
              </a:rPr>
              <a:t>Borik</a:t>
            </a:r>
            <a:endParaRPr lang="fr-FR" sz="2400" b="1" dirty="0">
              <a:solidFill>
                <a:srgbClr val="FFFF00"/>
              </a:solidFill>
            </a:endParaRPr>
          </a:p>
        </p:txBody>
      </p:sp>
    </p:spTree>
    <p:extLst>
      <p:ext uri="{BB962C8B-B14F-4D97-AF65-F5344CB8AC3E}">
        <p14:creationId xmlns:p14="http://schemas.microsoft.com/office/powerpoint/2010/main" val="9944797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arbre&#10;&#10;Description générée automatiquement">
            <a:extLst>
              <a:ext uri="{FF2B5EF4-FFF2-40B4-BE49-F238E27FC236}">
                <a16:creationId xmlns:a16="http://schemas.microsoft.com/office/drawing/2014/main" id="{45899F11-300A-208C-74E9-DEC72DEA1BA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AAFD30-B8E5-CA21-5DD8-7BF817F9CC5F}"/>
              </a:ext>
            </a:extLst>
          </p:cNvPr>
          <p:cNvSpPr txBox="1"/>
          <p:nvPr/>
        </p:nvSpPr>
        <p:spPr>
          <a:xfrm>
            <a:off x="3954158" y="4073771"/>
            <a:ext cx="645275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L'entrée de la </a:t>
            </a:r>
            <a:r>
              <a:rPr lang="fr-FR" sz="2400" b="1" dirty="0" err="1">
                <a:solidFill>
                  <a:srgbClr val="FFFF00"/>
                </a:solidFill>
              </a:rPr>
              <a:t>Banjalučka</a:t>
            </a:r>
            <a:r>
              <a:rPr lang="fr-FR" sz="2400" b="1" dirty="0">
                <a:solidFill>
                  <a:srgbClr val="FFFF00"/>
                </a:solidFill>
              </a:rPr>
              <a:t> </a:t>
            </a:r>
            <a:r>
              <a:rPr lang="fr-FR" sz="2400" b="1" dirty="0" err="1">
                <a:solidFill>
                  <a:srgbClr val="FFFF00"/>
                </a:solidFill>
              </a:rPr>
              <a:t>pivara</a:t>
            </a:r>
            <a:endParaRPr lang="fr-FR" sz="2400" b="1" dirty="0">
              <a:solidFill>
                <a:srgbClr val="FFFF00"/>
              </a:solidFill>
            </a:endParaRPr>
          </a:p>
        </p:txBody>
      </p:sp>
    </p:spTree>
    <p:extLst>
      <p:ext uri="{BB962C8B-B14F-4D97-AF65-F5344CB8AC3E}">
        <p14:creationId xmlns:p14="http://schemas.microsoft.com/office/powerpoint/2010/main" val="569227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bâtiment&#10;&#10;Description générée automatiquement">
            <a:extLst>
              <a:ext uri="{FF2B5EF4-FFF2-40B4-BE49-F238E27FC236}">
                <a16:creationId xmlns:a16="http://schemas.microsoft.com/office/drawing/2014/main" id="{2684D80A-D55A-07C6-CB24-E35609EDA5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9186" y="315000"/>
            <a:ext cx="8304000" cy="6228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8ED8320-F3D9-5B69-2A6C-506A0AEDE9B5}"/>
              </a:ext>
            </a:extLst>
          </p:cNvPr>
          <p:cNvSpPr txBox="1"/>
          <p:nvPr/>
        </p:nvSpPr>
        <p:spPr>
          <a:xfrm>
            <a:off x="8913186" y="911948"/>
            <a:ext cx="2930237"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centre commercial </a:t>
            </a:r>
            <a:r>
              <a:rPr lang="fr-FR" sz="2400" b="1" dirty="0" err="1">
                <a:solidFill>
                  <a:srgbClr val="FFFF00"/>
                </a:solidFill>
              </a:rPr>
              <a:t>Tržnica</a:t>
            </a:r>
            <a:endParaRPr lang="fr-FR" sz="2400" b="1" dirty="0">
              <a:solidFill>
                <a:srgbClr val="FFFF00"/>
              </a:solidFill>
            </a:endParaRPr>
          </a:p>
        </p:txBody>
      </p:sp>
    </p:spTree>
    <p:extLst>
      <p:ext uri="{BB962C8B-B14F-4D97-AF65-F5344CB8AC3E}">
        <p14:creationId xmlns:p14="http://schemas.microsoft.com/office/powerpoint/2010/main" val="642957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herbe&#10;&#10;Description générée automatiquement">
            <a:extLst>
              <a:ext uri="{FF2B5EF4-FFF2-40B4-BE49-F238E27FC236}">
                <a16:creationId xmlns:a16="http://schemas.microsoft.com/office/drawing/2014/main" id="{7143F31B-8F3F-52B5-2C70-86C485DE26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6676" y="279000"/>
            <a:ext cx="8400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C2C38A3-090E-7499-CB12-3081D7C5EABE}"/>
              </a:ext>
            </a:extLst>
          </p:cNvPr>
          <p:cNvSpPr txBox="1"/>
          <p:nvPr/>
        </p:nvSpPr>
        <p:spPr>
          <a:xfrm>
            <a:off x="565324" y="1048765"/>
            <a:ext cx="2961409"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Une entreprise de la holding </a:t>
            </a:r>
            <a:r>
              <a:rPr lang="fr-FR" sz="2400" b="1" dirty="0" err="1">
                <a:solidFill>
                  <a:srgbClr val="FFFF00"/>
                </a:solidFill>
              </a:rPr>
              <a:t>Incel</a:t>
            </a:r>
            <a:endParaRPr lang="fr-FR" sz="2400" b="1" dirty="0">
              <a:solidFill>
                <a:srgbClr val="FFFF00"/>
              </a:solidFill>
            </a:endParaRPr>
          </a:p>
        </p:txBody>
      </p:sp>
    </p:spTree>
    <p:extLst>
      <p:ext uri="{BB962C8B-B14F-4D97-AF65-F5344CB8AC3E}">
        <p14:creationId xmlns:p14="http://schemas.microsoft.com/office/powerpoint/2010/main" val="11131238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arbre&#10;&#10;Description générée automatiquement">
            <a:extLst>
              <a:ext uri="{FF2B5EF4-FFF2-40B4-BE49-F238E27FC236}">
                <a16:creationId xmlns:a16="http://schemas.microsoft.com/office/drawing/2014/main" id="{A9C25303-1A6C-CB19-F3DB-37D2B19DCC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2860" y="279000"/>
            <a:ext cx="8400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FD8FC731-C9B8-F47E-B4AE-85ABE4458C97}"/>
              </a:ext>
            </a:extLst>
          </p:cNvPr>
          <p:cNvSpPr txBox="1"/>
          <p:nvPr/>
        </p:nvSpPr>
        <p:spPr>
          <a:xfrm>
            <a:off x="9324109" y="440121"/>
            <a:ext cx="2867891"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Plus de détails</a:t>
            </a:r>
          </a:p>
          <a:p>
            <a:r>
              <a:rPr lang="fr-FR" sz="2400" b="1" dirty="0">
                <a:solidFill>
                  <a:srgbClr val="FFFF00"/>
                </a:solidFill>
              </a:rPr>
              <a:t>L'immeuble de Glas </a:t>
            </a:r>
            <a:r>
              <a:rPr lang="fr-FR" sz="2400" b="1" dirty="0" err="1">
                <a:solidFill>
                  <a:srgbClr val="FFFF00"/>
                </a:solidFill>
              </a:rPr>
              <a:t>Srpske</a:t>
            </a:r>
            <a:endParaRPr lang="fr-FR" sz="2400" b="1" dirty="0">
              <a:solidFill>
                <a:srgbClr val="FFFF00"/>
              </a:solidFill>
            </a:endParaRPr>
          </a:p>
        </p:txBody>
      </p:sp>
    </p:spTree>
    <p:extLst>
      <p:ext uri="{BB962C8B-B14F-4D97-AF65-F5344CB8AC3E}">
        <p14:creationId xmlns:p14="http://schemas.microsoft.com/office/powerpoint/2010/main" val="5233133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20C108F9-5DE7-9992-6C6D-E32E652DCF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6912" y="279000"/>
            <a:ext cx="8400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A7D71B4-90B5-2E6D-7199-432E25285E51}"/>
              </a:ext>
            </a:extLst>
          </p:cNvPr>
          <p:cNvSpPr txBox="1"/>
          <p:nvPr/>
        </p:nvSpPr>
        <p:spPr>
          <a:xfrm>
            <a:off x="1237236" y="3057435"/>
            <a:ext cx="2680854" cy="1200329"/>
          </a:xfrm>
          <a:prstGeom prst="rect">
            <a:avLst/>
          </a:prstGeom>
          <a:noFill/>
        </p:spPr>
        <p:txBody>
          <a:bodyPr wrap="square" rtlCol="0">
            <a:spAutoFit/>
          </a:bodyPr>
          <a:lstStyle/>
          <a:p>
            <a:r>
              <a:rPr lang="fr-FR" sz="2400" b="1">
                <a:solidFill>
                  <a:srgbClr val="FFFF00"/>
                </a:solidFill>
              </a:rPr>
              <a:t>L'immeuble d'Alternativa televizija</a:t>
            </a:r>
            <a:endParaRPr lang="fr-FR" sz="2400" b="1" dirty="0">
              <a:solidFill>
                <a:srgbClr val="FFFF00"/>
              </a:solidFill>
            </a:endParaRPr>
          </a:p>
        </p:txBody>
      </p:sp>
    </p:spTree>
    <p:extLst>
      <p:ext uri="{BB962C8B-B14F-4D97-AF65-F5344CB8AC3E}">
        <p14:creationId xmlns:p14="http://schemas.microsoft.com/office/powerpoint/2010/main" val="30969008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arbre, bâtiment&#10;&#10;Description générée automatiquement">
            <a:extLst>
              <a:ext uri="{FF2B5EF4-FFF2-40B4-BE49-F238E27FC236}">
                <a16:creationId xmlns:a16="http://schemas.microsoft.com/office/drawing/2014/main" id="{9CB4E734-CAB8-0527-1D15-759F3E4BFF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969" y="189000"/>
            <a:ext cx="8640000" cy="648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327DEDD-F6C3-40AE-EDE6-A8D33C5C6563}"/>
              </a:ext>
            </a:extLst>
          </p:cNvPr>
          <p:cNvSpPr txBox="1"/>
          <p:nvPr/>
        </p:nvSpPr>
        <p:spPr>
          <a:xfrm>
            <a:off x="9268690" y="1530808"/>
            <a:ext cx="2847109" cy="2862322"/>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endParaRPr lang="fr-FR" dirty="0"/>
          </a:p>
          <a:p>
            <a:r>
              <a:rPr lang="fr-FR" sz="2400" b="1" dirty="0">
                <a:solidFill>
                  <a:srgbClr val="FFFF00"/>
                </a:solidFill>
              </a:rPr>
              <a:t>Plus de détails</a:t>
            </a:r>
          </a:p>
          <a:p>
            <a:r>
              <a:rPr lang="fr-FR" sz="2400" b="1" dirty="0">
                <a:solidFill>
                  <a:srgbClr val="FFFF00"/>
                </a:solidFill>
              </a:rPr>
              <a:t>Le Lycée de Banja Luka</a:t>
            </a:r>
          </a:p>
        </p:txBody>
      </p:sp>
    </p:spTree>
    <p:extLst>
      <p:ext uri="{BB962C8B-B14F-4D97-AF65-F5344CB8AC3E}">
        <p14:creationId xmlns:p14="http://schemas.microsoft.com/office/powerpoint/2010/main" val="18766170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nuage, fenêtre&#10;&#10;Description générée automatiquement">
            <a:extLst>
              <a:ext uri="{FF2B5EF4-FFF2-40B4-BE49-F238E27FC236}">
                <a16:creationId xmlns:a16="http://schemas.microsoft.com/office/drawing/2014/main" id="{40F5157F-B98C-A4AB-2FAA-3A333DAB3D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7741" y="166254"/>
            <a:ext cx="8400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4AD827E-C0C0-F340-B26F-3639C7CBD65B}"/>
              </a:ext>
            </a:extLst>
          </p:cNvPr>
          <p:cNvSpPr txBox="1"/>
          <p:nvPr/>
        </p:nvSpPr>
        <p:spPr>
          <a:xfrm>
            <a:off x="1065128" y="391746"/>
            <a:ext cx="2691245" cy="4154984"/>
          </a:xfrm>
          <a:prstGeom prst="rect">
            <a:avLst/>
          </a:prstGeom>
          <a:noFill/>
        </p:spPr>
        <p:txBody>
          <a:bodyPr wrap="square" rtlCol="0">
            <a:spAutoFit/>
          </a:bodyPr>
          <a:lstStyle/>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r>
              <a:rPr lang="fr-FR" sz="2400" b="1">
                <a:solidFill>
                  <a:srgbClr val="FFFF00"/>
                </a:solidFill>
              </a:rPr>
              <a:t>Plus de détails</a:t>
            </a:r>
          </a:p>
          <a:p>
            <a:r>
              <a:rPr lang="fr-FR" sz="2400" b="1">
                <a:solidFill>
                  <a:srgbClr val="FFFF00"/>
                </a:solidFill>
              </a:rPr>
              <a:t>La faculté d'économie de l'université de Banja Luka</a:t>
            </a:r>
            <a:endParaRPr lang="fr-FR" sz="2400" b="1" dirty="0">
              <a:solidFill>
                <a:srgbClr val="FFFF00"/>
              </a:solidFill>
            </a:endParaRPr>
          </a:p>
        </p:txBody>
      </p:sp>
    </p:spTree>
    <p:extLst>
      <p:ext uri="{BB962C8B-B14F-4D97-AF65-F5344CB8AC3E}">
        <p14:creationId xmlns:p14="http://schemas.microsoft.com/office/powerpoint/2010/main" val="3948921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herbe&#10;&#10;Description générée automatiquement">
            <a:extLst>
              <a:ext uri="{FF2B5EF4-FFF2-40B4-BE49-F238E27FC236}">
                <a16:creationId xmlns:a16="http://schemas.microsoft.com/office/drawing/2014/main" id="{BDCD35FD-750F-B9B6-5D07-5B8B4CE9F8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2965" y="279000"/>
            <a:ext cx="8400000"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C9B74F0-D201-BAEF-C49B-7B791B38286A}"/>
              </a:ext>
            </a:extLst>
          </p:cNvPr>
          <p:cNvSpPr txBox="1"/>
          <p:nvPr/>
        </p:nvSpPr>
        <p:spPr>
          <a:xfrm>
            <a:off x="9050482" y="2982191"/>
            <a:ext cx="3141518" cy="461665"/>
          </a:xfrm>
          <a:prstGeom prst="rect">
            <a:avLst/>
          </a:prstGeom>
          <a:noFill/>
        </p:spPr>
        <p:txBody>
          <a:bodyPr wrap="square" rtlCol="0">
            <a:spAutoFit/>
          </a:bodyPr>
          <a:lstStyle/>
          <a:p>
            <a:r>
              <a:rPr lang="fr-FR" sz="2400" b="1">
                <a:solidFill>
                  <a:srgbClr val="FFFF00"/>
                </a:solidFill>
              </a:rPr>
              <a:t>Le pont de Česma</a:t>
            </a:r>
            <a:endParaRPr lang="fr-FR" sz="2400" b="1" dirty="0">
              <a:solidFill>
                <a:srgbClr val="FFFF00"/>
              </a:solidFill>
            </a:endParaRPr>
          </a:p>
        </p:txBody>
      </p:sp>
    </p:spTree>
    <p:extLst>
      <p:ext uri="{BB962C8B-B14F-4D97-AF65-F5344CB8AC3E}">
        <p14:creationId xmlns:p14="http://schemas.microsoft.com/office/powerpoint/2010/main" val="3224448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7699F68-4C5D-E742-0374-C11B70B8AF10}"/>
              </a:ext>
            </a:extLst>
          </p:cNvPr>
          <p:cNvSpPr txBox="1"/>
          <p:nvPr/>
        </p:nvSpPr>
        <p:spPr>
          <a:xfrm>
            <a:off x="633368" y="1150405"/>
            <a:ext cx="11768839" cy="584775"/>
          </a:xfrm>
          <a:prstGeom prst="rect">
            <a:avLst/>
          </a:prstGeom>
          <a:noFill/>
        </p:spPr>
        <p:txBody>
          <a:bodyPr wrap="square" rtlCol="0">
            <a:spAutoFit/>
          </a:bodyPr>
          <a:lstStyle/>
          <a:p>
            <a:r>
              <a:rPr lang="fr-FR" dirty="0"/>
              <a:t> </a:t>
            </a:r>
            <a:r>
              <a:rPr lang="fr-FR" sz="3200" b="1" dirty="0" err="1">
                <a:solidFill>
                  <a:srgbClr val="FFFF00"/>
                </a:solidFill>
              </a:rPr>
              <a:t>Banjaluka</a:t>
            </a:r>
            <a:r>
              <a:rPr lang="fr-FR" sz="3200" b="1" dirty="0">
                <a:solidFill>
                  <a:srgbClr val="FFFF00"/>
                </a:solidFill>
              </a:rPr>
              <a:t> (</a:t>
            </a:r>
            <a:r>
              <a:rPr lang="fr-FR" sz="3200" b="1" dirty="0" err="1">
                <a:solidFill>
                  <a:srgbClr val="FFFF00"/>
                </a:solidFill>
              </a:rPr>
              <a:t>Бањалука</a:t>
            </a:r>
            <a:r>
              <a:rPr lang="fr-FR" sz="3200" b="1" dirty="0">
                <a:solidFill>
                  <a:srgbClr val="FFFF00"/>
                </a:solidFill>
              </a:rPr>
              <a:t>), est une ville de Bosnie-Herzégovine</a:t>
            </a:r>
            <a:endParaRPr lang="fr-FR" b="1" dirty="0">
              <a:solidFill>
                <a:srgbClr val="FFFF00"/>
              </a:solidFill>
            </a:endParaRPr>
          </a:p>
        </p:txBody>
      </p:sp>
      <p:sp>
        <p:nvSpPr>
          <p:cNvPr id="3" name="ZoneTexte 2">
            <a:extLst>
              <a:ext uri="{FF2B5EF4-FFF2-40B4-BE49-F238E27FC236}">
                <a16:creationId xmlns:a16="http://schemas.microsoft.com/office/drawing/2014/main" id="{5C0BBA37-7B5C-89D6-6822-E52965C829B4}"/>
              </a:ext>
            </a:extLst>
          </p:cNvPr>
          <p:cNvSpPr txBox="1"/>
          <p:nvPr/>
        </p:nvSpPr>
        <p:spPr>
          <a:xfrm>
            <a:off x="3334407" y="2358002"/>
            <a:ext cx="10120745"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DF51C40C-7F8B-DA7D-A9AA-9DEF342FFF4D}"/>
              </a:ext>
            </a:extLst>
          </p:cNvPr>
          <p:cNvSpPr txBox="1"/>
          <p:nvPr/>
        </p:nvSpPr>
        <p:spPr>
          <a:xfrm>
            <a:off x="4208796" y="3565599"/>
            <a:ext cx="5829300"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A7DA2BBF-EC41-CE8A-78E0-85C4A23C38DF}"/>
              </a:ext>
            </a:extLst>
          </p:cNvPr>
          <p:cNvSpPr txBox="1"/>
          <p:nvPr/>
        </p:nvSpPr>
        <p:spPr>
          <a:xfrm>
            <a:off x="5593414" y="4773196"/>
            <a:ext cx="4779819"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6721432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wind"/>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71</TotalTime>
  <Words>238</Words>
  <Application>Microsoft Office PowerPoint</Application>
  <PresentationFormat>Grand écran</PresentationFormat>
  <Paragraphs>169</Paragraphs>
  <Slides>29</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2024-09-18T07:30:45Z</dcterms:created>
  <dcterms:modified xsi:type="dcterms:W3CDTF">2024-09-19T12:43:26Z</dcterms:modified>
</cp:coreProperties>
</file>