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85" r:id="rId4"/>
    <p:sldId id="286" r:id="rId5"/>
    <p:sldId id="282" r:id="rId6"/>
    <p:sldId id="284" r:id="rId7"/>
    <p:sldId id="283" r:id="rId8"/>
    <p:sldId id="281" r:id="rId9"/>
    <p:sldId id="280" r:id="rId10"/>
    <p:sldId id="278" r:id="rId11"/>
    <p:sldId id="279" r:id="rId12"/>
    <p:sldId id="277" r:id="rId13"/>
    <p:sldId id="276" r:id="rId14"/>
    <p:sldId id="275" r:id="rId15"/>
    <p:sldId id="274" r:id="rId16"/>
    <p:sldId id="273" r:id="rId17"/>
    <p:sldId id="272" r:id="rId18"/>
    <p:sldId id="271" r:id="rId19"/>
    <p:sldId id="269" r:id="rId20"/>
    <p:sldId id="270" r:id="rId21"/>
    <p:sldId id="268" r:id="rId22"/>
    <p:sldId id="267" r:id="rId23"/>
    <p:sldId id="266" r:id="rId24"/>
    <p:sldId id="265" r:id="rId25"/>
    <p:sldId id="264" r:id="rId26"/>
    <p:sldId id="263" r:id="rId27"/>
    <p:sldId id="262" r:id="rId28"/>
    <p:sldId id="261" r:id="rId29"/>
    <p:sldId id="260" r:id="rId30"/>
    <p:sldId id="258"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0E6930-5E2A-321B-F973-3424B053A4E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9F5F29A-007E-0EF8-9AA7-D779C49126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3A2A9F1-B5F4-4EBC-513A-3459B1EAFC4F}"/>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5BFBA02B-AC4D-21B2-F963-FE413BD961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D1E485-6C74-06EF-AFDB-3AE711969A13}"/>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409818877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5F8D2-8451-7D36-A40A-33A2625A2EA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2CB75BE-624C-6078-B605-17FCD92A1D8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00967B-4984-CF12-86F2-8C512A434ED2}"/>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69F6B274-9AD0-2CDE-96A9-2D364B455D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B85347-1006-1ED2-90A1-95B9C25892FB}"/>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129293503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58C852-561C-CD94-AC0F-B882F2FC817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FEBDD9-5F6E-FD69-495D-0BF666E554E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8B819FA-AD8F-3548-EC62-697552AAC29D}"/>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A0977D4E-96D1-299C-4191-4FE04283F8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FAB864B-5987-102E-E63E-DCA86C8F6AE3}"/>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357681102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AC77CE-1687-EEFA-6B76-5579886E81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9334282-D0EF-29EE-BD74-F8D1F7D6303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073848B-620E-5642-E7C7-458EC1DE324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1B59D43-A9F3-D98D-04DB-F1EF03E87AE2}"/>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6" name="Espace réservé du pied de page 5">
            <a:extLst>
              <a:ext uri="{FF2B5EF4-FFF2-40B4-BE49-F238E27FC236}">
                <a16:creationId xmlns:a16="http://schemas.microsoft.com/office/drawing/2014/main" id="{A52E1772-3CCC-63EB-9C2E-CF17AE3781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244E38C-D604-B1CE-BE2D-439A2CC87D04}"/>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1707335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E73263-4418-4D4C-3DED-A56EBA1463B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21A2372-8C2B-BA27-77DF-DF17C78FE8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CF5E9DB-BE96-7AEC-3EB7-795BBD1C19F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24301EE-D17D-D784-5E9C-B118E9AA1C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AC289C8-4B39-B7C2-C15E-20CCCF99E17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869A8C0-2358-C6B7-392F-9E4ED043FA9E}"/>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8" name="Espace réservé du pied de page 7">
            <a:extLst>
              <a:ext uri="{FF2B5EF4-FFF2-40B4-BE49-F238E27FC236}">
                <a16:creationId xmlns:a16="http://schemas.microsoft.com/office/drawing/2014/main" id="{F092E290-28CC-321A-BFF4-5F845BF03D4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B45D3C4-138F-CC69-0E4F-5AE27E9CC140}"/>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248908699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CDA82-EC1F-7719-2DBA-C46D7A406CA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74F617C-13D8-5C2B-30D9-64C489E54E3C}"/>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4" name="Espace réservé du pied de page 3">
            <a:extLst>
              <a:ext uri="{FF2B5EF4-FFF2-40B4-BE49-F238E27FC236}">
                <a16:creationId xmlns:a16="http://schemas.microsoft.com/office/drawing/2014/main" id="{497D245B-4ECB-6727-A20E-0D4C9B9B290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78625B-D5D5-0A19-B309-7BD94628D777}"/>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10316399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88ECCC2-3B3A-FD58-D486-B81D42CE8AD7}"/>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3" name="Espace réservé du pied de page 2">
            <a:extLst>
              <a:ext uri="{FF2B5EF4-FFF2-40B4-BE49-F238E27FC236}">
                <a16:creationId xmlns:a16="http://schemas.microsoft.com/office/drawing/2014/main" id="{2C464550-737E-19AB-2C94-3A3733C3F21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903E043-BC97-0843-D0DA-2423DD61E185}"/>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49214317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739B-2845-8091-AE06-A30E1B9120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B26C43D-18ED-C970-4200-F7979F9A15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A74E160-0197-5A8A-FEED-52C64512F4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0B2735-F389-CB2A-858B-D9D46A62A2E4}"/>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6" name="Espace réservé du pied de page 5">
            <a:extLst>
              <a:ext uri="{FF2B5EF4-FFF2-40B4-BE49-F238E27FC236}">
                <a16:creationId xmlns:a16="http://schemas.microsoft.com/office/drawing/2014/main" id="{75F87F85-F474-FA7D-C612-215C018018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A2A0942-AF4B-F909-3DBF-4A66C88EEF5F}"/>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274877475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91CF3E-3FA9-2962-B033-EEC5933F9AF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E44753B-0BC8-7825-EED0-9D5C4C61D7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A65433A-FE1E-42FE-8ED4-0145D57339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226DAA-CF9F-F1BC-5641-5BE52A01426E}"/>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6" name="Espace réservé du pied de page 5">
            <a:extLst>
              <a:ext uri="{FF2B5EF4-FFF2-40B4-BE49-F238E27FC236}">
                <a16:creationId xmlns:a16="http://schemas.microsoft.com/office/drawing/2014/main" id="{B58BEF47-757C-332F-5652-789049CFEC4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5DD84F-D353-4CD7-49EC-F92386977D68}"/>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391768913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608FD9-4EC8-FD5C-BF50-18A6C8D4BFA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721A520-0257-DA76-09AE-DA61BA55481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BA5575A-E0F6-42EF-9035-EE21448989ED}"/>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77ED8DB6-5A6C-2710-7322-9E8697A1CC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519D2F-D56C-5C00-A4DE-53DEFF8BF304}"/>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92159531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BCAFF35-1903-B1D1-EEA0-CC261D06B26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4D6D596-9670-602B-ECAC-11D86367B63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E78ED0-6923-EAEF-BF1C-F874A783D84D}"/>
              </a:ext>
            </a:extLst>
          </p:cNvPr>
          <p:cNvSpPr>
            <a:spLocks noGrp="1"/>
          </p:cNvSpPr>
          <p:nvPr>
            <p:ph type="dt" sz="half" idx="10"/>
          </p:nvPr>
        </p:nvSpPr>
        <p:spPr/>
        <p:txBody>
          <a:body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779D8374-F2D6-DAC4-562C-32288B3CD1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77CE163-6AA0-4BF3-3EF8-7C1D40C54FB5}"/>
              </a:ext>
            </a:extLst>
          </p:cNvPr>
          <p:cNvSpPr>
            <a:spLocks noGrp="1"/>
          </p:cNvSpPr>
          <p:nvPr>
            <p:ph type="sldNum" sz="quarter" idx="12"/>
          </p:nvPr>
        </p:nvSpPr>
        <p:spPr/>
        <p:txBody>
          <a:bodyPr/>
          <a:lstStyle/>
          <a:p>
            <a:fld id="{0849B3BB-F692-4D37-9A6C-FB4B5F88E039}" type="slidenum">
              <a:rPr lang="fr-FR" smtClean="0"/>
              <a:t>‹N°›</a:t>
            </a:fld>
            <a:endParaRPr lang="fr-FR"/>
          </a:p>
        </p:txBody>
      </p:sp>
    </p:spTree>
    <p:extLst>
      <p:ext uri="{BB962C8B-B14F-4D97-AF65-F5344CB8AC3E}">
        <p14:creationId xmlns:p14="http://schemas.microsoft.com/office/powerpoint/2010/main" val="50842037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8EC0BF6-D050-7555-C7A8-27F684CCCF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B489494-E77C-5D98-72D6-9E607295CF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C0A534-FAE8-68A2-645B-FF588E3A0A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9C99FDE-58E2-49C7-9FE5-BF1C6CDDE181}" type="datetimeFigureOut">
              <a:rPr lang="fr-FR" smtClean="0"/>
              <a:t>16/09/2024</a:t>
            </a:fld>
            <a:endParaRPr lang="fr-FR"/>
          </a:p>
        </p:txBody>
      </p:sp>
      <p:sp>
        <p:nvSpPr>
          <p:cNvPr id="5" name="Espace réservé du pied de page 4">
            <a:extLst>
              <a:ext uri="{FF2B5EF4-FFF2-40B4-BE49-F238E27FC236}">
                <a16:creationId xmlns:a16="http://schemas.microsoft.com/office/drawing/2014/main" id="{15DF257D-F247-5783-8E2D-919EB85705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8119981-CC71-97B2-361A-8DFE04D5AF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849B3BB-F692-4D37-9A6C-FB4B5F88E039}" type="slidenum">
              <a:rPr lang="fr-FR" smtClean="0"/>
              <a:t>‹N°›</a:t>
            </a:fld>
            <a:endParaRPr lang="fr-FR"/>
          </a:p>
        </p:txBody>
      </p:sp>
    </p:spTree>
    <p:extLst>
      <p:ext uri="{BB962C8B-B14F-4D97-AF65-F5344CB8AC3E}">
        <p14:creationId xmlns:p14="http://schemas.microsoft.com/office/powerpoint/2010/main" val="123755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epère&#10;&#10;Description générée automatiquement">
            <a:extLst>
              <a:ext uri="{FF2B5EF4-FFF2-40B4-BE49-F238E27FC236}">
                <a16:creationId xmlns:a16="http://schemas.microsoft.com/office/drawing/2014/main" id="{07DFD616-3D9E-195F-732A-E73C80C774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0146" y="189000"/>
            <a:ext cx="461620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9A9B7AC-C13E-3749-1009-7C3011AD7821}"/>
              </a:ext>
            </a:extLst>
          </p:cNvPr>
          <p:cNvSpPr txBox="1"/>
          <p:nvPr/>
        </p:nvSpPr>
        <p:spPr>
          <a:xfrm>
            <a:off x="8717973" y="3667991"/>
            <a:ext cx="3148445" cy="830997"/>
          </a:xfrm>
          <a:prstGeom prst="rect">
            <a:avLst/>
          </a:prstGeom>
          <a:noFill/>
        </p:spPr>
        <p:txBody>
          <a:bodyPr wrap="square" rtlCol="0">
            <a:spAutoFit/>
          </a:bodyPr>
          <a:lstStyle/>
          <a:p>
            <a:r>
              <a:rPr lang="fr-FR" sz="2400" b="1">
                <a:solidFill>
                  <a:srgbClr val="FFFF00"/>
                </a:solidFill>
              </a:rPr>
              <a:t> Monuments de Skopje</a:t>
            </a:r>
            <a:endParaRPr lang="fr-FR" sz="2400" b="1" dirty="0">
              <a:solidFill>
                <a:srgbClr val="FFFF00"/>
              </a:solidFill>
            </a:endParaRPr>
          </a:p>
        </p:txBody>
      </p:sp>
      <p:sp>
        <p:nvSpPr>
          <p:cNvPr id="5" name="ZoneTexte 4">
            <a:extLst>
              <a:ext uri="{FF2B5EF4-FFF2-40B4-BE49-F238E27FC236}">
                <a16:creationId xmlns:a16="http://schemas.microsoft.com/office/drawing/2014/main" id="{E0A48535-7075-7F44-1772-1531F21597BD}"/>
              </a:ext>
            </a:extLst>
          </p:cNvPr>
          <p:cNvSpPr txBox="1"/>
          <p:nvPr/>
        </p:nvSpPr>
        <p:spPr>
          <a:xfrm>
            <a:off x="8516350" y="1523814"/>
            <a:ext cx="5139560" cy="1077218"/>
          </a:xfrm>
          <a:prstGeom prst="rect">
            <a:avLst/>
          </a:prstGeom>
          <a:noFill/>
        </p:spPr>
        <p:txBody>
          <a:bodyPr wrap="square" rtlCol="0">
            <a:spAutoFit/>
          </a:bodyPr>
          <a:lstStyle/>
          <a:p>
            <a:r>
              <a:rPr lang="fr-FR" sz="3200" b="1" dirty="0">
                <a:solidFill>
                  <a:srgbClr val="FFFF00"/>
                </a:solidFill>
              </a:rPr>
              <a:t>Skopje Macédoine </a:t>
            </a:r>
          </a:p>
          <a:p>
            <a:r>
              <a:rPr lang="fr-FR" sz="3200" b="1" dirty="0">
                <a:solidFill>
                  <a:srgbClr val="FFFF00"/>
                </a:solidFill>
              </a:rPr>
              <a:t>   Du Nord  N°1</a:t>
            </a:r>
            <a:endParaRPr lang="fr-FR" sz="2400" b="1" dirty="0">
              <a:solidFill>
                <a:srgbClr val="FFFF00"/>
              </a:solidFill>
            </a:endParaRPr>
          </a:p>
        </p:txBody>
      </p:sp>
    </p:spTree>
    <p:extLst>
      <p:ext uri="{BB962C8B-B14F-4D97-AF65-F5344CB8AC3E}">
        <p14:creationId xmlns:p14="http://schemas.microsoft.com/office/powerpoint/2010/main" val="249363089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sndAc>
          <p:stSnd loop="1">
            <p:snd r:embed="rId2" name="The greatest moment of my life- Ernesto Coltazar.wav"/>
          </p:stSnd>
        </p:sndAc>
      </p:transition>
    </mc:Choice>
    <mc:Fallback>
      <p:transition spd="slow" advClick="0" advTm="8000">
        <p:fade/>
        <p:sndAc>
          <p:stSnd loop="1">
            <p:snd r:embed="rId2" name="The greatest moment of my life- Ernesto Col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55B936-C277-2A46-641E-6ADCAA51A11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Skopje (en macédonien : </a:t>
            </a:r>
            <a:r>
              <a:rPr lang="fr-FR" sz="2800" b="1" dirty="0" err="1">
                <a:solidFill>
                  <a:srgbClr val="FFFF00"/>
                </a:solidFill>
              </a:rPr>
              <a:t>Скопје</a:t>
            </a:r>
            <a:r>
              <a:rPr lang="fr-FR" sz="2800" b="1" dirty="0">
                <a:solidFill>
                  <a:srgbClr val="FFFF00"/>
                </a:solidFill>
              </a:rPr>
              <a:t>, prononcé [ˈ</a:t>
            </a:r>
            <a:r>
              <a:rPr lang="fr-FR" sz="2800" b="1" dirty="0" err="1">
                <a:solidFill>
                  <a:srgbClr val="FFFF00"/>
                </a:solidFill>
              </a:rPr>
              <a:t>skɔ.pjɛ</a:t>
            </a:r>
            <a:r>
              <a:rPr lang="fr-FR" sz="2800" b="1" dirty="0">
                <a:solidFill>
                  <a:srgbClr val="FFFF00"/>
                </a:solidFill>
              </a:rPr>
              <a:t>] Écouter (</a:t>
            </a:r>
            <a:r>
              <a:rPr lang="fr-FR" sz="2800" b="1" dirty="0" err="1">
                <a:solidFill>
                  <a:srgbClr val="FFFF00"/>
                </a:solidFill>
              </a:rPr>
              <a:t>skopiè</a:t>
            </a:r>
            <a:r>
              <a:rPr lang="fr-FR" sz="2800" b="1" dirty="0">
                <a:solidFill>
                  <a:srgbClr val="FFFF00"/>
                </a:solidFill>
              </a:rPr>
              <a:t>), en albanais : </a:t>
            </a:r>
            <a:r>
              <a:rPr lang="fr-FR" sz="2800" b="1" dirty="0" err="1">
                <a:solidFill>
                  <a:srgbClr val="FFFF00"/>
                </a:solidFill>
              </a:rPr>
              <a:t>Shkup</a:t>
            </a:r>
            <a:r>
              <a:rPr lang="fr-FR" sz="2800" b="1" dirty="0">
                <a:solidFill>
                  <a:srgbClr val="FFFF00"/>
                </a:solidFill>
              </a:rPr>
              <a:t>) est la capitale et la plus grande ville de la Macédoine du Nord. Située au cœur des Balkans, au nord du pays, près de la frontière avec le Kosovo, la ville est édifiée sur les rives du Vardar. Seule métropole macédonienne, elle concentre la majeure partie des fonctions administratives, économiques et culturelles du pays.</a:t>
            </a:r>
          </a:p>
          <a:p>
            <a:pPr algn="ctr"/>
            <a:endParaRPr lang="fr-FR" sz="2800" b="1" dirty="0">
              <a:solidFill>
                <a:srgbClr val="FFFF00"/>
              </a:solidFill>
            </a:endParaRPr>
          </a:p>
          <a:p>
            <a:pPr algn="ctr"/>
            <a:r>
              <a:rPr lang="fr-FR" sz="2800" b="1" dirty="0">
                <a:solidFill>
                  <a:srgbClr val="FFFF00"/>
                </a:solidFill>
              </a:rPr>
              <a:t>La ville de Skopje comptait 526 502 habitants au dernier recensement en 2021, soit le quart de la population totale du pays, dont une importante minorité albanaise ainsi que des communautés turque et rom. Ses habitants sont appelés les Skopiotes (en macédonien : </a:t>
            </a:r>
            <a:r>
              <a:rPr lang="fr-FR" sz="2800" b="1" dirty="0" err="1">
                <a:solidFill>
                  <a:srgbClr val="FFFF00"/>
                </a:solidFill>
              </a:rPr>
              <a:t>Cкопјани</a:t>
            </a:r>
            <a:r>
              <a:rPr lang="fr-FR" sz="2800" b="1" dirty="0">
                <a:solidFill>
                  <a:srgbClr val="FFFF00"/>
                </a:solidFill>
              </a:rPr>
              <a:t>, </a:t>
            </a:r>
            <a:r>
              <a:rPr lang="fr-FR" sz="2800" b="1" dirty="0" err="1">
                <a:solidFill>
                  <a:srgbClr val="FFFF00"/>
                </a:solidFill>
              </a:rPr>
              <a:t>Skopjani</a:t>
            </a:r>
            <a:r>
              <a:rPr lang="fr-FR" sz="2800" b="1" dirty="0">
                <a:solidFill>
                  <a:srgbClr val="FFFF00"/>
                </a:solidFill>
              </a:rPr>
              <a:t>). La ville de Skopje est ainsi la plus peuplée de Macédoine du Nord, devant Kumanovo, deuxième ville du pays avec 75 051 habitants.</a:t>
            </a:r>
          </a:p>
        </p:txBody>
      </p:sp>
    </p:spTree>
    <p:extLst>
      <p:ext uri="{BB962C8B-B14F-4D97-AF65-F5344CB8AC3E}">
        <p14:creationId xmlns:p14="http://schemas.microsoft.com/office/powerpoint/2010/main" val="197078012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 texte, atlas&#10;&#10;Description générée automatiquement">
            <a:extLst>
              <a:ext uri="{FF2B5EF4-FFF2-40B4-BE49-F238E27FC236}">
                <a16:creationId xmlns:a16="http://schemas.microsoft.com/office/drawing/2014/main" id="{7C5D86FB-4677-E6DA-61E6-E5344FBB14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44201" y="331553"/>
            <a:ext cx="1011064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3446B4-AF93-EB34-11AC-D452E68F0C53}"/>
              </a:ext>
            </a:extLst>
          </p:cNvPr>
          <p:cNvSpPr txBox="1"/>
          <p:nvPr/>
        </p:nvSpPr>
        <p:spPr>
          <a:xfrm>
            <a:off x="2081360" y="6271553"/>
            <a:ext cx="10110640" cy="461665"/>
          </a:xfrm>
          <a:prstGeom prst="rect">
            <a:avLst/>
          </a:prstGeom>
          <a:noFill/>
        </p:spPr>
        <p:txBody>
          <a:bodyPr wrap="square" rtlCol="0">
            <a:spAutoFit/>
          </a:bodyPr>
          <a:lstStyle/>
          <a:p>
            <a:r>
              <a:rPr lang="fr-FR" sz="2400" b="1">
                <a:solidFill>
                  <a:srgbClr val="FFFF00"/>
                </a:solidFill>
              </a:rPr>
              <a:t>La ville de Skopje, avec ses limites administratives en rouge.</a:t>
            </a:r>
            <a:endParaRPr lang="fr-FR" sz="2400" b="1" dirty="0">
              <a:solidFill>
                <a:srgbClr val="FFFF00"/>
              </a:solidFill>
            </a:endParaRPr>
          </a:p>
        </p:txBody>
      </p:sp>
    </p:spTree>
    <p:extLst>
      <p:ext uri="{BB962C8B-B14F-4D97-AF65-F5344CB8AC3E}">
        <p14:creationId xmlns:p14="http://schemas.microsoft.com/office/powerpoint/2010/main" val="116364848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Prairie&#10;&#10;Description générée automatiquement">
            <a:extLst>
              <a:ext uri="{FF2B5EF4-FFF2-40B4-BE49-F238E27FC236}">
                <a16:creationId xmlns:a16="http://schemas.microsoft.com/office/drawing/2014/main" id="{4C358DE3-5C65-3312-FED5-A575902616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4723"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512CEA9-B698-5B02-C342-C52B21030C2B}"/>
              </a:ext>
            </a:extLst>
          </p:cNvPr>
          <p:cNvSpPr txBox="1"/>
          <p:nvPr/>
        </p:nvSpPr>
        <p:spPr>
          <a:xfrm>
            <a:off x="261565" y="444062"/>
            <a:ext cx="2560814"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Paysage de la vallée de Skopje près de </a:t>
            </a:r>
            <a:r>
              <a:rPr lang="fr-FR" sz="2400" b="1" dirty="0" err="1">
                <a:solidFill>
                  <a:srgbClr val="FFFF00"/>
                </a:solidFill>
              </a:rPr>
              <a:t>Bardovtsi</a:t>
            </a:r>
            <a:r>
              <a:rPr lang="fr-FR" sz="2400" b="1" dirty="0">
                <a:solidFill>
                  <a:srgbClr val="FFFF00"/>
                </a:solidFill>
              </a:rPr>
              <a:t>, à l'ouest de la ville.</a:t>
            </a:r>
          </a:p>
        </p:txBody>
      </p:sp>
    </p:spTree>
    <p:extLst>
      <p:ext uri="{BB962C8B-B14F-4D97-AF65-F5344CB8AC3E}">
        <p14:creationId xmlns:p14="http://schemas.microsoft.com/office/powerpoint/2010/main" val="205968414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ontaine&#10;&#10;Description générée automatiquement">
            <a:extLst>
              <a:ext uri="{FF2B5EF4-FFF2-40B4-BE49-F238E27FC236}">
                <a16:creationId xmlns:a16="http://schemas.microsoft.com/office/drawing/2014/main" id="{CBCA5C12-6AA0-7F00-18D3-EF178270DC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575" y="279000"/>
            <a:ext cx="940959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18E4A0-3D25-AE79-096B-7E79ADB64411}"/>
              </a:ext>
            </a:extLst>
          </p:cNvPr>
          <p:cNvSpPr txBox="1"/>
          <p:nvPr/>
        </p:nvSpPr>
        <p:spPr>
          <a:xfrm>
            <a:off x="9911613" y="494106"/>
            <a:ext cx="2088573"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Vardar et le pont de pierre, symbole de la ville.</a:t>
            </a:r>
          </a:p>
        </p:txBody>
      </p:sp>
    </p:spTree>
    <p:extLst>
      <p:ext uri="{BB962C8B-B14F-4D97-AF65-F5344CB8AC3E}">
        <p14:creationId xmlns:p14="http://schemas.microsoft.com/office/powerpoint/2010/main" val="234379767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ravin, région montagneuse&#10;&#10;Description générée automatiquement">
            <a:extLst>
              <a:ext uri="{FF2B5EF4-FFF2-40B4-BE49-F238E27FC236}">
                <a16:creationId xmlns:a16="http://schemas.microsoft.com/office/drawing/2014/main" id="{8BAC962F-9082-CEA8-8482-597839E235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0" y="1143000"/>
            <a:ext cx="6096000" cy="4572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446C564-9BCB-ED02-E5E1-46FED6420B99}"/>
              </a:ext>
            </a:extLst>
          </p:cNvPr>
          <p:cNvSpPr txBox="1"/>
          <p:nvPr/>
        </p:nvSpPr>
        <p:spPr>
          <a:xfrm>
            <a:off x="1742209" y="3582595"/>
            <a:ext cx="87075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rivière </a:t>
            </a:r>
            <a:r>
              <a:rPr lang="fr-FR" sz="2400" b="1" dirty="0" err="1">
                <a:solidFill>
                  <a:srgbClr val="FFFF00"/>
                </a:solidFill>
              </a:rPr>
              <a:t>Treska</a:t>
            </a:r>
            <a:r>
              <a:rPr lang="fr-FR" sz="2400" b="1" dirty="0">
                <a:solidFill>
                  <a:srgbClr val="FFFF00"/>
                </a:solidFill>
              </a:rPr>
              <a:t> dans ses gorges, avant son arrivée à Skopje.</a:t>
            </a:r>
          </a:p>
        </p:txBody>
      </p:sp>
    </p:spTree>
    <p:extLst>
      <p:ext uri="{BB962C8B-B14F-4D97-AF65-F5344CB8AC3E}">
        <p14:creationId xmlns:p14="http://schemas.microsoft.com/office/powerpoint/2010/main" val="184152796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ravin&#10;&#10;Description générée automatiquement">
            <a:extLst>
              <a:ext uri="{FF2B5EF4-FFF2-40B4-BE49-F238E27FC236}">
                <a16:creationId xmlns:a16="http://schemas.microsoft.com/office/drawing/2014/main" id="{38FC7660-FCCF-1D77-44A5-BC17045293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1779"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FD8323-3EF5-998C-FB41-22F4C58E90E3}"/>
              </a:ext>
            </a:extLst>
          </p:cNvPr>
          <p:cNvSpPr txBox="1"/>
          <p:nvPr/>
        </p:nvSpPr>
        <p:spPr>
          <a:xfrm>
            <a:off x="322117" y="3538761"/>
            <a:ext cx="2795155" cy="1200329"/>
          </a:xfrm>
          <a:prstGeom prst="rect">
            <a:avLst/>
          </a:prstGeom>
          <a:noFill/>
        </p:spPr>
        <p:txBody>
          <a:bodyPr wrap="square" rtlCol="0">
            <a:spAutoFit/>
          </a:bodyPr>
          <a:lstStyle/>
          <a:p>
            <a:r>
              <a:rPr lang="fr-FR" sz="2400" b="1">
                <a:solidFill>
                  <a:srgbClr val="FFFF00"/>
                </a:solidFill>
              </a:rPr>
              <a:t>Le lac Matka, dans les gorges de la Treska.</a:t>
            </a:r>
            <a:endParaRPr lang="fr-FR" sz="2400" b="1" dirty="0">
              <a:solidFill>
                <a:srgbClr val="FFFF00"/>
              </a:solidFill>
            </a:endParaRPr>
          </a:p>
        </p:txBody>
      </p:sp>
    </p:spTree>
    <p:extLst>
      <p:ext uri="{BB962C8B-B14F-4D97-AF65-F5344CB8AC3E}">
        <p14:creationId xmlns:p14="http://schemas.microsoft.com/office/powerpoint/2010/main" val="27325926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montagne&#10;&#10;Description générée automatiquement">
            <a:extLst>
              <a:ext uri="{FF2B5EF4-FFF2-40B4-BE49-F238E27FC236}">
                <a16:creationId xmlns:a16="http://schemas.microsoft.com/office/drawing/2014/main" id="{9CAD4EA4-B73E-EB7B-CE4F-107EB239BF2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68000" y="783000"/>
            <a:ext cx="7056000" cy="52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62EB13-E097-272A-02F6-B9D72F251435}"/>
              </a:ext>
            </a:extLst>
          </p:cNvPr>
          <p:cNvSpPr txBox="1"/>
          <p:nvPr/>
        </p:nvSpPr>
        <p:spPr>
          <a:xfrm>
            <a:off x="2349420" y="3895095"/>
            <a:ext cx="77930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lac </a:t>
            </a:r>
            <a:r>
              <a:rPr lang="fr-FR" sz="2400" b="1" dirty="0" err="1">
                <a:solidFill>
                  <a:srgbClr val="FFFF00"/>
                </a:solidFill>
              </a:rPr>
              <a:t>Treska</a:t>
            </a:r>
            <a:r>
              <a:rPr lang="fr-FR" sz="2400" b="1" dirty="0">
                <a:solidFill>
                  <a:srgbClr val="FFFF00"/>
                </a:solidFill>
              </a:rPr>
              <a:t>, et au fond, la fin des gorges de la </a:t>
            </a:r>
            <a:r>
              <a:rPr lang="fr-FR" sz="2400" b="1" dirty="0" err="1">
                <a:solidFill>
                  <a:srgbClr val="FFFF00"/>
                </a:solidFill>
              </a:rPr>
              <a:t>Treska</a:t>
            </a:r>
            <a:r>
              <a:rPr lang="fr-FR" sz="2400" b="1" dirty="0">
                <a:solidFill>
                  <a:srgbClr val="FFFF00"/>
                </a:solidFill>
              </a:rPr>
              <a:t>.</a:t>
            </a:r>
          </a:p>
        </p:txBody>
      </p:sp>
    </p:spTree>
    <p:extLst>
      <p:ext uri="{BB962C8B-B14F-4D97-AF65-F5344CB8AC3E}">
        <p14:creationId xmlns:p14="http://schemas.microsoft.com/office/powerpoint/2010/main" val="132519011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plante&#10;&#10;Description générée automatiquement">
            <a:extLst>
              <a:ext uri="{FF2B5EF4-FFF2-40B4-BE49-F238E27FC236}">
                <a16:creationId xmlns:a16="http://schemas.microsoft.com/office/drawing/2014/main" id="{8429EBC0-0950-64C7-898B-524CC59F6F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882"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074DEDA-4D22-610E-0816-68A8EFA0D51C}"/>
              </a:ext>
            </a:extLst>
          </p:cNvPr>
          <p:cNvSpPr txBox="1"/>
          <p:nvPr/>
        </p:nvSpPr>
        <p:spPr>
          <a:xfrm>
            <a:off x="8894975" y="1198656"/>
            <a:ext cx="2556164"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a:t>
            </a:r>
            <a:r>
              <a:rPr lang="fr-FR" sz="2400" b="1" dirty="0" err="1">
                <a:solidFill>
                  <a:srgbClr val="FFFF00"/>
                </a:solidFill>
              </a:rPr>
              <a:t>Serava</a:t>
            </a:r>
            <a:r>
              <a:rPr lang="fr-FR" sz="2400" b="1" dirty="0">
                <a:solidFill>
                  <a:srgbClr val="FFFF00"/>
                </a:solidFill>
              </a:rPr>
              <a:t> au nord de la ville.</a:t>
            </a:r>
          </a:p>
        </p:txBody>
      </p:sp>
    </p:spTree>
    <p:extLst>
      <p:ext uri="{BB962C8B-B14F-4D97-AF65-F5344CB8AC3E}">
        <p14:creationId xmlns:p14="http://schemas.microsoft.com/office/powerpoint/2010/main" val="395782065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4A3FBBA1-6BFD-95D0-8A55-F8F1A1EC21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4467" y="279000"/>
            <a:ext cx="952066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4197BDE-7517-BF42-54A2-8E5EC5C25733}"/>
              </a:ext>
            </a:extLst>
          </p:cNvPr>
          <p:cNvSpPr txBox="1"/>
          <p:nvPr/>
        </p:nvSpPr>
        <p:spPr>
          <a:xfrm>
            <a:off x="0" y="677376"/>
            <a:ext cx="2405558"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mont </a:t>
            </a:r>
            <a:r>
              <a:rPr lang="fr-FR" sz="2400" b="1" dirty="0" err="1">
                <a:solidFill>
                  <a:srgbClr val="FFFF00"/>
                </a:solidFill>
              </a:rPr>
              <a:t>Vodno</a:t>
            </a:r>
            <a:r>
              <a:rPr lang="fr-FR" sz="2400" b="1" dirty="0">
                <a:solidFill>
                  <a:srgbClr val="FFFF00"/>
                </a:solidFill>
              </a:rPr>
              <a:t> vu depuis le pont de pierre.</a:t>
            </a:r>
          </a:p>
        </p:txBody>
      </p:sp>
    </p:spTree>
    <p:extLst>
      <p:ext uri="{BB962C8B-B14F-4D97-AF65-F5344CB8AC3E}">
        <p14:creationId xmlns:p14="http://schemas.microsoft.com/office/powerpoint/2010/main" val="428753868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eige&#10;&#10;Description générée automatiquement">
            <a:extLst>
              <a:ext uri="{FF2B5EF4-FFF2-40B4-BE49-F238E27FC236}">
                <a16:creationId xmlns:a16="http://schemas.microsoft.com/office/drawing/2014/main" id="{45F0C75F-4518-A5E6-A32F-E728868E8B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808" y="279000"/>
            <a:ext cx="945370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21AF24-C728-2D72-EB13-03994C4FCEFA}"/>
              </a:ext>
            </a:extLst>
          </p:cNvPr>
          <p:cNvSpPr txBox="1"/>
          <p:nvPr/>
        </p:nvSpPr>
        <p:spPr>
          <a:xfrm>
            <a:off x="9830687" y="461978"/>
            <a:ext cx="2224679"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rue de Macédoine sous la neige.</a:t>
            </a:r>
          </a:p>
        </p:txBody>
      </p:sp>
    </p:spTree>
    <p:extLst>
      <p:ext uri="{BB962C8B-B14F-4D97-AF65-F5344CB8AC3E}">
        <p14:creationId xmlns:p14="http://schemas.microsoft.com/office/powerpoint/2010/main" val="284360398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nsport, funiculaire, montagne&#10;&#10;Description générée automatiquement">
            <a:extLst>
              <a:ext uri="{FF2B5EF4-FFF2-40B4-BE49-F238E27FC236}">
                <a16:creationId xmlns:a16="http://schemas.microsoft.com/office/drawing/2014/main" id="{648273A1-7074-DC10-A083-103A30FD52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9767" y="279000"/>
            <a:ext cx="961144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DAFAE24-5F37-CEFD-FC95-CBA9AB277CDD}"/>
              </a:ext>
            </a:extLst>
          </p:cNvPr>
          <p:cNvSpPr txBox="1"/>
          <p:nvPr/>
        </p:nvSpPr>
        <p:spPr>
          <a:xfrm>
            <a:off x="48849" y="359980"/>
            <a:ext cx="2150918"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Skopje vue du mont </a:t>
            </a:r>
            <a:r>
              <a:rPr lang="fr-FR" sz="2400" b="1" dirty="0" err="1">
                <a:solidFill>
                  <a:srgbClr val="FFFF00"/>
                </a:solidFill>
              </a:rPr>
              <a:t>Vodno</a:t>
            </a:r>
            <a:r>
              <a:rPr lang="fr-FR" sz="2400" b="1" dirty="0">
                <a:solidFill>
                  <a:srgbClr val="FFFF00"/>
                </a:solidFill>
              </a:rPr>
              <a:t> et les câbles du téléphérique.</a:t>
            </a:r>
          </a:p>
        </p:txBody>
      </p:sp>
    </p:spTree>
    <p:extLst>
      <p:ext uri="{BB962C8B-B14F-4D97-AF65-F5344CB8AC3E}">
        <p14:creationId xmlns:p14="http://schemas.microsoft.com/office/powerpoint/2010/main" val="28816587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voiture, Véhicule terrestre&#10;&#10;Description générée automatiquement">
            <a:extLst>
              <a:ext uri="{FF2B5EF4-FFF2-40B4-BE49-F238E27FC236}">
                <a16:creationId xmlns:a16="http://schemas.microsoft.com/office/drawing/2014/main" id="{26B60133-7896-7E71-9C57-FF07DF218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1590" y="304446"/>
            <a:ext cx="940959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D1B239-B32A-897D-12B9-9D8231E7533D}"/>
              </a:ext>
            </a:extLst>
          </p:cNvPr>
          <p:cNvSpPr txBox="1"/>
          <p:nvPr/>
        </p:nvSpPr>
        <p:spPr>
          <a:xfrm>
            <a:off x="10216055" y="0"/>
            <a:ext cx="1839191"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rue Nikola </a:t>
            </a:r>
            <a:r>
              <a:rPr lang="fr-FR" sz="2400" b="1" dirty="0" err="1">
                <a:solidFill>
                  <a:srgbClr val="FFFF00"/>
                </a:solidFill>
              </a:rPr>
              <a:t>Vaptsarov</a:t>
            </a:r>
            <a:r>
              <a:rPr lang="fr-FR" sz="2400" b="1" dirty="0">
                <a:solidFill>
                  <a:srgbClr val="FFFF00"/>
                </a:solidFill>
              </a:rPr>
              <a:t>, dans le centre-ville moderne.</a:t>
            </a:r>
          </a:p>
        </p:txBody>
      </p:sp>
    </p:spTree>
    <p:extLst>
      <p:ext uri="{BB962C8B-B14F-4D97-AF65-F5344CB8AC3E}">
        <p14:creationId xmlns:p14="http://schemas.microsoft.com/office/powerpoint/2010/main" val="132117679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sol, ciel&#10;&#10;Description générée automatiquement">
            <a:extLst>
              <a:ext uri="{FF2B5EF4-FFF2-40B4-BE49-F238E27FC236}">
                <a16:creationId xmlns:a16="http://schemas.microsoft.com/office/drawing/2014/main" id="{0D6640D9-C25D-D55D-4A51-30A381E701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072" y="279000"/>
            <a:ext cx="940959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7D93B2-EB6F-1865-7A38-271A7A77E2EC}"/>
              </a:ext>
            </a:extLst>
          </p:cNvPr>
          <p:cNvSpPr txBox="1"/>
          <p:nvPr/>
        </p:nvSpPr>
        <p:spPr>
          <a:xfrm>
            <a:off x="371332" y="1486975"/>
            <a:ext cx="2182091"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Rue du vieux bazar</a:t>
            </a:r>
          </a:p>
        </p:txBody>
      </p:sp>
    </p:spTree>
    <p:extLst>
      <p:ext uri="{BB962C8B-B14F-4D97-AF65-F5344CB8AC3E}">
        <p14:creationId xmlns:p14="http://schemas.microsoft.com/office/powerpoint/2010/main" val="17769773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our de grande hauteur, horizon, arbre&#10;&#10;Description générée automatiquement">
            <a:extLst>
              <a:ext uri="{FF2B5EF4-FFF2-40B4-BE49-F238E27FC236}">
                <a16:creationId xmlns:a16="http://schemas.microsoft.com/office/drawing/2014/main" id="{DDB553CC-1755-2441-C8C8-4B00F2E5F4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9572" y="639000"/>
            <a:ext cx="9300000"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81CC66-99A7-7DAB-9844-4732F16E9240}"/>
              </a:ext>
            </a:extLst>
          </p:cNvPr>
          <p:cNvSpPr txBox="1"/>
          <p:nvPr/>
        </p:nvSpPr>
        <p:spPr>
          <a:xfrm>
            <a:off x="3937080" y="3984017"/>
            <a:ext cx="89050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Tours résidentielles de </a:t>
            </a:r>
            <a:r>
              <a:rPr lang="fr-FR" sz="2400" b="1" dirty="0" err="1">
                <a:solidFill>
                  <a:srgbClr val="FFFF00"/>
                </a:solidFill>
              </a:rPr>
              <a:t>Karpoš</a:t>
            </a:r>
            <a:r>
              <a:rPr lang="fr-FR" sz="2400" b="1" dirty="0">
                <a:solidFill>
                  <a:srgbClr val="FFFF00"/>
                </a:solidFill>
              </a:rPr>
              <a:t>.</a:t>
            </a:r>
          </a:p>
        </p:txBody>
      </p:sp>
    </p:spTree>
    <p:extLst>
      <p:ext uri="{BB962C8B-B14F-4D97-AF65-F5344CB8AC3E}">
        <p14:creationId xmlns:p14="http://schemas.microsoft.com/office/powerpoint/2010/main" val="75717489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arbre&#10;&#10;Description générée automatiquement">
            <a:extLst>
              <a:ext uri="{FF2B5EF4-FFF2-40B4-BE49-F238E27FC236}">
                <a16:creationId xmlns:a16="http://schemas.microsoft.com/office/drawing/2014/main" id="{C23747C5-A3B8-6423-BEAE-89367C916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445" y="279000"/>
            <a:ext cx="940959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9DA1A9A-30AE-A3AB-18AF-5E5E3F4826BB}"/>
              </a:ext>
            </a:extLst>
          </p:cNvPr>
          <p:cNvSpPr txBox="1"/>
          <p:nvPr/>
        </p:nvSpPr>
        <p:spPr>
          <a:xfrm>
            <a:off x="9854042" y="654986"/>
            <a:ext cx="2143991"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Quartier de Novo </a:t>
            </a:r>
            <a:r>
              <a:rPr lang="fr-FR" sz="2400" b="1" dirty="0" err="1">
                <a:solidFill>
                  <a:srgbClr val="FFFF00"/>
                </a:solidFill>
              </a:rPr>
              <a:t>Lisiče</a:t>
            </a:r>
            <a:r>
              <a:rPr lang="fr-FR" sz="2400" b="1" dirty="0">
                <a:solidFill>
                  <a:srgbClr val="FFFF00"/>
                </a:solidFill>
              </a:rPr>
              <a:t>.</a:t>
            </a:r>
          </a:p>
        </p:txBody>
      </p:sp>
    </p:spTree>
    <p:extLst>
      <p:ext uri="{BB962C8B-B14F-4D97-AF65-F5344CB8AC3E}">
        <p14:creationId xmlns:p14="http://schemas.microsoft.com/office/powerpoint/2010/main" val="286193175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FF22203F-827E-DC72-40AC-6122CB5996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6165"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F1DD778-9F98-2566-BA33-23D69385AB22}"/>
              </a:ext>
            </a:extLst>
          </p:cNvPr>
          <p:cNvSpPr txBox="1"/>
          <p:nvPr/>
        </p:nvSpPr>
        <p:spPr>
          <a:xfrm>
            <a:off x="135082" y="2460018"/>
            <a:ext cx="3081083" cy="3046988"/>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siège de la police financière et le nouveau ministère des Affaires étrangères, éléments de Skopje 2014.</a:t>
            </a:r>
          </a:p>
        </p:txBody>
      </p:sp>
    </p:spTree>
    <p:extLst>
      <p:ext uri="{BB962C8B-B14F-4D97-AF65-F5344CB8AC3E}">
        <p14:creationId xmlns:p14="http://schemas.microsoft.com/office/powerpoint/2010/main" val="5363890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arbre&#10;&#10;Description générée automatiquement">
            <a:extLst>
              <a:ext uri="{FF2B5EF4-FFF2-40B4-BE49-F238E27FC236}">
                <a16:creationId xmlns:a16="http://schemas.microsoft.com/office/drawing/2014/main" id="{0F42BA38-E23D-1930-16AC-0B2A16D307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0414"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DBA7E3-FAFB-E712-D5B4-145EC0EE8142}"/>
              </a:ext>
            </a:extLst>
          </p:cNvPr>
          <p:cNvSpPr txBox="1"/>
          <p:nvPr/>
        </p:nvSpPr>
        <p:spPr>
          <a:xfrm>
            <a:off x="8956366" y="407535"/>
            <a:ext cx="3979718"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faubourg de </a:t>
            </a:r>
            <a:r>
              <a:rPr lang="fr-FR" sz="2400" b="1" dirty="0" err="1">
                <a:solidFill>
                  <a:srgbClr val="FFFF00"/>
                </a:solidFill>
              </a:rPr>
              <a:t>Gorno</a:t>
            </a:r>
            <a:r>
              <a:rPr lang="fr-FR" sz="2400" b="1" dirty="0">
                <a:solidFill>
                  <a:srgbClr val="FFFF00"/>
                </a:solidFill>
              </a:rPr>
              <a:t> </a:t>
            </a:r>
            <a:r>
              <a:rPr lang="fr-FR" sz="2400" b="1" dirty="0" err="1">
                <a:solidFill>
                  <a:srgbClr val="FFFF00"/>
                </a:solidFill>
              </a:rPr>
              <a:t>Lissitché</a:t>
            </a:r>
            <a:r>
              <a:rPr lang="fr-FR" sz="2400" b="1" dirty="0">
                <a:solidFill>
                  <a:srgbClr val="FFFF00"/>
                </a:solidFill>
              </a:rPr>
              <a:t>, à l'est de l'agglomération.</a:t>
            </a:r>
          </a:p>
        </p:txBody>
      </p:sp>
    </p:spTree>
    <p:extLst>
      <p:ext uri="{BB962C8B-B14F-4D97-AF65-F5344CB8AC3E}">
        <p14:creationId xmlns:p14="http://schemas.microsoft.com/office/powerpoint/2010/main" val="393793402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E73879DA-021B-2B5B-012F-D9D045EA00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82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912B81-493F-EFBE-E1B7-46F10443510E}"/>
              </a:ext>
            </a:extLst>
          </p:cNvPr>
          <p:cNvSpPr txBox="1"/>
          <p:nvPr/>
        </p:nvSpPr>
        <p:spPr>
          <a:xfrm>
            <a:off x="428690" y="1377811"/>
            <a:ext cx="3228347" cy="341632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quartier de </a:t>
            </a:r>
            <a:r>
              <a:rPr lang="fr-FR" sz="2400" b="1" dirty="0" err="1">
                <a:solidFill>
                  <a:srgbClr val="FFFF00"/>
                </a:solidFill>
              </a:rPr>
              <a:t>Kapištec</a:t>
            </a:r>
            <a:r>
              <a:rPr lang="fr-FR" sz="2400" b="1" dirty="0">
                <a:solidFill>
                  <a:srgbClr val="FFFF00"/>
                </a:solidFill>
              </a:rPr>
              <a:t>, avec des immeubles des années 1970 et des maisons préfabriquées installées après le séisme de 1963.</a:t>
            </a:r>
          </a:p>
        </p:txBody>
      </p:sp>
    </p:spTree>
    <p:extLst>
      <p:ext uri="{BB962C8B-B14F-4D97-AF65-F5344CB8AC3E}">
        <p14:creationId xmlns:p14="http://schemas.microsoft.com/office/powerpoint/2010/main" val="368168398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Vue plongeante, carrefour&#10;&#10;Description générée automatiquement">
            <a:extLst>
              <a:ext uri="{FF2B5EF4-FFF2-40B4-BE49-F238E27FC236}">
                <a16:creationId xmlns:a16="http://schemas.microsoft.com/office/drawing/2014/main" id="{A05D55DE-DF8F-9915-D262-3656F356A3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9765" y="279000"/>
            <a:ext cx="945591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DB2C0B7-28F6-E33E-4255-F1430A541C1C}"/>
              </a:ext>
            </a:extLst>
          </p:cNvPr>
          <p:cNvSpPr txBox="1"/>
          <p:nvPr/>
        </p:nvSpPr>
        <p:spPr>
          <a:xfrm>
            <a:off x="9730988" y="592162"/>
            <a:ext cx="2131689"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gare vue depuis le mont </a:t>
            </a:r>
            <a:r>
              <a:rPr lang="fr-FR" sz="2400" b="1" dirty="0" err="1">
                <a:solidFill>
                  <a:srgbClr val="FFFF00"/>
                </a:solidFill>
              </a:rPr>
              <a:t>Vodno</a:t>
            </a:r>
            <a:r>
              <a:rPr lang="fr-FR" sz="2400" b="1" dirty="0">
                <a:solidFill>
                  <a:srgbClr val="FFFF00"/>
                </a:solidFill>
              </a:rPr>
              <a:t>.</a:t>
            </a:r>
          </a:p>
        </p:txBody>
      </p:sp>
    </p:spTree>
    <p:extLst>
      <p:ext uri="{BB962C8B-B14F-4D97-AF65-F5344CB8AC3E}">
        <p14:creationId xmlns:p14="http://schemas.microsoft.com/office/powerpoint/2010/main" val="267278951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nsport, véhicule, Véhicule terrestre&#10;&#10;Description générée automatiquement">
            <a:extLst>
              <a:ext uri="{FF2B5EF4-FFF2-40B4-BE49-F238E27FC236}">
                <a16:creationId xmlns:a16="http://schemas.microsoft.com/office/drawing/2014/main" id="{266B201B-03C8-9126-7739-D22141CC05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4646" y="279000"/>
            <a:ext cx="940959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EC6426-3343-9409-1F24-2EA88BE2A04A}"/>
              </a:ext>
            </a:extLst>
          </p:cNvPr>
          <p:cNvSpPr txBox="1"/>
          <p:nvPr/>
        </p:nvSpPr>
        <p:spPr>
          <a:xfrm>
            <a:off x="297758" y="2104697"/>
            <a:ext cx="2296391" cy="3046988"/>
          </a:xfrm>
          <a:prstGeom prst="rect">
            <a:avLst/>
          </a:prstGeom>
          <a:noFill/>
        </p:spPr>
        <p:txBody>
          <a:bodyPr wrap="square" rtlCol="0">
            <a:spAutoFit/>
          </a:bodyPr>
          <a:lstStyle/>
          <a:p>
            <a:r>
              <a:rPr lang="fr-FR" sz="2400" b="1">
                <a:solidFill>
                  <a:srgbClr val="FFFF00"/>
                </a:solidFill>
              </a:rPr>
              <a:t>Un bus à impériale de Skopje, conçu pour ressembler à ceux utilisés dans les années 1950.</a:t>
            </a:r>
            <a:endParaRPr lang="fr-FR" sz="2400" b="1" dirty="0">
              <a:solidFill>
                <a:srgbClr val="FFFF00"/>
              </a:solidFill>
            </a:endParaRPr>
          </a:p>
        </p:txBody>
      </p:sp>
    </p:spTree>
    <p:extLst>
      <p:ext uri="{BB962C8B-B14F-4D97-AF65-F5344CB8AC3E}">
        <p14:creationId xmlns:p14="http://schemas.microsoft.com/office/powerpoint/2010/main" val="26348799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Artefact, art, musée&#10;&#10;Description générée automatiquement">
            <a:extLst>
              <a:ext uri="{FF2B5EF4-FFF2-40B4-BE49-F238E27FC236}">
                <a16:creationId xmlns:a16="http://schemas.microsoft.com/office/drawing/2014/main" id="{7CD350E0-E8BA-8E69-CD3D-69C8CCFA74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6EA9455-3D8F-626D-1B65-C9DFD792D271}"/>
              </a:ext>
            </a:extLst>
          </p:cNvPr>
          <p:cNvSpPr txBox="1"/>
          <p:nvPr/>
        </p:nvSpPr>
        <p:spPr>
          <a:xfrm>
            <a:off x="8758342" y="2299616"/>
            <a:ext cx="3023755" cy="1938992"/>
          </a:xfrm>
          <a:prstGeom prst="rect">
            <a:avLst/>
          </a:prstGeom>
          <a:noFill/>
        </p:spPr>
        <p:txBody>
          <a:bodyPr wrap="square" rtlCol="0">
            <a:spAutoFit/>
          </a:bodyPr>
          <a:lstStyle/>
          <a:p>
            <a:r>
              <a:rPr lang="fr-FR" sz="2400" b="1">
                <a:solidFill>
                  <a:srgbClr val="FFFF00"/>
                </a:solidFill>
              </a:rPr>
              <a:t>Statuette du Néolithique conservée au musée de la Ville de Skopje.</a:t>
            </a:r>
            <a:endParaRPr lang="fr-FR" sz="2400" b="1" dirty="0">
              <a:solidFill>
                <a:srgbClr val="FFFF00"/>
              </a:solidFill>
            </a:endParaRPr>
          </a:p>
        </p:txBody>
      </p:sp>
    </p:spTree>
    <p:extLst>
      <p:ext uri="{BB962C8B-B14F-4D97-AF65-F5344CB8AC3E}">
        <p14:creationId xmlns:p14="http://schemas.microsoft.com/office/powerpoint/2010/main" val="3069451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C6CFAE89-5A30-8EB8-7638-24DD739939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8405"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BE31148-8803-96D2-ED5F-AB0AAEA8860C}"/>
              </a:ext>
            </a:extLst>
          </p:cNvPr>
          <p:cNvSpPr txBox="1"/>
          <p:nvPr/>
        </p:nvSpPr>
        <p:spPr>
          <a:xfrm>
            <a:off x="433595" y="1432035"/>
            <a:ext cx="321293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ruines de </a:t>
            </a:r>
            <a:r>
              <a:rPr lang="fr-FR" sz="2400" b="1" dirty="0" err="1">
                <a:solidFill>
                  <a:srgbClr val="FFFF00"/>
                </a:solidFill>
              </a:rPr>
              <a:t>Scupi</a:t>
            </a:r>
            <a:r>
              <a:rPr lang="fr-FR" sz="2400" b="1" dirty="0">
                <a:solidFill>
                  <a:srgbClr val="FFFF00"/>
                </a:solidFill>
              </a:rPr>
              <a:t>.</a:t>
            </a:r>
          </a:p>
        </p:txBody>
      </p:sp>
    </p:spTree>
    <p:extLst>
      <p:ext uri="{BB962C8B-B14F-4D97-AF65-F5344CB8AC3E}">
        <p14:creationId xmlns:p14="http://schemas.microsoft.com/office/powerpoint/2010/main" val="139967902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classique, sculpture, monument, bâtiment&#10;&#10;Description générée automatiquement">
            <a:extLst>
              <a:ext uri="{FF2B5EF4-FFF2-40B4-BE49-F238E27FC236}">
                <a16:creationId xmlns:a16="http://schemas.microsoft.com/office/drawing/2014/main" id="{58864399-0F89-3857-652C-5F1E0053ED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93992" y="99000"/>
            <a:ext cx="3509030" cy="66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3FC5ED5-D2D3-2E6A-4446-BC391CC96483}"/>
              </a:ext>
            </a:extLst>
          </p:cNvPr>
          <p:cNvSpPr txBox="1"/>
          <p:nvPr/>
        </p:nvSpPr>
        <p:spPr>
          <a:xfrm>
            <a:off x="8416636" y="2576945"/>
            <a:ext cx="3509030" cy="1200329"/>
          </a:xfrm>
          <a:prstGeom prst="rect">
            <a:avLst/>
          </a:prstGeom>
          <a:noFill/>
        </p:spPr>
        <p:txBody>
          <a:bodyPr wrap="square" rtlCol="0">
            <a:spAutoFit/>
          </a:bodyPr>
          <a:lstStyle/>
          <a:p>
            <a:r>
              <a:rPr lang="fr-FR" sz="2400" b="1">
                <a:solidFill>
                  <a:srgbClr val="FFFF00"/>
                </a:solidFill>
              </a:rPr>
              <a:t>La Vénus pudique de Scupi, datée du IIe siècle.</a:t>
            </a:r>
            <a:endParaRPr lang="fr-FR" sz="2400" b="1" dirty="0">
              <a:solidFill>
                <a:srgbClr val="FFFF00"/>
              </a:solidFill>
            </a:endParaRPr>
          </a:p>
        </p:txBody>
      </p:sp>
    </p:spTree>
    <p:extLst>
      <p:ext uri="{BB962C8B-B14F-4D97-AF65-F5344CB8AC3E}">
        <p14:creationId xmlns:p14="http://schemas.microsoft.com/office/powerpoint/2010/main" val="259593714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ontagne&#10;&#10;Description générée automatiquement">
            <a:extLst>
              <a:ext uri="{FF2B5EF4-FFF2-40B4-BE49-F238E27FC236}">
                <a16:creationId xmlns:a16="http://schemas.microsoft.com/office/drawing/2014/main" id="{3FBD96F3-D322-0C2E-20F9-14DF57293D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5995" y="279000"/>
            <a:ext cx="945370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BF2CC19-FAB8-F08E-60C7-C4AA88FFC63C}"/>
              </a:ext>
            </a:extLst>
          </p:cNvPr>
          <p:cNvSpPr txBox="1"/>
          <p:nvPr/>
        </p:nvSpPr>
        <p:spPr>
          <a:xfrm>
            <a:off x="9899700" y="1087462"/>
            <a:ext cx="1922318"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Une des tours de la forteresse de Skopje.</a:t>
            </a:r>
          </a:p>
        </p:txBody>
      </p:sp>
    </p:spTree>
    <p:extLst>
      <p:ext uri="{BB962C8B-B14F-4D97-AF65-F5344CB8AC3E}">
        <p14:creationId xmlns:p14="http://schemas.microsoft.com/office/powerpoint/2010/main" val="7888371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2224070E-5E7E-368B-DFAD-9E0910DAF0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249" y="279000"/>
            <a:ext cx="1008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F1B191-9A99-7852-125D-C8C5DC44DF5A}"/>
              </a:ext>
            </a:extLst>
          </p:cNvPr>
          <p:cNvSpPr txBox="1"/>
          <p:nvPr/>
        </p:nvSpPr>
        <p:spPr>
          <a:xfrm>
            <a:off x="93518" y="2992582"/>
            <a:ext cx="1682731" cy="2677656"/>
          </a:xfrm>
          <a:prstGeom prst="rect">
            <a:avLst/>
          </a:prstGeom>
          <a:noFill/>
        </p:spPr>
        <p:txBody>
          <a:bodyPr wrap="square" rtlCol="0">
            <a:spAutoFit/>
          </a:bodyPr>
          <a:lstStyle/>
          <a:p>
            <a:r>
              <a:rPr lang="fr-FR" sz="2400" b="1" dirty="0">
                <a:solidFill>
                  <a:srgbClr val="FFFF00"/>
                </a:solidFill>
              </a:rPr>
              <a:t>La mosquée Mustafa Pacha vue de la forteresse.</a:t>
            </a:r>
          </a:p>
        </p:txBody>
      </p:sp>
    </p:spTree>
    <p:extLst>
      <p:ext uri="{BB962C8B-B14F-4D97-AF65-F5344CB8AC3E}">
        <p14:creationId xmlns:p14="http://schemas.microsoft.com/office/powerpoint/2010/main" val="77400856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B403789B-432A-4B03-A84E-DEB5D1887B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026" y="279000"/>
            <a:ext cx="9409596"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F4E59A-3D7F-DA61-F602-27657B697ED0}"/>
              </a:ext>
            </a:extLst>
          </p:cNvPr>
          <p:cNvSpPr txBox="1"/>
          <p:nvPr/>
        </p:nvSpPr>
        <p:spPr>
          <a:xfrm>
            <a:off x="9739622" y="2077944"/>
            <a:ext cx="2247900" cy="3416320"/>
          </a:xfrm>
          <a:prstGeom prst="rect">
            <a:avLst/>
          </a:prstGeom>
          <a:noFill/>
        </p:spPr>
        <p:txBody>
          <a:bodyPr wrap="square" rtlCol="0">
            <a:spAutoFit/>
          </a:bodyPr>
          <a:lstStyle/>
          <a:p>
            <a:r>
              <a:rPr lang="fr-FR" sz="2400" b="1">
                <a:solidFill>
                  <a:srgbClr val="FFFF00"/>
                </a:solidFill>
              </a:rPr>
              <a:t>La tour du Bey, construite au XVIIe siècle, est l'une des seules constructions ottomanes de la rive sud du Vardar.</a:t>
            </a:r>
            <a:endParaRPr lang="fr-FR" sz="2400" b="1" dirty="0">
              <a:solidFill>
                <a:srgbClr val="FFFF00"/>
              </a:solidFill>
            </a:endParaRPr>
          </a:p>
        </p:txBody>
      </p:sp>
    </p:spTree>
    <p:extLst>
      <p:ext uri="{BB962C8B-B14F-4D97-AF65-F5344CB8AC3E}">
        <p14:creationId xmlns:p14="http://schemas.microsoft.com/office/powerpoint/2010/main" val="314974005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6C7E7760-C6DA-9768-2B93-B05960E925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9057" y="279000"/>
            <a:ext cx="421757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CED145-7090-F342-4CA5-36E59BBAFB5E}"/>
              </a:ext>
            </a:extLst>
          </p:cNvPr>
          <p:cNvSpPr txBox="1"/>
          <p:nvPr/>
        </p:nvSpPr>
        <p:spPr>
          <a:xfrm>
            <a:off x="344811" y="1275335"/>
            <a:ext cx="3834246"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mosquée Murat Pacha, construite après l'incendie sur les ruines d'un édifice plus ancien.</a:t>
            </a:r>
          </a:p>
        </p:txBody>
      </p:sp>
    </p:spTree>
    <p:extLst>
      <p:ext uri="{BB962C8B-B14F-4D97-AF65-F5344CB8AC3E}">
        <p14:creationId xmlns:p14="http://schemas.microsoft.com/office/powerpoint/2010/main" val="392625528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Visage humain, homme&#10;&#10;Description générée automatiquement">
            <a:extLst>
              <a:ext uri="{FF2B5EF4-FFF2-40B4-BE49-F238E27FC236}">
                <a16:creationId xmlns:a16="http://schemas.microsoft.com/office/drawing/2014/main" id="{1D3CFA3A-FCD4-FFE4-BEC8-622AD9A2C3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692" y="279000"/>
            <a:ext cx="960397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81FCF3-4A2A-E038-EB59-31AF1493CB7A}"/>
              </a:ext>
            </a:extLst>
          </p:cNvPr>
          <p:cNvSpPr txBox="1"/>
          <p:nvPr/>
        </p:nvSpPr>
        <p:spPr>
          <a:xfrm>
            <a:off x="9982503" y="-164463"/>
            <a:ext cx="2143991"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Des couteliers dans le vieux bazar au début du XXe siècle.</a:t>
            </a:r>
          </a:p>
        </p:txBody>
      </p:sp>
    </p:spTree>
    <p:extLst>
      <p:ext uri="{BB962C8B-B14F-4D97-AF65-F5344CB8AC3E}">
        <p14:creationId xmlns:p14="http://schemas.microsoft.com/office/powerpoint/2010/main" val="6098984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plein air, ciel, monument&#10;&#10;Description générée automatiquement">
            <a:extLst>
              <a:ext uri="{FF2B5EF4-FFF2-40B4-BE49-F238E27FC236}">
                <a16:creationId xmlns:a16="http://schemas.microsoft.com/office/drawing/2014/main" id="{80833DB8-4BD5-FDBA-82F7-5E5CAA3F1F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3469" y="279000"/>
            <a:ext cx="945370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D6E8582-6042-AA02-43AD-2BF433C80F34}"/>
              </a:ext>
            </a:extLst>
          </p:cNvPr>
          <p:cNvSpPr txBox="1"/>
          <p:nvPr/>
        </p:nvSpPr>
        <p:spPr>
          <a:xfrm>
            <a:off x="136634" y="813621"/>
            <a:ext cx="2453469"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monument aux Libérateurs de Skopje.</a:t>
            </a:r>
          </a:p>
        </p:txBody>
      </p:sp>
    </p:spTree>
    <p:extLst>
      <p:ext uri="{BB962C8B-B14F-4D97-AF65-F5344CB8AC3E}">
        <p14:creationId xmlns:p14="http://schemas.microsoft.com/office/powerpoint/2010/main" val="61592701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ADFA8F3-8138-9813-EC2B-0C744438AB67}"/>
              </a:ext>
            </a:extLst>
          </p:cNvPr>
          <p:cNvSpPr txBox="1"/>
          <p:nvPr/>
        </p:nvSpPr>
        <p:spPr>
          <a:xfrm>
            <a:off x="261504" y="1146344"/>
            <a:ext cx="11668991" cy="584775"/>
          </a:xfrm>
          <a:prstGeom prst="rect">
            <a:avLst/>
          </a:prstGeom>
          <a:noFill/>
        </p:spPr>
        <p:txBody>
          <a:bodyPr wrap="square" rtlCol="0">
            <a:spAutoFit/>
          </a:bodyPr>
          <a:lstStyle/>
          <a:p>
            <a:r>
              <a:rPr lang="fr-FR" sz="3200" b="1" dirty="0">
                <a:solidFill>
                  <a:srgbClr val="FFFF00"/>
                </a:solidFill>
              </a:rPr>
              <a:t>Lorient Vous A Proposé  La Ville De Skopje Macédoine Du Nord</a:t>
            </a:r>
          </a:p>
        </p:txBody>
      </p:sp>
      <p:sp>
        <p:nvSpPr>
          <p:cNvPr id="5" name="ZoneTexte 4">
            <a:extLst>
              <a:ext uri="{FF2B5EF4-FFF2-40B4-BE49-F238E27FC236}">
                <a16:creationId xmlns:a16="http://schemas.microsoft.com/office/drawing/2014/main" id="{6B67A6A8-A03E-0067-4F5E-170DF05530CF}"/>
              </a:ext>
            </a:extLst>
          </p:cNvPr>
          <p:cNvSpPr txBox="1"/>
          <p:nvPr/>
        </p:nvSpPr>
        <p:spPr>
          <a:xfrm>
            <a:off x="3431986" y="2454890"/>
            <a:ext cx="757497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51519589-D4B0-F32B-4042-5DE5AE903BF5}"/>
              </a:ext>
            </a:extLst>
          </p:cNvPr>
          <p:cNvSpPr txBox="1"/>
          <p:nvPr/>
        </p:nvSpPr>
        <p:spPr>
          <a:xfrm>
            <a:off x="4210469" y="3429000"/>
            <a:ext cx="6722918" cy="584775"/>
          </a:xfrm>
          <a:prstGeom prst="rect">
            <a:avLst/>
          </a:prstGeom>
          <a:noFill/>
        </p:spPr>
        <p:txBody>
          <a:bodyPr wrap="square" rtlCol="0">
            <a:spAutoFit/>
          </a:bodyPr>
          <a:lstStyle/>
          <a:p>
            <a:r>
              <a:rPr lang="fr-FR" sz="3200" b="1" dirty="0">
                <a:solidFill>
                  <a:srgbClr val="FFFF00"/>
                </a:solidFill>
              </a:rPr>
              <a:t>Merci De Votre Visite </a:t>
            </a:r>
          </a:p>
        </p:txBody>
      </p:sp>
      <p:sp>
        <p:nvSpPr>
          <p:cNvPr id="7" name="ZoneTexte 6">
            <a:extLst>
              <a:ext uri="{FF2B5EF4-FFF2-40B4-BE49-F238E27FC236}">
                <a16:creationId xmlns:a16="http://schemas.microsoft.com/office/drawing/2014/main" id="{ABD52B2B-10BB-3733-4875-2387DDC80A27}"/>
              </a:ext>
            </a:extLst>
          </p:cNvPr>
          <p:cNvSpPr txBox="1"/>
          <p:nvPr/>
        </p:nvSpPr>
        <p:spPr>
          <a:xfrm>
            <a:off x="5524919" y="4403110"/>
            <a:ext cx="4094018" cy="584775"/>
          </a:xfrm>
          <a:prstGeom prst="rect">
            <a:avLst/>
          </a:prstGeom>
          <a:noFill/>
        </p:spPr>
        <p:txBody>
          <a:bodyPr wrap="square" rtlCol="0">
            <a:spAutoFit/>
          </a:bodyPr>
          <a:lstStyle/>
          <a:p>
            <a:r>
              <a:rPr lang="fr-FR" sz="3200" b="1" dirty="0">
                <a:solidFill>
                  <a:srgbClr val="FFFF00"/>
                </a:solidFill>
              </a:rPr>
              <a:t>Daniel</a:t>
            </a:r>
          </a:p>
        </p:txBody>
      </p:sp>
      <p:sp>
        <p:nvSpPr>
          <p:cNvPr id="8" name="ZoneTexte 7">
            <a:extLst>
              <a:ext uri="{FF2B5EF4-FFF2-40B4-BE49-F238E27FC236}">
                <a16:creationId xmlns:a16="http://schemas.microsoft.com/office/drawing/2014/main" id="{8472D4BB-8299-D9A7-BEAF-86E5BB3C3A50}"/>
              </a:ext>
            </a:extLst>
          </p:cNvPr>
          <p:cNvSpPr txBox="1"/>
          <p:nvPr/>
        </p:nvSpPr>
        <p:spPr>
          <a:xfrm>
            <a:off x="5480070" y="1773167"/>
            <a:ext cx="3478804" cy="584775"/>
          </a:xfrm>
          <a:prstGeom prst="rect">
            <a:avLst/>
          </a:prstGeom>
          <a:noFill/>
        </p:spPr>
        <p:txBody>
          <a:bodyPr wrap="square" rtlCol="0">
            <a:spAutoFit/>
          </a:bodyPr>
          <a:lstStyle/>
          <a:p>
            <a:r>
              <a:rPr lang="fr-FR" sz="3200" b="1" i="1" dirty="0">
                <a:solidFill>
                  <a:srgbClr val="FFFF00"/>
                </a:solidFill>
              </a:rPr>
              <a:t>N°1</a:t>
            </a:r>
          </a:p>
        </p:txBody>
      </p:sp>
    </p:spTree>
    <p:extLst>
      <p:ext uri="{BB962C8B-B14F-4D97-AF65-F5344CB8AC3E}">
        <p14:creationId xmlns:p14="http://schemas.microsoft.com/office/powerpoint/2010/main" val="414156018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83</TotalTime>
  <Words>524</Words>
  <Application>Microsoft Office PowerPoint</Application>
  <PresentationFormat>Grand écran</PresentationFormat>
  <Paragraphs>155</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2024-09-16T08:29:41Z</dcterms:created>
  <dcterms:modified xsi:type="dcterms:W3CDTF">2024-09-16T10:56:24Z</dcterms:modified>
</cp:coreProperties>
</file>