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60" r:id="rId28"/>
    <p:sldId id="257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68" autoAdjust="0"/>
    <p:restoredTop sz="94660"/>
  </p:normalViewPr>
  <p:slideViewPr>
    <p:cSldViewPr snapToGrid="0">
      <p:cViewPr varScale="1">
        <p:scale>
          <a:sx n="58" d="100"/>
          <a:sy n="58" d="100"/>
        </p:scale>
        <p:origin x="86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A4FE8-1E3A-519B-D6D4-D7E087C1F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E046AF-E4A8-5885-2247-8A03C8EB0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31FCAD-8489-409E-FF86-C750C2AC5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04557D-C928-EADF-0057-E0B32B7E0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F8255A-9ABF-FF06-E0CC-5A88C6722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37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98D67-7A72-A20B-FFC1-803F14601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A984D5-788E-4333-911B-CFA184974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E5FA31-553D-4465-1DA5-11C56B73A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532365-C015-1CC1-8D47-DBFC76C0D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9DCB51-980D-1F17-A629-987ECB61C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18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0D78A-08C2-5A26-F96F-076ACB9B2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DA8774-E812-1EDD-11F0-9EC097AAE2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D82ABA-22BA-346F-8869-F91CCE077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2C1DD3-DE0C-E8B3-6D94-DC34DA9C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C48613-8727-D715-4C21-2BD48FEE6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6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509A7-DD0A-0C62-4FA1-9AE5A8C7E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59A80F-0CFB-6614-6E54-CF7981FF9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F47064-DF8C-86DE-4A54-E82EBD8C06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98CAE5-E2C2-DF7C-27C3-CF00DC83D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A1CAEC-D6B5-4FFD-367A-4AC2F3472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66CBAA-970B-BC99-F5A3-BF7F3ED3A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283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D54E4-5580-7D56-0752-998E5EA4A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8744B7-2E81-DAE2-8200-A293E8FB1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B6041C-A426-DA70-BD8F-80E27EEC6B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0EF8973-BFB8-120A-0EB5-BFDC71F995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F6F9C7-657A-45D6-8EE6-C816138E20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B3220C5-5A41-87B7-5E35-53CA833D1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B5776BA-4695-F5D2-9E1B-47BF61FC5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C8CAF92-09E8-BAF7-2C0B-45069CCF7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028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9566F-5ECB-5E88-77D2-EFA335F98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B5C7D38-8291-A671-4AB8-38AF93AE1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C0CD133-F98A-46F0-8097-219B8AB54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E43D86D-F053-90FB-FCB4-683EDA60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92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F304EA8-35BB-9DD7-6199-E7D034A28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D8DAB5-EAE0-9895-F0F4-1AD8CE270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0063C5B-EA3A-80CB-8868-17A148F9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093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CE76B-84B7-F50E-6F14-0B81B2B04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5AE04F-6259-EBC8-1864-8DD756382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2C3F333-AFD0-44A7-9C1D-5097A2F8E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42708B-AE8B-3FB4-4B0B-D068E7DDD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0F7BD4-1679-DE23-E861-7D6461829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6B0BF0-BA47-77CF-1020-1795F2DC0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917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650FB-D2A7-6F18-DDE3-86868AB66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6EFC62-47E6-058E-FD0F-EB9480B03E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91D43A-2256-D502-883D-AB7FE3E87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55474A-C09B-E59A-05A7-B2E3F635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52D564-D5E1-48D2-8D47-B2B4EF080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4B0D90-8C29-4DE2-353F-4D9F43332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39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325AB-B700-2E61-5D5D-6E4345E6D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DD22B1-463B-2364-B38A-4C9C20118B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16B73B-4A29-C0CC-7631-ABC621DB9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7E9F23-E5EF-E1BF-E754-C93655B4E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3B1A0F-1325-A410-CC6E-85BF94C21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85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B6C0D3B-E779-7B85-0BAA-4EE8652DA2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506596-EC4F-A287-B1F9-673F68DE78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6F10D5-9C81-E389-3D6D-0B4E70921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FA62E-9A14-9FB5-6108-D1457EAD2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1F95AE-A04F-943F-6030-371F78A92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64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2BE37B-D24A-6DDB-224C-AC8723071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8E5F98-195D-5902-A18D-080A86C3A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62D97C-9248-718B-EE03-BFE5FF316C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218929-7DE3-41D9-871B-28755C1CE607}" type="datetimeFigureOut">
              <a:rPr lang="fr-FR" smtClean="0"/>
              <a:t>19/07/2024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7557B6-83A4-7CE0-E378-2D322B9CB8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ADD3DD-D0AE-553E-36D2-AA2B25CA2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2E6E76-2867-45BC-9155-3ECA08A9E3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25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plein air, bâtiment&#10;&#10;Description générée automatiquement">
            <a:extLst>
              <a:ext uri="{FF2B5EF4-FFF2-40B4-BE49-F238E27FC236}">
                <a16:creationId xmlns:a16="http://schemas.microsoft.com/office/drawing/2014/main" id="{C4520BF0-D1CC-53F4-120E-C17EEB50B8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526" y="279000"/>
            <a:ext cx="788655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27A331-D035-84C6-0620-783998A42438}"/>
              </a:ext>
            </a:extLst>
          </p:cNvPr>
          <p:cNvSpPr txBox="1"/>
          <p:nvPr/>
        </p:nvSpPr>
        <p:spPr>
          <a:xfrm>
            <a:off x="4299209" y="279000"/>
            <a:ext cx="7138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Sofia - Bulgarie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E549AF9-8908-28B4-7720-C5664AFDB369}"/>
              </a:ext>
            </a:extLst>
          </p:cNvPr>
          <p:cNvSpPr txBox="1"/>
          <p:nvPr/>
        </p:nvSpPr>
        <p:spPr>
          <a:xfrm>
            <a:off x="5405900" y="4794927"/>
            <a:ext cx="546561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russe</a:t>
            </a:r>
          </a:p>
        </p:txBody>
      </p:sp>
    </p:spTree>
    <p:extLst>
      <p:ext uri="{BB962C8B-B14F-4D97-AF65-F5344CB8AC3E}">
        <p14:creationId xmlns:p14="http://schemas.microsoft.com/office/powerpoint/2010/main" val="147504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  <p:sndAc>
          <p:stSnd loop="1">
            <p:snd r:embed="rId2" name="Sylvie Vartan - La plus belle pour aller danser.wav"/>
          </p:stSnd>
        </p:sndAc>
      </p:transition>
    </mc:Choice>
    <mc:Fallback>
      <p:transition spd="slow" advClick="0" advTm="10000">
        <p:fade/>
        <p:sndAc>
          <p:stSnd loop="1">
            <p:snd r:embed="rId2" name="Sylvie Vartan - La plus belle pour aller dans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60E93D-5C97-9129-0E6A-C7E5F46CC0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Sofia ( / ˈ s </a:t>
            </a:r>
            <a:r>
              <a:rPr lang="fr-FR" sz="3600" b="1" dirty="0" err="1">
                <a:solidFill>
                  <a:srgbClr val="FFFF00"/>
                </a:solidFill>
              </a:rPr>
              <a:t>oʊ</a:t>
            </a:r>
            <a:r>
              <a:rPr lang="fr-FR" sz="3600" b="1" dirty="0">
                <a:solidFill>
                  <a:srgbClr val="FFFF00"/>
                </a:solidFill>
              </a:rPr>
              <a:t> f i ə , ˈ s ɒ f -, s </a:t>
            </a:r>
            <a:r>
              <a:rPr lang="fr-FR" sz="3600" b="1" dirty="0" err="1">
                <a:solidFill>
                  <a:srgbClr val="FFFF00"/>
                </a:solidFill>
              </a:rPr>
              <a:t>oʊ</a:t>
            </a:r>
            <a:r>
              <a:rPr lang="fr-FR" sz="3600" b="1" dirty="0">
                <a:solidFill>
                  <a:srgbClr val="FFFF00"/>
                </a:solidFill>
              </a:rPr>
              <a:t> ˈ f iː ə / SOH -</a:t>
            </a:r>
            <a:r>
              <a:rPr lang="fr-FR" sz="3600" b="1" dirty="0" err="1">
                <a:solidFill>
                  <a:srgbClr val="FFFF00"/>
                </a:solidFill>
              </a:rPr>
              <a:t>fee</a:t>
            </a:r>
            <a:r>
              <a:rPr lang="fr-FR" sz="3600" b="1" dirty="0">
                <a:solidFill>
                  <a:srgbClr val="FFFF00"/>
                </a:solidFill>
              </a:rPr>
              <a:t>-ə, SOF - ; [14] [15] Bulgare : </a:t>
            </a:r>
            <a:r>
              <a:rPr lang="az-Cyrl-AZ" sz="3600" b="1" dirty="0">
                <a:solidFill>
                  <a:srgbClr val="FFFF00"/>
                </a:solidFill>
              </a:rPr>
              <a:t>София , </a:t>
            </a:r>
            <a:r>
              <a:rPr lang="fr-FR" sz="3600" b="1" dirty="0">
                <a:solidFill>
                  <a:srgbClr val="FFFF00"/>
                </a:solidFill>
              </a:rPr>
              <a:t>romanisé :  </a:t>
            </a:r>
            <a:r>
              <a:rPr lang="fr-FR" sz="3600" b="1" dirty="0" err="1">
                <a:solidFill>
                  <a:srgbClr val="FFFF00"/>
                </a:solidFill>
              </a:rPr>
              <a:t>Sofiya</a:t>
            </a:r>
            <a:r>
              <a:rPr lang="fr-FR" sz="3600" b="1" dirty="0">
                <a:solidFill>
                  <a:srgbClr val="FFFF00"/>
                </a:solidFill>
              </a:rPr>
              <a:t> , [16] [ 17] IPA : [ˈ</a:t>
            </a:r>
            <a:r>
              <a:rPr lang="fr-FR" sz="3600" b="1" dirty="0" err="1">
                <a:solidFill>
                  <a:srgbClr val="FFFF00"/>
                </a:solidFill>
              </a:rPr>
              <a:t>sɔfijɐ</a:t>
            </a:r>
            <a:r>
              <a:rPr lang="fr-FR" sz="3600" b="1" dirty="0">
                <a:solidFill>
                  <a:srgbClr val="FFFF00"/>
                </a:solidFill>
              </a:rPr>
              <a:t>] ⓘ ) est </a:t>
            </a:r>
            <a:r>
              <a:rPr lang="fr-FR" sz="3600" b="1" dirty="0" err="1">
                <a:solidFill>
                  <a:srgbClr val="FFFF00"/>
                </a:solidFill>
              </a:rPr>
              <a:t>lacapitaleetla</a:t>
            </a:r>
            <a:r>
              <a:rPr lang="fr-FR" sz="3600" b="1" dirty="0">
                <a:solidFill>
                  <a:srgbClr val="FFFF00"/>
                </a:solidFill>
              </a:rPr>
              <a:t> plus grande </a:t>
            </a:r>
            <a:r>
              <a:rPr lang="fr-FR" sz="3600" b="1" dirty="0" err="1">
                <a:solidFill>
                  <a:srgbClr val="FFFF00"/>
                </a:solidFill>
              </a:rPr>
              <a:t>villedeBulgarie</a:t>
            </a:r>
            <a:r>
              <a:rPr lang="fr-FR" sz="3600" b="1" dirty="0">
                <a:solidFill>
                  <a:srgbClr val="FFFF00"/>
                </a:solidFill>
              </a:rPr>
              <a:t>. Elle est située dans </a:t>
            </a:r>
            <a:r>
              <a:rPr lang="fr-FR" sz="3600" b="1" dirty="0" err="1">
                <a:solidFill>
                  <a:srgbClr val="FFFF00"/>
                </a:solidFill>
              </a:rPr>
              <a:t>lavallée</a:t>
            </a:r>
            <a:r>
              <a:rPr lang="fr-FR" sz="3600" b="1" dirty="0">
                <a:solidFill>
                  <a:srgbClr val="FFFF00"/>
                </a:solidFill>
              </a:rPr>
              <a:t> de </a:t>
            </a:r>
            <a:r>
              <a:rPr lang="fr-FR" sz="3600" b="1" dirty="0" err="1">
                <a:solidFill>
                  <a:srgbClr val="FFFF00"/>
                </a:solidFill>
              </a:rPr>
              <a:t>Sofia,au</a:t>
            </a:r>
            <a:r>
              <a:rPr lang="fr-FR" sz="3600" b="1" dirty="0">
                <a:solidFill>
                  <a:srgbClr val="FFFF00"/>
                </a:solidFill>
              </a:rPr>
              <a:t> pied de </a:t>
            </a:r>
            <a:r>
              <a:rPr lang="fr-FR" sz="3600" b="1" dirty="0" err="1">
                <a:solidFill>
                  <a:srgbClr val="FFFF00"/>
                </a:solidFill>
              </a:rPr>
              <a:t>laVitosha</a:t>
            </a:r>
            <a:r>
              <a:rPr lang="fr-FR" sz="3600" b="1" dirty="0">
                <a:solidFill>
                  <a:srgbClr val="FFFF00"/>
                </a:solidFill>
              </a:rPr>
              <a:t>, dans la partie occidentale du pays. La ville est construite à l'ouest de </a:t>
            </a:r>
            <a:r>
              <a:rPr lang="fr-FR" sz="3600" b="1" dirty="0" err="1">
                <a:solidFill>
                  <a:srgbClr val="FFFF00"/>
                </a:solidFill>
              </a:rPr>
              <a:t>laIskaret</a:t>
            </a:r>
            <a:r>
              <a:rPr lang="fr-FR" sz="3600" b="1" dirty="0">
                <a:solidFill>
                  <a:srgbClr val="FFFF00"/>
                </a:solidFill>
              </a:rPr>
              <a:t> possède de nombreuses sources minérales, telles que </a:t>
            </a:r>
            <a:r>
              <a:rPr lang="fr-FR" sz="3600" b="1" dirty="0" err="1">
                <a:solidFill>
                  <a:srgbClr val="FFFF00"/>
                </a:solidFill>
              </a:rPr>
              <a:t>lesbains</a:t>
            </a:r>
            <a:r>
              <a:rPr lang="fr-FR" sz="3600" b="1" dirty="0">
                <a:solidFill>
                  <a:srgbClr val="FFFF00"/>
                </a:solidFill>
              </a:rPr>
              <a:t> minéraux centraux de Sofia. </a:t>
            </a:r>
            <a:r>
              <a:rPr lang="fr-FR" sz="3600" b="1" dirty="0" err="1">
                <a:solidFill>
                  <a:srgbClr val="FFFF00"/>
                </a:solidFill>
              </a:rPr>
              <a:t>Sonclimat</a:t>
            </a:r>
            <a:r>
              <a:rPr lang="fr-FR" sz="3600" b="1" dirty="0">
                <a:solidFill>
                  <a:srgbClr val="FFFF00"/>
                </a:solidFill>
              </a:rPr>
              <a:t> est continental humide. Située au centre </a:t>
            </a:r>
            <a:r>
              <a:rPr lang="fr-FR" sz="3600" b="1" dirty="0" err="1">
                <a:solidFill>
                  <a:srgbClr val="FFFF00"/>
                </a:solidFill>
              </a:rPr>
              <a:t>desBalkans</a:t>
            </a:r>
            <a:r>
              <a:rPr lang="fr-FR" sz="3600" b="1" dirty="0">
                <a:solidFill>
                  <a:srgbClr val="FFFF00"/>
                </a:solidFill>
              </a:rPr>
              <a:t>, elle se trouve à mi-chemin entre lamer </a:t>
            </a:r>
            <a:r>
              <a:rPr lang="fr-FR" sz="3600" b="1" dirty="0" err="1">
                <a:solidFill>
                  <a:srgbClr val="FFFF00"/>
                </a:solidFill>
              </a:rPr>
              <a:t>Noireet</a:t>
            </a:r>
            <a:r>
              <a:rPr lang="fr-FR" sz="3600" b="1" dirty="0">
                <a:solidFill>
                  <a:srgbClr val="FFFF00"/>
                </a:solidFill>
              </a:rPr>
              <a:t> lamer </a:t>
            </a:r>
            <a:r>
              <a:rPr lang="fr-FR" sz="3600" b="1" dirty="0" err="1">
                <a:solidFill>
                  <a:srgbClr val="FFFF00"/>
                </a:solidFill>
              </a:rPr>
              <a:t>Adriatiqueet</a:t>
            </a:r>
            <a:r>
              <a:rPr lang="fr-FR" sz="3600" b="1" dirty="0">
                <a:solidFill>
                  <a:srgbClr val="FFFF00"/>
                </a:solidFill>
              </a:rPr>
              <a:t> la plus proche de lamer Égée</a:t>
            </a:r>
          </a:p>
        </p:txBody>
      </p:sp>
    </p:spTree>
    <p:extLst>
      <p:ext uri="{BB962C8B-B14F-4D97-AF65-F5344CB8AC3E}">
        <p14:creationId xmlns:p14="http://schemas.microsoft.com/office/powerpoint/2010/main" val="70905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dôme&#10;&#10;Description générée automatiquement">
            <a:extLst>
              <a:ext uri="{FF2B5EF4-FFF2-40B4-BE49-F238E27FC236}">
                <a16:creationId xmlns:a16="http://schemas.microsoft.com/office/drawing/2014/main" id="{31566058-BD0E-921B-3A4F-B81782BED1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747" y="279000"/>
            <a:ext cx="94685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301B5-2190-5EB8-4D47-0D83727A3409}"/>
              </a:ext>
            </a:extLst>
          </p:cNvPr>
          <p:cNvSpPr txBox="1"/>
          <p:nvPr/>
        </p:nvSpPr>
        <p:spPr>
          <a:xfrm>
            <a:off x="3358053" y="6277302"/>
            <a:ext cx="788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Alexandre Nevski, Sofia</a:t>
            </a:r>
          </a:p>
        </p:txBody>
      </p:sp>
    </p:spTree>
    <p:extLst>
      <p:ext uri="{BB962C8B-B14F-4D97-AF65-F5344CB8AC3E}">
        <p14:creationId xmlns:p14="http://schemas.microsoft.com/office/powerpoint/2010/main" val="225279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bâtiment&#10;&#10;Description générée automatiquement">
            <a:extLst>
              <a:ext uri="{FF2B5EF4-FFF2-40B4-BE49-F238E27FC236}">
                <a16:creationId xmlns:a16="http://schemas.microsoft.com/office/drawing/2014/main" id="{B1EEFE4B-56D7-1F43-CEED-5976D30E60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513" y="279000"/>
            <a:ext cx="83026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96AD2-EB6A-84B1-81BF-55FAA6C0F159}"/>
              </a:ext>
            </a:extLst>
          </p:cNvPr>
          <p:cNvSpPr txBox="1"/>
          <p:nvPr/>
        </p:nvSpPr>
        <p:spPr>
          <a:xfrm>
            <a:off x="2028513" y="6117335"/>
            <a:ext cx="9326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Théâtre national Ivan Vazov photographié en décembre.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96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sculpture, nuage&#10;&#10;Description générée automatiquement">
            <a:extLst>
              <a:ext uri="{FF2B5EF4-FFF2-40B4-BE49-F238E27FC236}">
                <a16:creationId xmlns:a16="http://schemas.microsoft.com/office/drawing/2014/main" id="{35207787-F28D-5047-321D-06DF7B59BA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39B2AD-375A-3877-CB0D-7A381E098430}"/>
              </a:ext>
            </a:extLst>
          </p:cNvPr>
          <p:cNvSpPr txBox="1"/>
          <p:nvPr/>
        </p:nvSpPr>
        <p:spPr>
          <a:xfrm>
            <a:off x="5955030" y="4270676"/>
            <a:ext cx="74980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Sofia '17</a:t>
            </a:r>
          </a:p>
        </p:txBody>
      </p:sp>
    </p:spTree>
    <p:extLst>
      <p:ext uri="{BB962C8B-B14F-4D97-AF65-F5344CB8AC3E}">
        <p14:creationId xmlns:p14="http://schemas.microsoft.com/office/powerpoint/2010/main" val="389914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4FE7CB-D613-151B-68E6-9643059D5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4381" y="279000"/>
            <a:ext cx="954323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C23B08-5D07-8617-181D-BD11481A5C9D}"/>
              </a:ext>
            </a:extLst>
          </p:cNvPr>
          <p:cNvSpPr txBox="1"/>
          <p:nvPr/>
        </p:nvSpPr>
        <p:spPr>
          <a:xfrm>
            <a:off x="3143250" y="6117335"/>
            <a:ext cx="6915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construction des Bains Minéraux Centraux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6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neige&#10;&#10;Description générée automatiquement">
            <a:extLst>
              <a:ext uri="{FF2B5EF4-FFF2-40B4-BE49-F238E27FC236}">
                <a16:creationId xmlns:a16="http://schemas.microsoft.com/office/drawing/2014/main" id="{89384D69-0AB5-0410-8214-B05DC784A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676" y="279000"/>
            <a:ext cx="103906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DF6DE-F7A7-05AA-E412-433F9DDD46FF}"/>
              </a:ext>
            </a:extLst>
          </p:cNvPr>
          <p:cNvSpPr txBox="1"/>
          <p:nvPr/>
        </p:nvSpPr>
        <p:spPr>
          <a:xfrm>
            <a:off x="1985010" y="6027003"/>
            <a:ext cx="8378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ligne d'horizon de Sofia, en Bulgarie , avec la montagne Vitosha s'élevant en arrière-plan.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418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èce, devise, argent, Nickel&#10;&#10;Description générée automatiquement">
            <a:extLst>
              <a:ext uri="{FF2B5EF4-FFF2-40B4-BE49-F238E27FC236}">
                <a16:creationId xmlns:a16="http://schemas.microsoft.com/office/drawing/2014/main" id="{7A59BA72-5377-4461-E8DB-BEA5F3F46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00" y="327958"/>
            <a:ext cx="9108000" cy="455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37412B1-96AA-1122-4544-F4596E830CC3}"/>
              </a:ext>
            </a:extLst>
          </p:cNvPr>
          <p:cNvSpPr txBox="1"/>
          <p:nvPr/>
        </p:nvSpPr>
        <p:spPr>
          <a:xfrm>
            <a:off x="683895" y="4472077"/>
            <a:ext cx="108242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	</a:t>
            </a:r>
          </a:p>
          <a:p>
            <a:r>
              <a:rPr lang="fr-FR" sz="2400" b="1" dirty="0"/>
              <a:t>187-168 av. J.-C. ou plus tard avers : tête du dieu fluvial Strymon revers droit : large trident réf. : type : (A?)5B imitation de : SNG Copenhague 1298-9 var. poids : 8,37g diamètre 22-20mm</a:t>
            </a:r>
          </a:p>
          <a:p>
            <a:endParaRPr lang="fr-FR" sz="2400" b="1" dirty="0"/>
          </a:p>
          <a:p>
            <a:r>
              <a:rPr lang="fr-FR" sz="2400" b="1" dirty="0"/>
              <a:t>Cette pièce est une surfrappe de la pièce officielle de Thessalonique :</a:t>
            </a:r>
          </a:p>
          <a:p>
            <a:endParaRPr lang="fr-FR" sz="2400" b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9962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ierre, bâtiment, plafond&#10;&#10;Description générée automatiquement">
            <a:extLst>
              <a:ext uri="{FF2B5EF4-FFF2-40B4-BE49-F238E27FC236}">
                <a16:creationId xmlns:a16="http://schemas.microsoft.com/office/drawing/2014/main" id="{DA6DFCEA-7F99-EE16-534D-6C5872F73B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279000"/>
            <a:ext cx="945371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279770-1953-090B-1688-951CC3066B1C}"/>
              </a:ext>
            </a:extLst>
          </p:cNvPr>
          <p:cNvSpPr txBox="1"/>
          <p:nvPr/>
        </p:nvSpPr>
        <p:spPr>
          <a:xfrm>
            <a:off x="1541694" y="4034790"/>
            <a:ext cx="97282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porte orientale de </a:t>
            </a:r>
            <a:r>
              <a:rPr lang="fr-FR" sz="2400" b="1" dirty="0" err="1">
                <a:solidFill>
                  <a:srgbClr val="FFFF00"/>
                </a:solidFill>
              </a:rPr>
              <a:t>Serdica</a:t>
            </a:r>
            <a:r>
              <a:rPr lang="fr-FR" sz="2400" b="1" dirty="0">
                <a:solidFill>
                  <a:srgbClr val="FFFF00"/>
                </a:solidFill>
              </a:rPr>
              <a:t> dans le « Complexe antique de </a:t>
            </a:r>
            <a:r>
              <a:rPr lang="fr-FR" sz="2400" b="1" dirty="0" err="1">
                <a:solidFill>
                  <a:srgbClr val="FFFF00"/>
                </a:solidFill>
              </a:rPr>
              <a:t>Serdica</a:t>
            </a:r>
            <a:r>
              <a:rPr lang="fr-FR" sz="2400" b="1" dirty="0">
                <a:solidFill>
                  <a:srgbClr val="FFFF00"/>
                </a:solidFill>
              </a:rPr>
              <a:t> »</a:t>
            </a:r>
          </a:p>
        </p:txBody>
      </p:sp>
    </p:spTree>
    <p:extLst>
      <p:ext uri="{BB962C8B-B14F-4D97-AF65-F5344CB8AC3E}">
        <p14:creationId xmlns:p14="http://schemas.microsoft.com/office/powerpoint/2010/main" val="232851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fenêtre&#10;&#10;Description générée automatiquement">
            <a:extLst>
              <a:ext uri="{FF2B5EF4-FFF2-40B4-BE49-F238E27FC236}">
                <a16:creationId xmlns:a16="http://schemas.microsoft.com/office/drawing/2014/main" id="{242B9850-5C6A-3F0D-F3C0-FA9665B9B5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706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ACD6B-753F-CF36-B17C-EC31261D4D16}"/>
              </a:ext>
            </a:extLst>
          </p:cNvPr>
          <p:cNvSpPr txBox="1"/>
          <p:nvPr/>
        </p:nvSpPr>
        <p:spPr>
          <a:xfrm>
            <a:off x="1701690" y="6081563"/>
            <a:ext cx="9774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Datant du début du IVe siècle, l' église Saint-Georges est le plus ancien édifice encore debout à Sofia.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69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maison&#10;&#10;Description générée automatiquement">
            <a:extLst>
              <a:ext uri="{FF2B5EF4-FFF2-40B4-BE49-F238E27FC236}">
                <a16:creationId xmlns:a16="http://schemas.microsoft.com/office/drawing/2014/main" id="{2F9CA865-6484-C802-F200-802CAEA98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1405" y="189000"/>
            <a:ext cx="51891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F4FA9-6BC3-8B8E-E752-9E3A44D465CA}"/>
              </a:ext>
            </a:extLst>
          </p:cNvPr>
          <p:cNvSpPr txBox="1"/>
          <p:nvPr/>
        </p:nvSpPr>
        <p:spPr>
          <a:xfrm>
            <a:off x="8934465" y="1611630"/>
            <a:ext cx="32118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le centre de Sofia, avec la cathédrale Alexandre Nevski au premier plan et </a:t>
            </a:r>
            <a:r>
              <a:rPr lang="fr-FR" sz="2400" b="1" dirty="0" err="1">
                <a:solidFill>
                  <a:srgbClr val="FFFF00"/>
                </a:solidFill>
              </a:rPr>
              <a:t>Vitosha</a:t>
            </a:r>
            <a:r>
              <a:rPr lang="fr-FR" sz="2400" b="1" dirty="0">
                <a:solidFill>
                  <a:srgbClr val="FFFF00"/>
                </a:solidFill>
              </a:rPr>
              <a:t> au loin</a:t>
            </a:r>
          </a:p>
        </p:txBody>
      </p:sp>
    </p:spTree>
    <p:extLst>
      <p:ext uri="{BB962C8B-B14F-4D97-AF65-F5344CB8AC3E}">
        <p14:creationId xmlns:p14="http://schemas.microsoft.com/office/powerpoint/2010/main" val="82989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e, arcade, mur, coffre&#10;&#10;Description générée automatiquement">
            <a:extLst>
              <a:ext uri="{FF2B5EF4-FFF2-40B4-BE49-F238E27FC236}">
                <a16:creationId xmlns:a16="http://schemas.microsoft.com/office/drawing/2014/main" id="{69A0CB4A-DA5B-0D49-09F4-4AECB12D2D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364" y="279000"/>
            <a:ext cx="84772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630FD1-88F7-4273-450E-A81EB858D961}"/>
              </a:ext>
            </a:extLst>
          </p:cNvPr>
          <p:cNvSpPr txBox="1"/>
          <p:nvPr/>
        </p:nvSpPr>
        <p:spPr>
          <a:xfrm>
            <a:off x="3057536" y="4084224"/>
            <a:ext cx="82181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l'ancienne église Sainte-Sophie</a:t>
            </a:r>
          </a:p>
        </p:txBody>
      </p:sp>
    </p:spTree>
    <p:extLst>
      <p:ext uri="{BB962C8B-B14F-4D97-AF65-F5344CB8AC3E}">
        <p14:creationId xmlns:p14="http://schemas.microsoft.com/office/powerpoint/2010/main" val="412927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immeuble gouvernemental, ciel&#10;&#10;Description générée automatiquement">
            <a:extLst>
              <a:ext uri="{FF2B5EF4-FFF2-40B4-BE49-F238E27FC236}">
                <a16:creationId xmlns:a16="http://schemas.microsoft.com/office/drawing/2014/main" id="{45D48BB3-EE80-041B-1429-BF1F4B3D8A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13" y="279000"/>
            <a:ext cx="1055497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8080D5-7A68-9B15-3F0B-A1B56A8A7DA0}"/>
              </a:ext>
            </a:extLst>
          </p:cNvPr>
          <p:cNvSpPr txBox="1"/>
          <p:nvPr/>
        </p:nvSpPr>
        <p:spPr>
          <a:xfrm>
            <a:off x="1868557" y="6348167"/>
            <a:ext cx="1032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Architecture néoclassique , centre de bureaux Polygraphia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61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brouillard&#10;&#10;Description générée automatiquement">
            <a:extLst>
              <a:ext uri="{FF2B5EF4-FFF2-40B4-BE49-F238E27FC236}">
                <a16:creationId xmlns:a16="http://schemas.microsoft.com/office/drawing/2014/main" id="{D0153D37-FB7E-943A-D403-661AFE531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0510" y="279000"/>
            <a:ext cx="971097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716A5-169E-AC4B-C437-15497187D9C2}"/>
              </a:ext>
            </a:extLst>
          </p:cNvPr>
          <p:cNvSpPr txBox="1"/>
          <p:nvPr/>
        </p:nvSpPr>
        <p:spPr>
          <a:xfrm>
            <a:off x="4837044" y="3894014"/>
            <a:ext cx="84416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Borisova</a:t>
            </a:r>
            <a:r>
              <a:rPr lang="fr-FR" sz="2400" b="1" dirty="0">
                <a:solidFill>
                  <a:srgbClr val="FFFF00"/>
                </a:solidFill>
              </a:rPr>
              <a:t> gradin</a:t>
            </a:r>
          </a:p>
        </p:txBody>
      </p:sp>
    </p:spTree>
    <p:extLst>
      <p:ext uri="{BB962C8B-B14F-4D97-AF65-F5344CB8AC3E}">
        <p14:creationId xmlns:p14="http://schemas.microsoft.com/office/powerpoint/2010/main" val="415508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401266F-7C44-FA9D-B58E-BDB2061DB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218" y="623704"/>
            <a:ext cx="11269564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59B0AB-5BFF-6CBA-AFF7-84B27050BEC1}"/>
              </a:ext>
            </a:extLst>
          </p:cNvPr>
          <p:cNvSpPr txBox="1"/>
          <p:nvPr/>
        </p:nvSpPr>
        <p:spPr>
          <a:xfrm>
            <a:off x="3419061" y="3925972"/>
            <a:ext cx="93427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bâtiment de l' Assemblée nationale</a:t>
            </a:r>
          </a:p>
        </p:txBody>
      </p:sp>
    </p:spTree>
    <p:extLst>
      <p:ext uri="{BB962C8B-B14F-4D97-AF65-F5344CB8AC3E}">
        <p14:creationId xmlns:p14="http://schemas.microsoft.com/office/powerpoint/2010/main" val="210110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lassique, repère&#10;&#10;Description générée automatiquement">
            <a:extLst>
              <a:ext uri="{FF2B5EF4-FFF2-40B4-BE49-F238E27FC236}">
                <a16:creationId xmlns:a16="http://schemas.microsoft.com/office/drawing/2014/main" id="{A57BADD8-FAD1-E0DF-798C-FF486FD148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019" y="279000"/>
            <a:ext cx="87084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9DE77-B799-E14D-C443-48689830CDEB}"/>
              </a:ext>
            </a:extLst>
          </p:cNvPr>
          <p:cNvSpPr txBox="1"/>
          <p:nvPr/>
        </p:nvSpPr>
        <p:spPr>
          <a:xfrm>
            <a:off x="100268" y="2090172"/>
            <a:ext cx="35308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 Conseil des ministres (à gauche), la Présidence (à droite) et l'ancienne Maison du Parti communiste</a:t>
            </a:r>
          </a:p>
        </p:txBody>
      </p:sp>
    </p:spTree>
    <p:extLst>
      <p:ext uri="{BB962C8B-B14F-4D97-AF65-F5344CB8AC3E}">
        <p14:creationId xmlns:p14="http://schemas.microsoft.com/office/powerpoint/2010/main" val="189508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7A42CBC8-022A-5704-D8A5-DFECF48CD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811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2E0068-0EB5-DEAB-9D29-A95F9F10632C}"/>
              </a:ext>
            </a:extLst>
          </p:cNvPr>
          <p:cNvSpPr txBox="1"/>
          <p:nvPr/>
        </p:nvSpPr>
        <p:spPr>
          <a:xfrm>
            <a:off x="8759687" y="1666461"/>
            <a:ext cx="32865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dédiée à Alexandre Nevski</a:t>
            </a:r>
          </a:p>
        </p:txBody>
      </p:sp>
    </p:spTree>
    <p:extLst>
      <p:ext uri="{BB962C8B-B14F-4D97-AF65-F5344CB8AC3E}">
        <p14:creationId xmlns:p14="http://schemas.microsoft.com/office/powerpoint/2010/main" val="157435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3B632011-7ACB-3A70-B289-49C1C62710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06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286EA9-3B27-A4B6-40AB-3E34FD118B2C}"/>
              </a:ext>
            </a:extLst>
          </p:cNvPr>
          <p:cNvSpPr txBox="1"/>
          <p:nvPr/>
        </p:nvSpPr>
        <p:spPr>
          <a:xfrm>
            <a:off x="92765" y="1614822"/>
            <a:ext cx="31284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Musée d'Art Contemporain</a:t>
            </a:r>
          </a:p>
        </p:txBody>
      </p:sp>
    </p:spTree>
    <p:extLst>
      <p:ext uri="{BB962C8B-B14F-4D97-AF65-F5344CB8AC3E}">
        <p14:creationId xmlns:p14="http://schemas.microsoft.com/office/powerpoint/2010/main" val="218735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intérieur, Arts visuels&#10;&#10;Description générée automatiquement">
            <a:extLst>
              <a:ext uri="{FF2B5EF4-FFF2-40B4-BE49-F238E27FC236}">
                <a16:creationId xmlns:a16="http://schemas.microsoft.com/office/drawing/2014/main" id="{93CC3DEC-184E-D5E5-5E30-A0F9343EC9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431" y="729000"/>
            <a:ext cx="11331138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EF5245-599B-2BCF-7A32-5901104FCA3D}"/>
              </a:ext>
            </a:extLst>
          </p:cNvPr>
          <p:cNvSpPr txBox="1"/>
          <p:nvPr/>
        </p:nvSpPr>
        <p:spPr>
          <a:xfrm>
            <a:off x="2564561" y="3733799"/>
            <a:ext cx="980660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Intérieur de l' église médiévale de </a:t>
            </a:r>
            <a:r>
              <a:rPr lang="fr-FR" sz="2800" b="1" dirty="0" err="1">
                <a:solidFill>
                  <a:srgbClr val="FFFF00"/>
                </a:solidFill>
              </a:rPr>
              <a:t>Boyana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1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voiture&#10;&#10;Description générée automatiquement">
            <a:extLst>
              <a:ext uri="{FF2B5EF4-FFF2-40B4-BE49-F238E27FC236}">
                <a16:creationId xmlns:a16="http://schemas.microsoft.com/office/drawing/2014/main" id="{8AF21366-4C5E-6222-B05E-9091007823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337" y="279000"/>
            <a:ext cx="717596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E6D90A-CC76-48E9-8A77-8DD6593E4E36}"/>
              </a:ext>
            </a:extLst>
          </p:cNvPr>
          <p:cNvSpPr txBox="1"/>
          <p:nvPr/>
        </p:nvSpPr>
        <p:spPr>
          <a:xfrm>
            <a:off x="9475305" y="3101009"/>
            <a:ext cx="26106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mosquée </a:t>
            </a:r>
            <a:r>
              <a:rPr lang="fr-FR" sz="2400" b="1" dirty="0" err="1">
                <a:solidFill>
                  <a:srgbClr val="FFFF00"/>
                </a:solidFill>
              </a:rPr>
              <a:t>Banya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Bashi</a:t>
            </a:r>
            <a:r>
              <a:rPr lang="fr-FR" sz="2400" b="1" dirty="0">
                <a:solidFill>
                  <a:srgbClr val="FFFF00"/>
                </a:solidFill>
              </a:rPr>
              <a:t> , un exemple d' architecture ottomane</a:t>
            </a:r>
          </a:p>
        </p:txBody>
      </p:sp>
    </p:spTree>
    <p:extLst>
      <p:ext uri="{BB962C8B-B14F-4D97-AF65-F5344CB8AC3E}">
        <p14:creationId xmlns:p14="http://schemas.microsoft.com/office/powerpoint/2010/main" val="9085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arbre&#10;&#10;Description générée automatiquement">
            <a:extLst>
              <a:ext uri="{FF2B5EF4-FFF2-40B4-BE49-F238E27FC236}">
                <a16:creationId xmlns:a16="http://schemas.microsoft.com/office/drawing/2014/main" id="{A3CEE9E9-06E4-90CB-30E8-B31BD5223E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753" y="279000"/>
            <a:ext cx="891049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FC89A0-0E7B-DB00-0A4C-D1D6AAE19E53}"/>
              </a:ext>
            </a:extLst>
          </p:cNvPr>
          <p:cNvSpPr txBox="1"/>
          <p:nvPr/>
        </p:nvSpPr>
        <p:spPr>
          <a:xfrm>
            <a:off x="4386469" y="4023047"/>
            <a:ext cx="83753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Théâtre national Ivan Vazov</a:t>
            </a:r>
          </a:p>
        </p:txBody>
      </p:sp>
    </p:spTree>
    <p:extLst>
      <p:ext uri="{BB962C8B-B14F-4D97-AF65-F5344CB8AC3E}">
        <p14:creationId xmlns:p14="http://schemas.microsoft.com/office/powerpoint/2010/main" val="386529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space public&#10;&#10;Description générée automatiquement">
            <a:extLst>
              <a:ext uri="{FF2B5EF4-FFF2-40B4-BE49-F238E27FC236}">
                <a16:creationId xmlns:a16="http://schemas.microsoft.com/office/drawing/2014/main" id="{701B56BB-FAF7-1E65-E3E9-8BE893874B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90" y="1899263"/>
            <a:ext cx="5616000" cy="36284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7EDDD-D1EF-B801-359B-85B49DC05FED}"/>
              </a:ext>
            </a:extLst>
          </p:cNvPr>
          <p:cNvSpPr txBox="1"/>
          <p:nvPr/>
        </p:nvSpPr>
        <p:spPr>
          <a:xfrm>
            <a:off x="209490" y="-1595842"/>
            <a:ext cx="82296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Le boulevard </a:t>
            </a:r>
            <a:r>
              <a:rPr lang="fr-FR" sz="2800" b="1" dirty="0" err="1">
                <a:solidFill>
                  <a:srgbClr val="FFFF00"/>
                </a:solidFill>
              </a:rPr>
              <a:t>Vitosha</a:t>
            </a:r>
            <a:r>
              <a:rPr lang="fr-FR" sz="2800" b="1" dirty="0">
                <a:solidFill>
                  <a:srgbClr val="FFFF00"/>
                </a:solidFill>
              </a:rPr>
              <a:t>, la principale rue commerçante de la ville</a:t>
            </a:r>
          </a:p>
        </p:txBody>
      </p:sp>
      <p:pic>
        <p:nvPicPr>
          <p:cNvPr id="6" name="Image 5" descr="Une image contenant plein air, ciel, bâtiment, route&#10;&#10;Description générée automatiquement">
            <a:extLst>
              <a:ext uri="{FF2B5EF4-FFF2-40B4-BE49-F238E27FC236}">
                <a16:creationId xmlns:a16="http://schemas.microsoft.com/office/drawing/2014/main" id="{0E8E7947-4B1C-9B59-2522-C438EE7DA6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212" y="1785234"/>
            <a:ext cx="5616000" cy="37425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9113B2-0B8A-4D61-D43D-B1CC844D3902}"/>
              </a:ext>
            </a:extLst>
          </p:cNvPr>
          <p:cNvSpPr txBox="1"/>
          <p:nvPr/>
        </p:nvSpPr>
        <p:spPr>
          <a:xfrm>
            <a:off x="7421218" y="4064184"/>
            <a:ext cx="5616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Marché central de Sofia</a:t>
            </a:r>
          </a:p>
        </p:txBody>
      </p:sp>
    </p:spTree>
    <p:extLst>
      <p:ext uri="{BB962C8B-B14F-4D97-AF65-F5344CB8AC3E}">
        <p14:creationId xmlns:p14="http://schemas.microsoft.com/office/powerpoint/2010/main" val="20150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4800359E-8BC2-5453-C372-5256ED982A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773010"/>
            <a:ext cx="5256000" cy="35026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EF59DD-AC6C-EE04-F20F-BD78AB251176}"/>
              </a:ext>
            </a:extLst>
          </p:cNvPr>
          <p:cNvSpPr txBox="1"/>
          <p:nvPr/>
        </p:nvSpPr>
        <p:spPr>
          <a:xfrm>
            <a:off x="1827652" y="2247682"/>
            <a:ext cx="60297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Saint-Georges</a:t>
            </a:r>
          </a:p>
        </p:txBody>
      </p:sp>
      <p:pic>
        <p:nvPicPr>
          <p:cNvPr id="6" name="Image 5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228E7B4F-6D23-2523-F926-24D19FDAE7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4836" y="3115856"/>
            <a:ext cx="5040000" cy="33901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DD7D8E-7451-EFF5-ED46-A65D99DE7EF8}"/>
              </a:ext>
            </a:extLst>
          </p:cNvPr>
          <p:cNvSpPr txBox="1"/>
          <p:nvPr/>
        </p:nvSpPr>
        <p:spPr>
          <a:xfrm>
            <a:off x="6953791" y="406508"/>
            <a:ext cx="504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Galerie nationale d'art étranger</a:t>
            </a:r>
          </a:p>
        </p:txBody>
      </p:sp>
    </p:spTree>
    <p:extLst>
      <p:ext uri="{BB962C8B-B14F-4D97-AF65-F5344CB8AC3E}">
        <p14:creationId xmlns:p14="http://schemas.microsoft.com/office/powerpoint/2010/main" val="29840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4B5EDECA-D5C0-89D5-F3B9-CE6C61B4D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8573" y="1774774"/>
            <a:ext cx="4800000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758298-8E31-15AA-A65B-BBC8A9ED37A7}"/>
              </a:ext>
            </a:extLst>
          </p:cNvPr>
          <p:cNvSpPr txBox="1"/>
          <p:nvPr/>
        </p:nvSpPr>
        <p:spPr>
          <a:xfrm>
            <a:off x="6864626" y="3149327"/>
            <a:ext cx="56851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Alexandre Nevski</a:t>
            </a:r>
          </a:p>
        </p:txBody>
      </p:sp>
      <p:pic>
        <p:nvPicPr>
          <p:cNvPr id="6" name="Image 5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2AF37CD7-8561-E81D-42DD-BC1B06992D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7" y="584550"/>
            <a:ext cx="3780000" cy="56889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C4999C8-8B89-252A-975A-3D3DC7E1FC9E}"/>
              </a:ext>
            </a:extLst>
          </p:cNvPr>
          <p:cNvSpPr txBox="1"/>
          <p:nvPr/>
        </p:nvSpPr>
        <p:spPr>
          <a:xfrm>
            <a:off x="1789043" y="4075359"/>
            <a:ext cx="507558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Église russe</a:t>
            </a:r>
          </a:p>
        </p:txBody>
      </p:sp>
    </p:spTree>
    <p:extLst>
      <p:ext uri="{BB962C8B-B14F-4D97-AF65-F5344CB8AC3E}">
        <p14:creationId xmlns:p14="http://schemas.microsoft.com/office/powerpoint/2010/main" val="399614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B6D2097F-F5A6-C0E1-016C-3460DEA4A0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001" y="1106557"/>
            <a:ext cx="5688000" cy="37882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E28564-FD84-96A9-9CF2-20D66C09C17D}"/>
              </a:ext>
            </a:extLst>
          </p:cNvPr>
          <p:cNvSpPr txBox="1"/>
          <p:nvPr/>
        </p:nvSpPr>
        <p:spPr>
          <a:xfrm>
            <a:off x="2498244" y="644892"/>
            <a:ext cx="6997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d'affaires de Sofia</a:t>
            </a:r>
          </a:p>
        </p:txBody>
      </p:sp>
      <p:pic>
        <p:nvPicPr>
          <p:cNvPr id="6" name="Image 5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04C2B47F-7AE7-9073-6C0F-D64B3DCAB5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114" y="2307074"/>
            <a:ext cx="3996000" cy="34178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D5CB02-04FC-2B42-7174-CA533468A59F}"/>
              </a:ext>
            </a:extLst>
          </p:cNvPr>
          <p:cNvSpPr txBox="1"/>
          <p:nvPr/>
        </p:nvSpPr>
        <p:spPr>
          <a:xfrm>
            <a:off x="7377834" y="-370582"/>
            <a:ext cx="46318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Boulevard </a:t>
            </a:r>
            <a:r>
              <a:rPr lang="fr-FR" sz="2400" b="1" dirty="0" err="1">
                <a:solidFill>
                  <a:srgbClr val="FFFF00"/>
                </a:solidFill>
              </a:rPr>
              <a:t>Cherni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Vrah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28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train, transports en commun, Ferroviaire&#10;&#10;Description générée automatiquement">
            <a:extLst>
              <a:ext uri="{FF2B5EF4-FFF2-40B4-BE49-F238E27FC236}">
                <a16:creationId xmlns:a16="http://schemas.microsoft.com/office/drawing/2014/main" id="{3A62220B-0666-588B-1D46-5F246EE5BB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2292627"/>
            <a:ext cx="4752000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DE9FAE-E411-B515-EA80-1A38A172D957}"/>
              </a:ext>
            </a:extLst>
          </p:cNvPr>
          <p:cNvSpPr txBox="1"/>
          <p:nvPr/>
        </p:nvSpPr>
        <p:spPr>
          <a:xfrm>
            <a:off x="286017" y="338765"/>
            <a:ext cx="47177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train Siemens </a:t>
            </a:r>
            <a:r>
              <a:rPr lang="fr-FR" sz="2400" b="1" dirty="0" err="1">
                <a:solidFill>
                  <a:srgbClr val="FFFF00"/>
                </a:solidFill>
              </a:rPr>
              <a:t>Desiro</a:t>
            </a:r>
            <a:r>
              <a:rPr lang="fr-FR" sz="2400" b="1" dirty="0">
                <a:solidFill>
                  <a:srgbClr val="FFFF00"/>
                </a:solidFill>
              </a:rPr>
              <a:t> des chemins de fer bulgares à la gare centrale</a:t>
            </a:r>
          </a:p>
        </p:txBody>
      </p:sp>
      <p:pic>
        <p:nvPicPr>
          <p:cNvPr id="6" name="Image 5" descr="Une image contenant plafond, intérieur, Plate-forme de correspondance, aménagement&#10;&#10;Description générée automatiquement">
            <a:extLst>
              <a:ext uri="{FF2B5EF4-FFF2-40B4-BE49-F238E27FC236}">
                <a16:creationId xmlns:a16="http://schemas.microsoft.com/office/drawing/2014/main" id="{C026EDED-730F-213A-938A-D590244BD8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7303" y="1050627"/>
            <a:ext cx="453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28F71C-06EE-83F4-D663-5F343D48C3FE}"/>
              </a:ext>
            </a:extLst>
          </p:cNvPr>
          <p:cNvSpPr txBox="1"/>
          <p:nvPr/>
        </p:nvSpPr>
        <p:spPr>
          <a:xfrm>
            <a:off x="6692348" y="1975586"/>
            <a:ext cx="49165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Station de métro </a:t>
            </a:r>
            <a:r>
              <a:rPr lang="fr-FR" sz="2400" b="1" dirty="0" err="1">
                <a:solidFill>
                  <a:srgbClr val="FFFF00"/>
                </a:solidFill>
              </a:rPr>
              <a:t>Krasno</a:t>
            </a:r>
            <a:r>
              <a:rPr lang="fr-FR" sz="2400" b="1" dirty="0">
                <a:solidFill>
                  <a:srgbClr val="FFFF00"/>
                </a:solidFill>
              </a:rPr>
              <a:t> Selo</a:t>
            </a:r>
          </a:p>
        </p:txBody>
      </p:sp>
    </p:spTree>
    <p:extLst>
      <p:ext uri="{BB962C8B-B14F-4D97-AF65-F5344CB8AC3E}">
        <p14:creationId xmlns:p14="http://schemas.microsoft.com/office/powerpoint/2010/main" val="235705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véhicule, Véhicule terrestre&#10;&#10;Description générée automatiquement">
            <a:extLst>
              <a:ext uri="{FF2B5EF4-FFF2-40B4-BE49-F238E27FC236}">
                <a16:creationId xmlns:a16="http://schemas.microsoft.com/office/drawing/2014/main" id="{86987112-2328-0539-93CB-C5491EDEDF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722" y="726955"/>
            <a:ext cx="3456000" cy="52185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BFC74-5777-C298-0238-31D1C28C1E66}"/>
              </a:ext>
            </a:extLst>
          </p:cNvPr>
          <p:cNvSpPr txBox="1"/>
          <p:nvPr/>
        </p:nvSpPr>
        <p:spPr>
          <a:xfrm>
            <a:off x="1417982" y="3824263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Université de Sofia</a:t>
            </a:r>
          </a:p>
        </p:txBody>
      </p:sp>
      <p:pic>
        <p:nvPicPr>
          <p:cNvPr id="6" name="Image 5" descr="Une image contenant plein air, bâtiment, ciel, Palais&#10;&#10;Description générée automatiquement">
            <a:extLst>
              <a:ext uri="{FF2B5EF4-FFF2-40B4-BE49-F238E27FC236}">
                <a16:creationId xmlns:a16="http://schemas.microsoft.com/office/drawing/2014/main" id="{9938ADA6-869E-7B52-45E8-96666327BD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5529" y="1312036"/>
            <a:ext cx="5641280" cy="36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F9F7946-BE7E-1F0C-503E-E484594A9614}"/>
              </a:ext>
            </a:extLst>
          </p:cNvPr>
          <p:cNvSpPr txBox="1"/>
          <p:nvPr/>
        </p:nvSpPr>
        <p:spPr>
          <a:xfrm>
            <a:off x="6162261" y="3237640"/>
            <a:ext cx="60297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Académie bulgare des sciences</a:t>
            </a:r>
          </a:p>
        </p:txBody>
      </p:sp>
    </p:spTree>
    <p:extLst>
      <p:ext uri="{BB962C8B-B14F-4D97-AF65-F5344CB8AC3E}">
        <p14:creationId xmlns:p14="http://schemas.microsoft.com/office/powerpoint/2010/main" val="45507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EA5070D-B4FE-DBD7-627E-5D11E2C414C8}"/>
              </a:ext>
            </a:extLst>
          </p:cNvPr>
          <p:cNvSpPr txBox="1"/>
          <p:nvPr/>
        </p:nvSpPr>
        <p:spPr>
          <a:xfrm>
            <a:off x="1378226" y="1113182"/>
            <a:ext cx="111185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Ville De Sofia - Bulgarie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A135650-6211-0BE8-389F-0248CFD65EC7}"/>
              </a:ext>
            </a:extLst>
          </p:cNvPr>
          <p:cNvSpPr txBox="1"/>
          <p:nvPr/>
        </p:nvSpPr>
        <p:spPr>
          <a:xfrm>
            <a:off x="3392556" y="2118668"/>
            <a:ext cx="7885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D8377C-38F1-7A1C-2A8A-6BF1177BB62B}"/>
              </a:ext>
            </a:extLst>
          </p:cNvPr>
          <p:cNvSpPr txBox="1"/>
          <p:nvPr/>
        </p:nvSpPr>
        <p:spPr>
          <a:xfrm>
            <a:off x="4147930" y="2991679"/>
            <a:ext cx="7885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39CFF11-B09F-1735-1106-77944628E43C}"/>
              </a:ext>
            </a:extLst>
          </p:cNvPr>
          <p:cNvSpPr txBox="1"/>
          <p:nvPr/>
        </p:nvSpPr>
        <p:spPr>
          <a:xfrm>
            <a:off x="5486399" y="3997165"/>
            <a:ext cx="8322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5280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 isInverted="1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444</Words>
  <Application>Microsoft Office PowerPoint</Application>
  <PresentationFormat>Grand écran</PresentationFormat>
  <Paragraphs>167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2024-07-19T08:23:48Z</dcterms:created>
  <dcterms:modified xsi:type="dcterms:W3CDTF">2024-07-19T09:57:38Z</dcterms:modified>
</cp:coreProperties>
</file>