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85" r:id="rId3"/>
    <p:sldId id="280" r:id="rId4"/>
    <p:sldId id="279" r:id="rId5"/>
    <p:sldId id="278" r:id="rId6"/>
    <p:sldId id="277" r:id="rId7"/>
    <p:sldId id="276" r:id="rId8"/>
    <p:sldId id="272" r:id="rId9"/>
    <p:sldId id="275" r:id="rId10"/>
    <p:sldId id="274" r:id="rId11"/>
    <p:sldId id="273" r:id="rId12"/>
    <p:sldId id="271" r:id="rId13"/>
    <p:sldId id="270" r:id="rId14"/>
    <p:sldId id="269" r:id="rId15"/>
    <p:sldId id="268" r:id="rId16"/>
    <p:sldId id="267" r:id="rId17"/>
    <p:sldId id="265" r:id="rId18"/>
    <p:sldId id="264" r:id="rId19"/>
    <p:sldId id="263" r:id="rId20"/>
    <p:sldId id="262" r:id="rId21"/>
    <p:sldId id="261" r:id="rId22"/>
    <p:sldId id="260" r:id="rId23"/>
    <p:sldId id="259" r:id="rId24"/>
    <p:sldId id="258" r:id="rId25"/>
    <p:sldId id="257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776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0209D3-6295-3A65-EECB-D574701F5C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32CC46B-A6CB-693A-57B6-4E37448642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0B6A1CC-1551-8281-1046-FDA2D4B12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C80A9-76E4-4A46-8288-5D7AD0A69548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642A9E-DD64-163E-93BD-18B728AC7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392360-BFE1-3059-578C-6481A67CE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903-DA24-43F7-8F32-AE911FE7F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1256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23F2E1-2D84-C924-F22C-436DF55A0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EB8876-14B8-ED56-96FE-B96B8F1B2E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97DD1B-5004-5AC9-A7C0-D32F77B42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C80A9-76E4-4A46-8288-5D7AD0A69548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949DE2E-C43B-0AAD-CF51-965B01B24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E0191A-ACFB-7AE2-7A22-D7F0DB81A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903-DA24-43F7-8F32-AE911FE7F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172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4F5E15-0C26-E33E-F7A8-AB82CC7E8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CB9E402-DE3F-FB45-F401-46107054E8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61F0F2-C673-19F7-E86C-07A06170A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C80A9-76E4-4A46-8288-5D7AD0A69548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05279C-EC31-122F-6142-E3346F463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2CB7A7-6941-7013-6D0B-94A070542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903-DA24-43F7-8F32-AE911FE7F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574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E9AE2E-2B36-10EB-E3BF-89785D4E0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DDCFCC-8EF3-07B7-F37A-E5217F5BB2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01E523E-70F2-D900-CDF3-B2A0C040F9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CEB8899-DD78-8369-7FA9-CFC5D1C91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C80A9-76E4-4A46-8288-5D7AD0A69548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DC91267-EB18-931C-CD02-85463941E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63E8B11-FE23-77B6-3A4B-9F7D2886D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903-DA24-43F7-8F32-AE911FE7F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9522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7BF4C3-5D7E-24E5-8CBC-EC70F15CF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505125-F26B-10DF-9BCF-5AFAB9B34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A7909FB-2BB3-B108-9CD6-615E47DB36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92E361A-0B1B-AF5E-0221-0AAC1A3832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161AB0-E34C-E028-0B11-4029F0ECBE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22B47BB-D149-DB65-D0E6-BC6689F5A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C80A9-76E4-4A46-8288-5D7AD0A69548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9B01B1C-A02B-8A62-4195-0A2A42863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C9D1420-25EC-5983-E8BF-095980250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903-DA24-43F7-8F32-AE911FE7F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355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7A95D1-5B21-CFF5-D02E-C7223139B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BCAD30B-A56B-ABF3-DFE3-8DE3DCCA9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C80A9-76E4-4A46-8288-5D7AD0A69548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2A5C08E-656E-22D7-C344-54E5C0A9F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83279B9-0FC2-7836-33FE-270A9AAE9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903-DA24-43F7-8F32-AE911FE7F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3817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33F2DEE-F21C-BFB5-AC20-D5D764BA0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C80A9-76E4-4A46-8288-5D7AD0A69548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1303FC7-5C10-09F5-9A4E-6AC33116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C0E165B-3D8D-8943-3BA3-25E8627A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903-DA24-43F7-8F32-AE911FE7F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0051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E7D94D-CE56-7152-34F1-7DA7DD1B4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D53F0D-0D53-DC21-EC5F-DC24D81E86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91CB9D9-51E3-DE52-D8F3-8523F479EE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DA9D6FC-7CC0-362A-B3D6-087D63731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C80A9-76E4-4A46-8288-5D7AD0A69548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D9F4451-D559-D6D6-4B18-9BB00A03D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CDEA565-1161-4A52-C225-5DBF8475F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903-DA24-43F7-8F32-AE911FE7F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5848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FC1CE2-E8BF-6F92-26B6-CA8218C93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14ACC88-688B-076B-654A-F67C047B9A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6CBF67-A8E8-3D96-EECB-AA5524B7C5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A47D3A5-FDD8-5F1A-86A9-ADCCB84F2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C80A9-76E4-4A46-8288-5D7AD0A69548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C389F5-127C-89C5-3F84-3A030AA57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E1DAFAA-016C-F20F-4674-7595CF5D1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903-DA24-43F7-8F32-AE911FE7F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19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4374DA-246C-C852-FF0A-CE9C11108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1BE524A-2E42-A8F9-14FF-981424CA17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AA2D5F-825E-6965-A37C-6CA435024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C80A9-76E4-4A46-8288-5D7AD0A69548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764488-5197-F1F7-CC07-F67C8526E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C8F20C-95BB-9C4E-6FFE-5D07B0C6A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903-DA24-43F7-8F32-AE911FE7F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0850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BCE94B2-B404-5780-DF6B-1936CA9212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B10A303-1CAE-62EF-38D2-74D3794CF9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EA5116-BE87-23AE-6FA2-7FA3CCA0D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C80A9-76E4-4A46-8288-5D7AD0A69548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6321AC-FC03-9F04-AF84-8D94BF8E0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912871-4424-BB5B-3989-BE2A69831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903-DA24-43F7-8F32-AE911FE7F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346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4F8CF8C-4C10-036F-0DC3-04A612725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5CBA21-7368-4661-14E8-B5F6238179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3497C2-3EE0-4546-82F7-9567D3AF2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7C80A9-76E4-4A46-8288-5D7AD0A69548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9F775C1-F29C-9CFF-7EAA-10A8C9DCD6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86EC1A-477A-B2ED-5667-2C30323129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168903-DA24-43F7-8F32-AE911FE7F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5685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Visage humain, habits, portrait, peinture&#10;&#10;Description générée automatiquement">
            <a:extLst>
              <a:ext uri="{FF2B5EF4-FFF2-40B4-BE49-F238E27FC236}">
                <a16:creationId xmlns:a16="http://schemas.microsoft.com/office/drawing/2014/main" id="{F62FBD12-295D-31AF-0BA1-9F55183807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574" y="289206"/>
            <a:ext cx="5076000" cy="6279587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00FF89E-58D9-4670-3C82-1EDFE8EE236F}"/>
              </a:ext>
            </a:extLst>
          </p:cNvPr>
          <p:cNvSpPr txBox="1"/>
          <p:nvPr/>
        </p:nvSpPr>
        <p:spPr>
          <a:xfrm>
            <a:off x="7737514" y="1384885"/>
            <a:ext cx="3571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Valentin De Boulogne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Artiste - Peintre</a:t>
            </a:r>
          </a:p>
        </p:txBody>
      </p:sp>
    </p:spTree>
    <p:extLst>
      <p:ext uri="{BB962C8B-B14F-4D97-AF65-F5344CB8AC3E}">
        <p14:creationId xmlns:p14="http://schemas.microsoft.com/office/powerpoint/2010/main" val="333117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  <p:sndAc>
          <p:stSnd loop="1">
            <p:snd r:embed="rId2" name="Chasons de détente pour maux de tete.wav"/>
          </p:stSnd>
        </p:sndAc>
      </p:transition>
    </mc:Choice>
    <mc:Fallback>
      <p:transition spd="slow" advClick="0" advTm="8000">
        <p:fade/>
        <p:sndAc>
          <p:stSnd loop="1">
            <p:snd r:embed="rId2" name="Chasons de détente pour maux de te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CDAD336-4AFF-DEA1-4595-22F53ABA641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Fils d’un peintre verrier dont la famille était originaire de Coulommiers, depuis 1489, Jean Valentin a été baptisé dans la paroisse de </a:t>
            </a:r>
            <a:r>
              <a:rPr lang="fr-FR" sz="3200" b="1" dirty="0" err="1">
                <a:solidFill>
                  <a:srgbClr val="FFFF00"/>
                </a:solidFill>
              </a:rPr>
              <a:t>Saint-Denys</a:t>
            </a:r>
            <a:r>
              <a:rPr lang="fr-FR" sz="3200" b="1" dirty="0">
                <a:solidFill>
                  <a:srgbClr val="FFFF00"/>
                </a:solidFill>
              </a:rPr>
              <a:t>, le 3 janvier 1591. Son nom de Boulogne, </a:t>
            </a:r>
            <a:r>
              <a:rPr lang="fr-FR" sz="3200" b="1" dirty="0" err="1">
                <a:solidFill>
                  <a:srgbClr val="FFFF00"/>
                </a:solidFill>
              </a:rPr>
              <a:t>Boullogne</a:t>
            </a:r>
            <a:r>
              <a:rPr lang="fr-FR" sz="3200" b="1" dirty="0">
                <a:solidFill>
                  <a:srgbClr val="FFFF00"/>
                </a:solidFill>
              </a:rPr>
              <a:t> ou </a:t>
            </a:r>
            <a:r>
              <a:rPr lang="fr-FR" sz="3200" b="1" dirty="0" err="1">
                <a:solidFill>
                  <a:srgbClr val="FFFF00"/>
                </a:solidFill>
              </a:rPr>
              <a:t>Boulongne</a:t>
            </a:r>
            <a:r>
              <a:rPr lang="fr-FR" sz="3200" b="1" dirty="0">
                <a:solidFill>
                  <a:srgbClr val="FFFF00"/>
                </a:solidFill>
              </a:rPr>
              <a:t> fait référence à la ville de Boulogne-sur-Mer ; au XVIIIe siècle, il est identifié sous le nom de Moïse (ou Moyse)1 Valentin, ainsi que Valentin de Coulommiers2.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Son père, également nommé Valentin, et son oncle Jean étaient tous les deux peintres. On présume que Valentin a été formé à son art dans l’atelier de son père, avant de se rendre à Paris ou Fontainebleau, et qu’il suivit l’enseignement de Simon Vouet, qu’il admirait et dont il s’inspira. Il partit ensuite pour l’Italie.</a:t>
            </a:r>
          </a:p>
        </p:txBody>
      </p:sp>
    </p:spTree>
    <p:extLst>
      <p:ext uri="{BB962C8B-B14F-4D97-AF65-F5344CB8AC3E}">
        <p14:creationId xmlns:p14="http://schemas.microsoft.com/office/powerpoint/2010/main" val="1578752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mythologie&#10;&#10;Description générée automatiquement">
            <a:extLst>
              <a:ext uri="{FF2B5EF4-FFF2-40B4-BE49-F238E27FC236}">
                <a16:creationId xmlns:a16="http://schemas.microsoft.com/office/drawing/2014/main" id="{52CD3AD2-F6F7-C1BC-0F86-9C750D3D82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6142" y="189000"/>
            <a:ext cx="4094787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32B6DE-9C89-E260-4C95-B95464A0BB4F}"/>
              </a:ext>
            </a:extLst>
          </p:cNvPr>
          <p:cNvSpPr txBox="1"/>
          <p:nvPr/>
        </p:nvSpPr>
        <p:spPr>
          <a:xfrm>
            <a:off x="394779" y="892884"/>
            <a:ext cx="36925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Martyre des saints Procès et Martinien (1629), Rome, Pinacothèque vaticane.</a:t>
            </a:r>
          </a:p>
        </p:txBody>
      </p:sp>
    </p:spTree>
    <p:extLst>
      <p:ext uri="{BB962C8B-B14F-4D97-AF65-F5344CB8AC3E}">
        <p14:creationId xmlns:p14="http://schemas.microsoft.com/office/powerpoint/2010/main" val="3355827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personne, habits&#10;&#10;Description générée automatiquement">
            <a:extLst>
              <a:ext uri="{FF2B5EF4-FFF2-40B4-BE49-F238E27FC236}">
                <a16:creationId xmlns:a16="http://schemas.microsoft.com/office/drawing/2014/main" id="{5D1619F4-9780-2FA7-1EC5-D85F9AD995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0179" y="189000"/>
            <a:ext cx="4941851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4C99DB-3A67-F1DE-54FA-9DA2DF3F8335}"/>
              </a:ext>
            </a:extLst>
          </p:cNvPr>
          <p:cNvSpPr txBox="1"/>
          <p:nvPr/>
        </p:nvSpPr>
        <p:spPr>
          <a:xfrm>
            <a:off x="8627633" y="849854"/>
            <a:ext cx="31735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Judith (1626-1628), musée des Augustins de Toulouse.</a:t>
            </a:r>
          </a:p>
        </p:txBody>
      </p:sp>
    </p:spTree>
    <p:extLst>
      <p:ext uri="{BB962C8B-B14F-4D97-AF65-F5344CB8AC3E}">
        <p14:creationId xmlns:p14="http://schemas.microsoft.com/office/powerpoint/2010/main" val="1715936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habits, intérieur&#10;&#10;Description générée automatiquement">
            <a:extLst>
              <a:ext uri="{FF2B5EF4-FFF2-40B4-BE49-F238E27FC236}">
                <a16:creationId xmlns:a16="http://schemas.microsoft.com/office/drawing/2014/main" id="{5891AE50-4559-3A6F-40EA-DFDC85E3D9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009" y="279000"/>
            <a:ext cx="934219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87D41F-30FF-6767-43C0-2E9EFE7BA8A3}"/>
              </a:ext>
            </a:extLst>
          </p:cNvPr>
          <p:cNvSpPr txBox="1"/>
          <p:nvPr/>
        </p:nvSpPr>
        <p:spPr>
          <a:xfrm>
            <a:off x="191357" y="3232216"/>
            <a:ext cx="2323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Tricheurs vers 1615-1618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A1B857F-2998-8EAD-290C-1AE4E4667DF2}"/>
              </a:ext>
            </a:extLst>
          </p:cNvPr>
          <p:cNvSpPr txBox="1"/>
          <p:nvPr/>
        </p:nvSpPr>
        <p:spPr>
          <a:xfrm>
            <a:off x="191357" y="4063213"/>
            <a:ext cx="20009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galerie d'art Alte Meister</a:t>
            </a:r>
          </a:p>
        </p:txBody>
      </p:sp>
    </p:spTree>
    <p:extLst>
      <p:ext uri="{BB962C8B-B14F-4D97-AF65-F5344CB8AC3E}">
        <p14:creationId xmlns:p14="http://schemas.microsoft.com/office/powerpoint/2010/main" val="2504331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femme, Visage humain, art&#10;&#10;Description générée automatiquement">
            <a:extLst>
              <a:ext uri="{FF2B5EF4-FFF2-40B4-BE49-F238E27FC236}">
                <a16:creationId xmlns:a16="http://schemas.microsoft.com/office/drawing/2014/main" id="{41999D25-403B-1744-CFE8-919634D9AE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436" y="279000"/>
            <a:ext cx="834783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B372C7-F754-2B46-A9B6-0898EEE7E5A9}"/>
              </a:ext>
            </a:extLst>
          </p:cNvPr>
          <p:cNvSpPr txBox="1"/>
          <p:nvPr/>
        </p:nvSpPr>
        <p:spPr>
          <a:xfrm>
            <a:off x="8935969" y="2460353"/>
            <a:ext cx="30265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Christ et la femme adultère (vers 1620), Los Angeles, J. Paul Getty Museum.</a:t>
            </a:r>
          </a:p>
        </p:txBody>
      </p:sp>
    </p:spTree>
    <p:extLst>
      <p:ext uri="{BB962C8B-B14F-4D97-AF65-F5344CB8AC3E}">
        <p14:creationId xmlns:p14="http://schemas.microsoft.com/office/powerpoint/2010/main" val="3136530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dessin, art, Arts visuels&#10;&#10;Description générée automatiquement">
            <a:extLst>
              <a:ext uri="{FF2B5EF4-FFF2-40B4-BE49-F238E27FC236}">
                <a16:creationId xmlns:a16="http://schemas.microsoft.com/office/drawing/2014/main" id="{448E871B-3D36-D528-6890-18933742DE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3593" y="279000"/>
            <a:ext cx="849737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B2D303-6B2B-E382-1C66-B2B5C78E8218}"/>
              </a:ext>
            </a:extLst>
          </p:cNvPr>
          <p:cNvSpPr txBox="1"/>
          <p:nvPr/>
        </p:nvSpPr>
        <p:spPr>
          <a:xfrm>
            <a:off x="782515" y="279000"/>
            <a:ext cx="267865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David tenant la tête de Goliath (vers 1620-1622), Madrid, musée Thyssen-</a:t>
            </a:r>
            <a:r>
              <a:rPr lang="fr-FR" sz="2400" b="1" dirty="0" err="1">
                <a:solidFill>
                  <a:srgbClr val="FFFF00"/>
                </a:solidFill>
              </a:rPr>
              <a:t>Bornemisza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88406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femme, mythologie&#10;&#10;Description générée automatiquement">
            <a:extLst>
              <a:ext uri="{FF2B5EF4-FFF2-40B4-BE49-F238E27FC236}">
                <a16:creationId xmlns:a16="http://schemas.microsoft.com/office/drawing/2014/main" id="{A6E51230-4EF7-6CBD-8406-DB55133FAB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648" y="279000"/>
            <a:ext cx="838253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B65ADE-4ADB-FA21-7750-1DF99BB118A2}"/>
              </a:ext>
            </a:extLst>
          </p:cNvPr>
          <p:cNvSpPr txBox="1"/>
          <p:nvPr/>
        </p:nvSpPr>
        <p:spPr>
          <a:xfrm>
            <a:off x="8875059" y="1503382"/>
            <a:ext cx="321653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Martyre de saint Laurent (1621-1622), Madrid, musée du Prado.</a:t>
            </a:r>
          </a:p>
        </p:txBody>
      </p:sp>
    </p:spTree>
    <p:extLst>
      <p:ext uri="{BB962C8B-B14F-4D97-AF65-F5344CB8AC3E}">
        <p14:creationId xmlns:p14="http://schemas.microsoft.com/office/powerpoint/2010/main" val="4278144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mythologie, art&#10;&#10;Description générée automatiquement">
            <a:extLst>
              <a:ext uri="{FF2B5EF4-FFF2-40B4-BE49-F238E27FC236}">
                <a16:creationId xmlns:a16="http://schemas.microsoft.com/office/drawing/2014/main" id="{670A7F9B-DBFE-F846-0F99-25C01064C1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5118" y="279000"/>
            <a:ext cx="776315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A05574-4E77-796C-9C6C-CEF5AD0FE40D}"/>
              </a:ext>
            </a:extLst>
          </p:cNvPr>
          <p:cNvSpPr txBox="1"/>
          <p:nvPr/>
        </p:nvSpPr>
        <p:spPr>
          <a:xfrm>
            <a:off x="462579" y="1823027"/>
            <a:ext cx="39114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Jugement de Salomon (vers 1625), Paris, musée du Louvre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7320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personne&#10;&#10;Description générée automatiquement">
            <a:extLst>
              <a:ext uri="{FF2B5EF4-FFF2-40B4-BE49-F238E27FC236}">
                <a16:creationId xmlns:a16="http://schemas.microsoft.com/office/drawing/2014/main" id="{2E2FAE41-0E46-D73A-0811-4B28245184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593" y="279000"/>
            <a:ext cx="848842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2B4FC8-3A5B-9EFE-1FD6-E27BABAA5CA3}"/>
              </a:ext>
            </a:extLst>
          </p:cNvPr>
          <p:cNvSpPr txBox="1"/>
          <p:nvPr/>
        </p:nvSpPr>
        <p:spPr>
          <a:xfrm>
            <a:off x="9111727" y="2807746"/>
            <a:ext cx="280774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Réunion dans un cabaret (vers 1625), Paris, musée du Louvre.</a:t>
            </a:r>
          </a:p>
        </p:txBody>
      </p:sp>
    </p:spTree>
    <p:extLst>
      <p:ext uri="{BB962C8B-B14F-4D97-AF65-F5344CB8AC3E}">
        <p14:creationId xmlns:p14="http://schemas.microsoft.com/office/powerpoint/2010/main" val="2390825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habits, Visage humain&#10;&#10;Description générée automatiquement">
            <a:extLst>
              <a:ext uri="{FF2B5EF4-FFF2-40B4-BE49-F238E27FC236}">
                <a16:creationId xmlns:a16="http://schemas.microsoft.com/office/drawing/2014/main" id="{1E0FE9DE-FBA5-E68D-7F90-729EEDF749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5280" y="279000"/>
            <a:ext cx="1009844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A7DFDB-0CB5-1D21-2CFB-642E0916A69A}"/>
              </a:ext>
            </a:extLst>
          </p:cNvPr>
          <p:cNvSpPr txBox="1"/>
          <p:nvPr/>
        </p:nvSpPr>
        <p:spPr>
          <a:xfrm>
            <a:off x="88751" y="2589903"/>
            <a:ext cx="20089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Cène (1625-1626), Rome, galerie nationale d'Art ancien.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149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personne, mythologie&#10;&#10;Description générée automatiquement">
            <a:extLst>
              <a:ext uri="{FF2B5EF4-FFF2-40B4-BE49-F238E27FC236}">
                <a16:creationId xmlns:a16="http://schemas.microsoft.com/office/drawing/2014/main" id="{6EDD1455-E172-2A7E-E336-9201C4A938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157" y="279000"/>
            <a:ext cx="899180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978EA6-C925-7774-07B1-C89F39D70FAC}"/>
              </a:ext>
            </a:extLst>
          </p:cNvPr>
          <p:cNvSpPr txBox="1"/>
          <p:nvPr/>
        </p:nvSpPr>
        <p:spPr>
          <a:xfrm>
            <a:off x="9335778" y="2710927"/>
            <a:ext cx="295304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Judith et Holopherne (vers 1626), La Valette, musée national des Beaux-Arts.</a:t>
            </a:r>
          </a:p>
        </p:txBody>
      </p:sp>
    </p:spTree>
    <p:extLst>
      <p:ext uri="{BB962C8B-B14F-4D97-AF65-F5344CB8AC3E}">
        <p14:creationId xmlns:p14="http://schemas.microsoft.com/office/powerpoint/2010/main" val="2543271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personne&#10;&#10;Description générée automatiquement">
            <a:extLst>
              <a:ext uri="{FF2B5EF4-FFF2-40B4-BE49-F238E27FC236}">
                <a16:creationId xmlns:a16="http://schemas.microsoft.com/office/drawing/2014/main" id="{8E6136C3-80B9-72C5-E522-AEB528B7DF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3638" y="279000"/>
            <a:ext cx="829629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0AED34-B330-2CC2-5597-9882FE2FB77C}"/>
              </a:ext>
            </a:extLst>
          </p:cNvPr>
          <p:cNvSpPr txBox="1"/>
          <p:nvPr/>
        </p:nvSpPr>
        <p:spPr>
          <a:xfrm>
            <a:off x="155519" y="3114339"/>
            <a:ext cx="34101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Concert (vers 1626), Los Angeles, musée d'Art du comté de Los Angeles.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996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Visage humain, mythologie&#10;&#10;Description générée automatiquement">
            <a:extLst>
              <a:ext uri="{FF2B5EF4-FFF2-40B4-BE49-F238E27FC236}">
                <a16:creationId xmlns:a16="http://schemas.microsoft.com/office/drawing/2014/main" id="{96760118-7235-6172-5B5F-EA3CBB8D3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4891" y="279000"/>
            <a:ext cx="498958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6AEC79-F6CA-359B-5262-94E28F1C6FB1}"/>
              </a:ext>
            </a:extLst>
          </p:cNvPr>
          <p:cNvSpPr txBox="1"/>
          <p:nvPr/>
        </p:nvSpPr>
        <p:spPr>
          <a:xfrm>
            <a:off x="8466268" y="2753958"/>
            <a:ext cx="33779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Moïse (vers 1628), Vienne, </a:t>
            </a:r>
            <a:r>
              <a:rPr lang="fr-FR" sz="2400" b="1" dirty="0" err="1">
                <a:solidFill>
                  <a:srgbClr val="FFFF00"/>
                </a:solidFill>
              </a:rPr>
              <a:t>Kunsthistorisches</a:t>
            </a:r>
            <a:r>
              <a:rPr lang="fr-FR" sz="2400" b="1" dirty="0">
                <a:solidFill>
                  <a:srgbClr val="FFFF00"/>
                </a:solidFill>
              </a:rPr>
              <a:t> Museum.</a:t>
            </a:r>
          </a:p>
        </p:txBody>
      </p:sp>
    </p:spTree>
    <p:extLst>
      <p:ext uri="{BB962C8B-B14F-4D97-AF65-F5344CB8AC3E}">
        <p14:creationId xmlns:p14="http://schemas.microsoft.com/office/powerpoint/2010/main" val="2467077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dessin&#10;&#10;Description générée automatiquement">
            <a:extLst>
              <a:ext uri="{FF2B5EF4-FFF2-40B4-BE49-F238E27FC236}">
                <a16:creationId xmlns:a16="http://schemas.microsoft.com/office/drawing/2014/main" id="{DE7A2FB3-C6FF-1A21-0D73-8133AAFF8B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7214" y="279000"/>
            <a:ext cx="975088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74F513-0489-145C-F3DF-5381916AEE12}"/>
              </a:ext>
            </a:extLst>
          </p:cNvPr>
          <p:cNvSpPr txBox="1"/>
          <p:nvPr/>
        </p:nvSpPr>
        <p:spPr>
          <a:xfrm>
            <a:off x="0" y="2848088"/>
            <a:ext cx="21872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Quatre âges de l'homme (vers 1629), Londres, National </a:t>
            </a:r>
            <a:r>
              <a:rPr lang="fr-FR" sz="2400" b="1" dirty="0" err="1">
                <a:solidFill>
                  <a:srgbClr val="FFFF00"/>
                </a:solidFill>
              </a:rPr>
              <a:t>Gallery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33609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Visage humain&#10;&#10;Description générée automatiquement">
            <a:extLst>
              <a:ext uri="{FF2B5EF4-FFF2-40B4-BE49-F238E27FC236}">
                <a16:creationId xmlns:a16="http://schemas.microsoft.com/office/drawing/2014/main" id="{9274FA8B-5900-2120-8D23-DD97468830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498" y="281043"/>
            <a:ext cx="881318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DFF9FE-23FD-9F18-AA25-87DA1F7E1F56}"/>
              </a:ext>
            </a:extLst>
          </p:cNvPr>
          <p:cNvSpPr txBox="1"/>
          <p:nvPr/>
        </p:nvSpPr>
        <p:spPr>
          <a:xfrm>
            <a:off x="9563548" y="360922"/>
            <a:ext cx="254956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Concert avec une diseuse de bonne aventure (1631), Vienne, musée Liechtenstein.</a:t>
            </a:r>
          </a:p>
        </p:txBody>
      </p:sp>
    </p:spTree>
    <p:extLst>
      <p:ext uri="{BB962C8B-B14F-4D97-AF65-F5344CB8AC3E}">
        <p14:creationId xmlns:p14="http://schemas.microsoft.com/office/powerpoint/2010/main" val="1390113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rsonne, homme&#10;&#10;Description générée automatiquement">
            <a:extLst>
              <a:ext uri="{FF2B5EF4-FFF2-40B4-BE49-F238E27FC236}">
                <a16:creationId xmlns:a16="http://schemas.microsoft.com/office/drawing/2014/main" id="{B6D6AD71-9417-E2DF-2EAC-29E35D05A0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5319" y="180135"/>
            <a:ext cx="5256000" cy="649773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4E0110-8EDF-F12B-D0A5-31A60C759D8A}"/>
              </a:ext>
            </a:extLst>
          </p:cNvPr>
          <p:cNvSpPr txBox="1"/>
          <p:nvPr/>
        </p:nvSpPr>
        <p:spPr>
          <a:xfrm>
            <a:off x="215153" y="2947595"/>
            <a:ext cx="30013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Portrait de </a:t>
            </a:r>
            <a:r>
              <a:rPr lang="fr-FR" sz="2400" b="1" dirty="0" err="1">
                <a:solidFill>
                  <a:srgbClr val="FFFF00"/>
                </a:solidFill>
              </a:rPr>
              <a:t>Rafaello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Menicucci</a:t>
            </a:r>
            <a:r>
              <a:rPr lang="fr-FR" sz="2400" b="1" dirty="0">
                <a:solidFill>
                  <a:srgbClr val="FFFF00"/>
                </a:solidFill>
              </a:rPr>
              <a:t> (1631-1632), musée d'Art d'Indianapolis.</a:t>
            </a:r>
          </a:p>
        </p:txBody>
      </p:sp>
    </p:spTree>
    <p:extLst>
      <p:ext uri="{BB962C8B-B14F-4D97-AF65-F5344CB8AC3E}">
        <p14:creationId xmlns:p14="http://schemas.microsoft.com/office/powerpoint/2010/main" val="1805244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, mythologie, Arts visuels&#10;&#10;Description générée automatiquement">
            <a:extLst>
              <a:ext uri="{FF2B5EF4-FFF2-40B4-BE49-F238E27FC236}">
                <a16:creationId xmlns:a16="http://schemas.microsoft.com/office/drawing/2014/main" id="{03FC41A6-AEE1-9810-965A-635ED7841D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405" y="279000"/>
            <a:ext cx="879520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D2EF29E-285B-B76A-4CEB-A886FE55B34A}"/>
              </a:ext>
            </a:extLst>
          </p:cNvPr>
          <p:cNvSpPr txBox="1"/>
          <p:nvPr/>
        </p:nvSpPr>
        <p:spPr>
          <a:xfrm>
            <a:off x="9210101" y="2456761"/>
            <a:ext cx="29818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Couronnement d'épines vers 1616-1617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FB8D95C-D05F-3F50-B29C-4A1984A26277}"/>
              </a:ext>
            </a:extLst>
          </p:cNvPr>
          <p:cNvSpPr txBox="1"/>
          <p:nvPr/>
        </p:nvSpPr>
        <p:spPr>
          <a:xfrm>
            <a:off x="9210101" y="3657090"/>
            <a:ext cx="29818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Munich, Bayerische Staatsgemäldesammlungen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26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habits&#10;&#10;Description générée automatiquement">
            <a:extLst>
              <a:ext uri="{FF2B5EF4-FFF2-40B4-BE49-F238E27FC236}">
                <a16:creationId xmlns:a16="http://schemas.microsoft.com/office/drawing/2014/main" id="{60F6E226-F9F1-65C4-95B1-0FFE1A87AA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4033" y="279000"/>
            <a:ext cx="884210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0934DC-1A90-2CF1-A8AE-FDBC47F4D1E9}"/>
              </a:ext>
            </a:extLst>
          </p:cNvPr>
          <p:cNvSpPr txBox="1"/>
          <p:nvPr/>
        </p:nvSpPr>
        <p:spPr>
          <a:xfrm>
            <a:off x="231355" y="1441620"/>
            <a:ext cx="269913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reniement de Pierre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68EBA60-E6FC-5284-E315-C006EC25168C}"/>
              </a:ext>
            </a:extLst>
          </p:cNvPr>
          <p:cNvSpPr txBox="1"/>
          <p:nvPr/>
        </p:nvSpPr>
        <p:spPr>
          <a:xfrm>
            <a:off x="231355" y="3830801"/>
            <a:ext cx="28754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Florence, Fondation Roberto Longhi 1616 -1618</a:t>
            </a:r>
          </a:p>
        </p:txBody>
      </p:sp>
    </p:spTree>
    <p:extLst>
      <p:ext uri="{BB962C8B-B14F-4D97-AF65-F5344CB8AC3E}">
        <p14:creationId xmlns:p14="http://schemas.microsoft.com/office/powerpoint/2010/main" val="1340999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Visage humain, art&#10;&#10;Description générée automatiquement">
            <a:extLst>
              <a:ext uri="{FF2B5EF4-FFF2-40B4-BE49-F238E27FC236}">
                <a16:creationId xmlns:a16="http://schemas.microsoft.com/office/drawing/2014/main" id="{DCCFCDE8-E02C-EDA8-FB6F-173642C33D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294" y="279000"/>
            <a:ext cx="838636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3B28FF-7D0A-AF6F-C94E-FC51AD527E57}"/>
              </a:ext>
            </a:extLst>
          </p:cNvPr>
          <p:cNvSpPr txBox="1"/>
          <p:nvPr/>
        </p:nvSpPr>
        <p:spPr>
          <a:xfrm>
            <a:off x="8802477" y="2423711"/>
            <a:ext cx="32830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Christ chassant les changeurs d'argent du Temple 1618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2B795E5-A88A-BC75-520F-6973AF5664CC}"/>
              </a:ext>
            </a:extLst>
          </p:cNvPr>
          <p:cNvSpPr txBox="1"/>
          <p:nvPr/>
        </p:nvSpPr>
        <p:spPr>
          <a:xfrm>
            <a:off x="8837929" y="3624039"/>
            <a:ext cx="29379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Galerie nationale d'art antique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833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Visage humain, femme&#10;&#10;Description générée automatiquement">
            <a:extLst>
              <a:ext uri="{FF2B5EF4-FFF2-40B4-BE49-F238E27FC236}">
                <a16:creationId xmlns:a16="http://schemas.microsoft.com/office/drawing/2014/main" id="{B26492F5-3D55-324A-0C6A-0EC5A62EDF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7977" y="279000"/>
            <a:ext cx="850632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B12A9A-749C-76BD-40C9-1ADEDFBEEA09}"/>
              </a:ext>
            </a:extLst>
          </p:cNvPr>
          <p:cNvSpPr txBox="1"/>
          <p:nvPr/>
        </p:nvSpPr>
        <p:spPr>
          <a:xfrm>
            <a:off x="88135" y="2445745"/>
            <a:ext cx="30296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Soldats jouant aux cartes et aux dés (Les tricheurs)  1618 -1620 Galerie Nationale D’Art</a:t>
            </a:r>
          </a:p>
        </p:txBody>
      </p:sp>
    </p:spTree>
    <p:extLst>
      <p:ext uri="{BB962C8B-B14F-4D97-AF65-F5344CB8AC3E}">
        <p14:creationId xmlns:p14="http://schemas.microsoft.com/office/powerpoint/2010/main" val="517587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Visage humain, mythologie, art&#10;&#10;Description générée automatiquement">
            <a:extLst>
              <a:ext uri="{FF2B5EF4-FFF2-40B4-BE49-F238E27FC236}">
                <a16:creationId xmlns:a16="http://schemas.microsoft.com/office/drawing/2014/main" id="{6455E0AB-0354-DD56-1531-D17964D7DB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8758" y="189000"/>
            <a:ext cx="4674484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BE1EF69-7FB9-249C-0799-BF657703E58C}"/>
              </a:ext>
            </a:extLst>
          </p:cNvPr>
          <p:cNvSpPr txBox="1"/>
          <p:nvPr/>
        </p:nvSpPr>
        <p:spPr>
          <a:xfrm>
            <a:off x="8433242" y="489160"/>
            <a:ext cx="343726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Saint Jean-Baptiste dans le désert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7E47474-6CA0-F812-A27A-23A2DC6FC896}"/>
              </a:ext>
            </a:extLst>
          </p:cNvPr>
          <p:cNvSpPr txBox="1"/>
          <p:nvPr/>
        </p:nvSpPr>
        <p:spPr>
          <a:xfrm>
            <a:off x="8433242" y="3536148"/>
            <a:ext cx="31287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Saint-Jean-de-Maurienne, cathédrale Saint-Jean-Baptiste 1620 - 1622</a:t>
            </a:r>
          </a:p>
        </p:txBody>
      </p:sp>
    </p:spTree>
    <p:extLst>
      <p:ext uri="{BB962C8B-B14F-4D97-AF65-F5344CB8AC3E}">
        <p14:creationId xmlns:p14="http://schemas.microsoft.com/office/powerpoint/2010/main" val="2912122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Visage humain&#10;&#10;Description générée automatiquement">
            <a:extLst>
              <a:ext uri="{FF2B5EF4-FFF2-40B4-BE49-F238E27FC236}">
                <a16:creationId xmlns:a16="http://schemas.microsoft.com/office/drawing/2014/main" id="{A76E2D55-103C-F340-9ABD-71B32B5DAB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6260" y="279000"/>
            <a:ext cx="883834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96D240-0AC1-2ECC-F654-F7D8347520D0}"/>
              </a:ext>
            </a:extLst>
          </p:cNvPr>
          <p:cNvSpPr txBox="1"/>
          <p:nvPr/>
        </p:nvSpPr>
        <p:spPr>
          <a:xfrm>
            <a:off x="297394" y="542581"/>
            <a:ext cx="28203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purification du Temple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37F8CB2-C6AD-A4BC-FE0A-93870CBEA27A}"/>
              </a:ext>
            </a:extLst>
          </p:cNvPr>
          <p:cNvSpPr txBox="1"/>
          <p:nvPr/>
        </p:nvSpPr>
        <p:spPr>
          <a:xfrm>
            <a:off x="451630" y="3101248"/>
            <a:ext cx="25118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	Jésus chassant les marchands du Temple 1620 - 1625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5636C9C-DD4C-03E1-1349-4945C7B8F1CE}"/>
              </a:ext>
            </a:extLst>
          </p:cNvPr>
          <p:cNvSpPr txBox="1"/>
          <p:nvPr/>
        </p:nvSpPr>
        <p:spPr>
          <a:xfrm>
            <a:off x="359149" y="4209244"/>
            <a:ext cx="26353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	Saint-Pétersbourg, musée de l'Ermitage</a:t>
            </a:r>
          </a:p>
        </p:txBody>
      </p:sp>
    </p:spTree>
    <p:extLst>
      <p:ext uri="{BB962C8B-B14F-4D97-AF65-F5344CB8AC3E}">
        <p14:creationId xmlns:p14="http://schemas.microsoft.com/office/powerpoint/2010/main" val="3670038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femme, Visage humain, art&#10;&#10;Description générée automatiquement">
            <a:extLst>
              <a:ext uri="{FF2B5EF4-FFF2-40B4-BE49-F238E27FC236}">
                <a16:creationId xmlns:a16="http://schemas.microsoft.com/office/drawing/2014/main" id="{B7ED0867-DBAC-C6EC-51DB-CCBD4E95C3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575" y="279000"/>
            <a:ext cx="834783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730660-8D52-4C52-E93B-1707F0603D11}"/>
              </a:ext>
            </a:extLst>
          </p:cNvPr>
          <p:cNvSpPr txBox="1"/>
          <p:nvPr/>
        </p:nvSpPr>
        <p:spPr>
          <a:xfrm>
            <a:off x="8923663" y="473726"/>
            <a:ext cx="308472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Jésus et la femme adultère  1620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437346C-8CE3-D2D6-FD24-54E5B2DD0226}"/>
              </a:ext>
            </a:extLst>
          </p:cNvPr>
          <p:cNvSpPr txBox="1"/>
          <p:nvPr/>
        </p:nvSpPr>
        <p:spPr>
          <a:xfrm>
            <a:off x="8923663" y="3520714"/>
            <a:ext cx="29084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Los Angeles, J. Paul Getty Museum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941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mythologie&#10;&#10;Description générée automatiquement">
            <a:extLst>
              <a:ext uri="{FF2B5EF4-FFF2-40B4-BE49-F238E27FC236}">
                <a16:creationId xmlns:a16="http://schemas.microsoft.com/office/drawing/2014/main" id="{47B6158B-D7DC-F132-FABB-F79FE3F651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6478" y="279000"/>
            <a:ext cx="816062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283787-E909-FA28-5FC6-09A53EEB34B7}"/>
              </a:ext>
            </a:extLst>
          </p:cNvPr>
          <p:cNvSpPr txBox="1"/>
          <p:nvPr/>
        </p:nvSpPr>
        <p:spPr>
          <a:xfrm>
            <a:off x="429658" y="454446"/>
            <a:ext cx="349234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Valentin de Boulogne, Musiciens et soldats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37C2967-979F-3271-F35B-88AD9C2F1A71}"/>
              </a:ext>
            </a:extLst>
          </p:cNvPr>
          <p:cNvSpPr txBox="1"/>
          <p:nvPr/>
        </p:nvSpPr>
        <p:spPr>
          <a:xfrm>
            <a:off x="539827" y="3349128"/>
            <a:ext cx="2809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Strasbourg, musée des Beaux-Arts de Strasbourg 1620</a:t>
            </a:r>
          </a:p>
        </p:txBody>
      </p:sp>
    </p:spTree>
    <p:extLst>
      <p:ext uri="{BB962C8B-B14F-4D97-AF65-F5344CB8AC3E}">
        <p14:creationId xmlns:p14="http://schemas.microsoft.com/office/powerpoint/2010/main" val="833267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dessin, art, Arts visuels&#10;&#10;Description générée automatiquement">
            <a:extLst>
              <a:ext uri="{FF2B5EF4-FFF2-40B4-BE49-F238E27FC236}">
                <a16:creationId xmlns:a16="http://schemas.microsoft.com/office/drawing/2014/main" id="{0C526F74-0201-B72A-CF37-074203EE68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150" y="279510"/>
            <a:ext cx="8496000" cy="629898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33F832-622E-7E99-EE86-383709EB26F8}"/>
              </a:ext>
            </a:extLst>
          </p:cNvPr>
          <p:cNvSpPr txBox="1"/>
          <p:nvPr/>
        </p:nvSpPr>
        <p:spPr>
          <a:xfrm>
            <a:off x="8755150" y="2096347"/>
            <a:ext cx="32793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David avec la tête de Goliath et deux soldats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DC26A1F-F6A5-E9AB-89F8-E78061B79FE1}"/>
              </a:ext>
            </a:extLst>
          </p:cNvPr>
          <p:cNvSpPr txBox="1"/>
          <p:nvPr/>
        </p:nvSpPr>
        <p:spPr>
          <a:xfrm>
            <a:off x="9674267" y="2828835"/>
            <a:ext cx="2954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	Madrid, Musée Thyssen-</a:t>
            </a:r>
            <a:r>
              <a:rPr lang="fr-FR" sz="2400" b="1" dirty="0" err="1">
                <a:solidFill>
                  <a:srgbClr val="FFFF00"/>
                </a:solidFill>
              </a:rPr>
              <a:t>Bornemisza</a:t>
            </a:r>
            <a:r>
              <a:rPr lang="fr-FR" sz="2400" b="1" dirty="0">
                <a:solidFill>
                  <a:srgbClr val="FFFF00"/>
                </a:solidFill>
              </a:rPr>
              <a:t> 1620</a:t>
            </a:r>
          </a:p>
        </p:txBody>
      </p:sp>
    </p:spTree>
    <p:extLst>
      <p:ext uri="{BB962C8B-B14F-4D97-AF65-F5344CB8AC3E}">
        <p14:creationId xmlns:p14="http://schemas.microsoft.com/office/powerpoint/2010/main" val="3468192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art, mythologie&#10;&#10;Description générée automatiquement">
            <a:extLst>
              <a:ext uri="{FF2B5EF4-FFF2-40B4-BE49-F238E27FC236}">
                <a16:creationId xmlns:a16="http://schemas.microsoft.com/office/drawing/2014/main" id="{E4D6D963-F672-E039-A792-4E91D110B9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5634" y="279000"/>
            <a:ext cx="915071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38F61D-73CD-FC93-C68C-0332D2D72BF9}"/>
              </a:ext>
            </a:extLst>
          </p:cNvPr>
          <p:cNvSpPr txBox="1"/>
          <p:nvPr/>
        </p:nvSpPr>
        <p:spPr>
          <a:xfrm>
            <a:off x="88135" y="2566930"/>
            <a:ext cx="3073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Tribut à César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58B886A-0CA9-DAD8-6D12-8A14B79DBA98}"/>
              </a:ext>
            </a:extLst>
          </p:cNvPr>
          <p:cNvSpPr txBox="1"/>
          <p:nvPr/>
        </p:nvSpPr>
        <p:spPr>
          <a:xfrm>
            <a:off x="88134" y="3044576"/>
            <a:ext cx="2809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Versailles, musée national du château  - 1624</a:t>
            </a:r>
          </a:p>
        </p:txBody>
      </p:sp>
    </p:spTree>
    <p:extLst>
      <p:ext uri="{BB962C8B-B14F-4D97-AF65-F5344CB8AC3E}">
        <p14:creationId xmlns:p14="http://schemas.microsoft.com/office/powerpoint/2010/main" val="703321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Galerie d’art, galerie, intérieur, cadre photo&#10;&#10;Description générée automatiquement">
            <a:extLst>
              <a:ext uri="{FF2B5EF4-FFF2-40B4-BE49-F238E27FC236}">
                <a16:creationId xmlns:a16="http://schemas.microsoft.com/office/drawing/2014/main" id="{65D3D04E-869E-356F-7E5B-5BDDCD9D9B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246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CB749E4-ED92-A649-8EAF-B86D88F7C4BB}"/>
              </a:ext>
            </a:extLst>
          </p:cNvPr>
          <p:cNvSpPr txBox="1"/>
          <p:nvPr/>
        </p:nvSpPr>
        <p:spPr>
          <a:xfrm>
            <a:off x="8962583" y="2828835"/>
            <a:ext cx="30737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l'exposition. Valentin de Boulogne,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091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personne, art&#10;&#10;Description générée automatiquement">
            <a:extLst>
              <a:ext uri="{FF2B5EF4-FFF2-40B4-BE49-F238E27FC236}">
                <a16:creationId xmlns:a16="http://schemas.microsoft.com/office/drawing/2014/main" id="{F36A5F4B-E2FC-5568-C360-5A427C0148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7199" y="189000"/>
            <a:ext cx="4917601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7E2E12-4DDB-04FE-A003-36D1230614CB}"/>
              </a:ext>
            </a:extLst>
          </p:cNvPr>
          <p:cNvSpPr txBox="1"/>
          <p:nvPr/>
        </p:nvSpPr>
        <p:spPr>
          <a:xfrm>
            <a:off x="166886" y="2274838"/>
            <a:ext cx="34703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Valentin de Boulogne, Samson (vers 1630 ; huile sur toile, 157 x 125 cm ; Cleveland, The Cleveland Museum of Art)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015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98FAF28-27CB-9822-6CD6-46472DD75B82}"/>
              </a:ext>
            </a:extLst>
          </p:cNvPr>
          <p:cNvSpPr txBox="1"/>
          <p:nvPr/>
        </p:nvSpPr>
        <p:spPr>
          <a:xfrm>
            <a:off x="308472" y="1355074"/>
            <a:ext cx="11993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Proposé  Valentin De Boulogne – Artiste - Peintre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A8EA16C-372D-71F7-F5A1-08FA7D731E5E}"/>
              </a:ext>
            </a:extLst>
          </p:cNvPr>
          <p:cNvSpPr txBox="1"/>
          <p:nvPr/>
        </p:nvSpPr>
        <p:spPr>
          <a:xfrm>
            <a:off x="3194891" y="2312661"/>
            <a:ext cx="87694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C6599F6-1E17-D073-BC1B-CB8DFA481FAF}"/>
              </a:ext>
            </a:extLst>
          </p:cNvPr>
          <p:cNvSpPr txBox="1"/>
          <p:nvPr/>
        </p:nvSpPr>
        <p:spPr>
          <a:xfrm>
            <a:off x="3955056" y="3299552"/>
            <a:ext cx="65660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45F0743-075A-2EAA-9D18-704229E1ECC1}"/>
              </a:ext>
            </a:extLst>
          </p:cNvPr>
          <p:cNvSpPr txBox="1"/>
          <p:nvPr/>
        </p:nvSpPr>
        <p:spPr>
          <a:xfrm>
            <a:off x="5310129" y="4286443"/>
            <a:ext cx="45389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198717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542</Words>
  <Application>Microsoft Office PowerPoint</Application>
  <PresentationFormat>Grand écran</PresentationFormat>
  <Paragraphs>119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2024-09-11T08:19:42Z</dcterms:created>
  <dcterms:modified xsi:type="dcterms:W3CDTF">2024-09-11T10:59:42Z</dcterms:modified>
</cp:coreProperties>
</file>