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75" r:id="rId8"/>
    <p:sldId id="262" r:id="rId9"/>
    <p:sldId id="263" r:id="rId10"/>
    <p:sldId id="264" r:id="rId11"/>
    <p:sldId id="265" r:id="rId12"/>
    <p:sldId id="270" r:id="rId13"/>
    <p:sldId id="268" r:id="rId14"/>
    <p:sldId id="267" r:id="rId15"/>
    <p:sldId id="266" r:id="rId16"/>
    <p:sldId id="269" r:id="rId17"/>
    <p:sldId id="271" r:id="rId18"/>
    <p:sldId id="272" r:id="rId19"/>
    <p:sldId id="273" r:id="rId20"/>
    <p:sldId id="274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725" y="7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EC514B-435D-C37E-BF53-78D9EF9F26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CF3BAA1-C26A-B667-947A-D92FBCB9A4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E0FA52-6E19-C1D7-0C2A-AEE6EDB22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490148-611A-8B25-5C76-1F035A907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2FF76A-8512-A7EB-1CD1-6CC8FDAB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86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5F2D8A-5716-4C3F-BFD0-1792910D4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FA047B-6C3F-FF70-6481-50B6E2D284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F800CF-D78C-D510-7BD2-5302BB974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257CB8-F93F-721F-190B-35ECD2B25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A11CE1-940F-CF61-43DE-FA002C6EE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41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48C874-1607-15A3-730C-9D9AAAADB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F5B814A-EABD-DC23-F014-586E4A5836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0C1499-3232-9F43-3B0F-D81E478EF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94C3B7-5AD1-F2B2-2BCD-07613BAC8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608EAB-3884-10F7-3C23-C95B1BEA4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43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885155-0F1A-355C-E44B-A38A3C39E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5696E0-82E1-949E-C9F8-F2764CC2C3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221B3D3-E175-575D-E42C-3A5C6710B3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B7F7E92-34AD-B904-6F9C-C29CDCDEE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D31CEC2-6C52-703F-0489-09808B136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59D0630-8DF5-733C-EA9D-4C0EE1CE5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48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6C4C83-CAEE-7CDF-7DA8-DA809EC1D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EB9864-A58A-8487-0526-111D9B8FC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0D7C122-23C1-2E0B-80DB-FC6ECF5494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182286E-1A85-F4D9-A58F-91A13802BA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770D3B5-AC75-3A36-B672-79F5A9B5A0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5F0B01D-D0D7-0311-8507-3A6D0B72A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1344F9B-CEF4-EA66-5FF1-BB648A784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E19680B-F32B-F145-B915-29DC7B854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61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74A6E0-5889-238F-DBA5-596A5FDB1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4D709D0-9F72-5D72-DAF7-0DF082C50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B1FE745-AF31-DF18-C3B4-63BD3EA15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4BFBA11-5174-9AC7-5CA4-ADE8BFB9E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6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CE08C6B-1167-FA3B-95C9-C835A9FAA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0700263-EE43-C687-3AC2-064D4281C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579ED9E-0C24-06CC-513C-8985219CD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93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3E95A2-73FF-221D-3743-E1C68B39C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EE4ED8-F291-BCC8-D7CB-9D82584C2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9908F3D-5E42-2788-0093-D4EA872DCA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ED5037E-AF1D-BD5F-5BD5-56052B9E4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DB3CD41-E9BB-74CD-DD9C-174B79160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163EB73-C1BB-8064-9AFA-22DB5A7B5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0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4FB3A8-8FE1-DDC2-ED9E-41C41AD19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01D6F02-E26D-1BAA-CF75-A0C54EE76E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1F9F1C2-E28E-9C02-A424-3C656F3AA7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548636-BB77-80DE-78C8-74CD62F0E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D946A9A-41B6-6058-9DCD-3717A9F25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275E74-DA0F-A9F8-22C5-FE6991D5D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54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5E7F20-3818-9F5E-FA94-F0B39B43F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ABABF36-8EB8-C8DC-5128-A8711C6A02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4413DF-ED8E-C072-90DA-FD8331942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E88E83-4999-9796-8B52-866837CBB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73575F-DFB9-869E-CA5C-0C9F1C42F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92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F9D9EB1-B86A-A2B7-9FA5-2311491D1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5BC3868-3509-2CFF-258F-C03E45226B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E26C6D-986D-BFE0-AADD-D023D7DA0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3AE615-E0A2-654D-8E51-3F9C3D7FC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ED3F8D-844B-D864-AE94-545B51E3F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92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726B48C-0093-8447-4122-A895358AB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0D147E9-3594-0321-3E8F-19CDBDC1A7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A547AE-35C0-51BE-AC8B-2007803CE9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FF8AA-2586-4B60-B3E6-CA2C416B0285}" type="datetimeFigureOut">
              <a:rPr lang="fr-FR" smtClean="0"/>
              <a:t>13/09/2024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A2D232-815F-D32C-2C6D-D2A3E3D596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56E5C3-D281-119C-6933-A0A502D47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0E80A-EF94-4553-B42B-A950511CE1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116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6943051-613B-4B72-B51A-6979D31AD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061068"/>
            <a:ext cx="7620000" cy="5076825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00D2F5-F537-2B40-B1C7-232B4ACF29AF}"/>
              </a:ext>
            </a:extLst>
          </p:cNvPr>
          <p:cNvSpPr txBox="1"/>
          <p:nvPr/>
        </p:nvSpPr>
        <p:spPr>
          <a:xfrm>
            <a:off x="2286000" y="458497"/>
            <a:ext cx="7857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TAPISSERIE DE L’APOCALYPSE – Château d’ANGERS</a:t>
            </a:r>
          </a:p>
        </p:txBody>
      </p:sp>
    </p:spTree>
    <p:extLst>
      <p:ext uri="{BB962C8B-B14F-4D97-AF65-F5344CB8AC3E}">
        <p14:creationId xmlns:p14="http://schemas.microsoft.com/office/powerpoint/2010/main" val="55297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  <p:sndAc>
          <p:stSnd loop="1">
            <p:snd r:embed="rId2" name="Spacewalk (Passengers OST).wav"/>
          </p:stSnd>
        </p:sndAc>
      </p:transition>
    </mc:Choice>
    <mc:Fallback xmlns="">
      <p:transition spd="slow" advClick="0" advTm="8000">
        <p:checker/>
        <p:sndAc>
          <p:stSnd loop="1">
            <p:snd r:embed="rId4" name="Spacewalk (Passengers OST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385387-1812-6459-0CAB-FCC61EC15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989" y="759613"/>
            <a:ext cx="8253345" cy="5498791"/>
          </a:xfrm>
          <a:prstGeom prst="rect">
            <a:avLst/>
          </a:prstGeom>
          <a:ln w="412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BFCFBB-3D39-ECFC-6A7C-985BA05E4910}"/>
              </a:ext>
            </a:extLst>
          </p:cNvPr>
          <p:cNvSpPr txBox="1"/>
          <p:nvPr/>
        </p:nvSpPr>
        <p:spPr>
          <a:xfrm>
            <a:off x="9061536" y="1154517"/>
            <a:ext cx="279899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Œuvre exceptionnelle, chef d’œuvre médiéval commandé en 1375 par le Duc Louis 1</a:t>
            </a:r>
            <a:r>
              <a:rPr lang="fr-FR" sz="2000" b="1" baseline="30000" dirty="0">
                <a:solidFill>
                  <a:srgbClr val="FFFF00"/>
                </a:solidFill>
              </a:rPr>
              <a:t>er</a:t>
            </a:r>
            <a:r>
              <a:rPr lang="fr-FR" sz="2000" b="1" dirty="0">
                <a:solidFill>
                  <a:srgbClr val="FFFF00"/>
                </a:solidFill>
              </a:rPr>
              <a:t> d’Anjou 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(finie et livrée en 1382) – la plus grande conservée et exposée – 103m de long avec 6 grandes pièces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(galerie dans la pénombre et, température à 19° - bancs et gradins pour le public –accès réglementé </a:t>
            </a:r>
            <a:r>
              <a:rPr lang="fr-FR" sz="2000" b="1" dirty="0"/>
              <a:t>-)</a:t>
            </a:r>
          </a:p>
        </p:txBody>
      </p:sp>
    </p:spTree>
    <p:extLst>
      <p:ext uri="{BB962C8B-B14F-4D97-AF65-F5344CB8AC3E}">
        <p14:creationId xmlns:p14="http://schemas.microsoft.com/office/powerpoint/2010/main" val="428321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E56734-CECE-C5BB-5AF4-8B0A7730E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927100"/>
            <a:ext cx="8128000" cy="5003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6BB672-D926-A78C-EF46-F8A03A5827C0}"/>
              </a:ext>
            </a:extLst>
          </p:cNvPr>
          <p:cNvSpPr txBox="1"/>
          <p:nvPr/>
        </p:nvSpPr>
        <p:spPr>
          <a:xfrm>
            <a:off x="1633928" y="6086007"/>
            <a:ext cx="8994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Les 4 cavaliers de l’apocalypse représentant : la conquête – la guerre- la famine et la mort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F23C53D-E19B-1E05-BCCE-8A73802BC31A}"/>
              </a:ext>
            </a:extLst>
          </p:cNvPr>
          <p:cNvSpPr txBox="1"/>
          <p:nvPr/>
        </p:nvSpPr>
        <p:spPr>
          <a:xfrm>
            <a:off x="1424658" y="219214"/>
            <a:ext cx="9412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Les scènes principales : les 4 cavaliers – la Femme et le dragon – Chute de Babylone –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la bête de la Terre  et, la bête de la Mer – Le Jugement dernier -</a:t>
            </a:r>
          </a:p>
        </p:txBody>
      </p:sp>
    </p:spTree>
    <p:extLst>
      <p:ext uri="{BB962C8B-B14F-4D97-AF65-F5344CB8AC3E}">
        <p14:creationId xmlns:p14="http://schemas.microsoft.com/office/powerpoint/2010/main" val="272523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5D17987-49B6-AD9E-EB5C-80BE81BE19F0}"/>
              </a:ext>
            </a:extLst>
          </p:cNvPr>
          <p:cNvSpPr txBox="1"/>
          <p:nvPr/>
        </p:nvSpPr>
        <p:spPr>
          <a:xfrm>
            <a:off x="1439055" y="5599909"/>
            <a:ext cx="9638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Femme et le dragon une femme couronnée de 12 étoiles, représentant l’Eglise ou la Vierge Marie –poursuivie par un dragon à 7 têtes, symbole de Satan – Symbole de la lutte du Bien et du Mal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915889A-327A-14C9-FF3E-55D535BBD9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3718" y="199909"/>
            <a:ext cx="8084563" cy="5400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45505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8809101-41D6-5226-5A56-3EB224F916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3724" y="592529"/>
            <a:ext cx="3807501" cy="5076668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C5C9BBA-0631-57AC-7141-3EEF7E8157AA}"/>
              </a:ext>
            </a:extLst>
          </p:cNvPr>
          <p:cNvSpPr txBox="1"/>
          <p:nvPr/>
        </p:nvSpPr>
        <p:spPr>
          <a:xfrm>
            <a:off x="554636" y="5669197"/>
            <a:ext cx="57862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Chute de Babylone – Symbole de la corruption et de la décadence – représente la victoire du Bien sur le mal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A279890-FD06-1DA9-E30E-02A89A4F134F}"/>
              </a:ext>
            </a:extLst>
          </p:cNvPr>
          <p:cNvSpPr txBox="1"/>
          <p:nvPr/>
        </p:nvSpPr>
        <p:spPr>
          <a:xfrm>
            <a:off x="6790776" y="305068"/>
            <a:ext cx="472698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Technique impressionnante, réalisée avec des fils de laine aux couleurs vives et, de fils plaqués d’or.  Exemple magistral de l’Art de la tapisserie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dite de ‘lisse’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Illustre le livre de l’Apocalypse de Saint Jean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avec des scènes symboliques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Se lit de gauche à droite et, de haut en bas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Trésor Historique inscrit à l’UNESCO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Témoin de l’époque du 14eme et, de la puissance du Duc Louis 1</a:t>
            </a:r>
            <a:r>
              <a:rPr lang="fr-FR" sz="2000" b="1" baseline="30000" dirty="0">
                <a:solidFill>
                  <a:srgbClr val="FFFF00"/>
                </a:solidFill>
              </a:rPr>
              <a:t>er</a:t>
            </a:r>
            <a:r>
              <a:rPr lang="fr-FR" sz="2000" b="1" dirty="0">
                <a:solidFill>
                  <a:srgbClr val="FFFF00"/>
                </a:solidFill>
              </a:rPr>
              <a:t> d’Anjou – conçue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pour inspirer réflexions sur le thème de la Foi, de la Justice et, de la lutte du Bien contre le Mal</a:t>
            </a:r>
          </a:p>
        </p:txBody>
      </p:sp>
    </p:spTree>
    <p:extLst>
      <p:ext uri="{BB962C8B-B14F-4D97-AF65-F5344CB8AC3E}">
        <p14:creationId xmlns:p14="http://schemas.microsoft.com/office/powerpoint/2010/main" val="410684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F24A986-D84B-DF31-2044-CB0BEEB9C650}"/>
              </a:ext>
            </a:extLst>
          </p:cNvPr>
          <p:cNvSpPr txBox="1"/>
          <p:nvPr/>
        </p:nvSpPr>
        <p:spPr>
          <a:xfrm>
            <a:off x="9461142" y="1376128"/>
            <a:ext cx="25045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Jugement dernier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 Christ jugeant les âmes, séparant les justes des pêcheurs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Vision de la fin des temps et, du triomphe final de Dieu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F7E8CAF-ECF2-A872-1804-E2C5E8D149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44" y="1376128"/>
            <a:ext cx="8202236" cy="4470036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59742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EBBC9A-4150-5ED6-7296-F66285F09F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389" y="385512"/>
            <a:ext cx="4657085" cy="3780000"/>
          </a:xfrm>
          <a:prstGeom prst="rect">
            <a:avLst/>
          </a:prstGeom>
          <a:ln w="412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1B576E-5781-AFC5-9EA2-5DEDF6227980}"/>
              </a:ext>
            </a:extLst>
          </p:cNvPr>
          <p:cNvSpPr txBox="1"/>
          <p:nvPr/>
        </p:nvSpPr>
        <p:spPr>
          <a:xfrm>
            <a:off x="937494" y="4165512"/>
            <a:ext cx="47579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Bête de la Terre, symbolisant les faux prophètes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EF274E4-D822-0FFE-1B6C-384D56254F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6528" y="2845676"/>
            <a:ext cx="5133207" cy="3636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5729C41-DF9C-3C28-0C6C-E955D3F39796}"/>
              </a:ext>
            </a:extLst>
          </p:cNvPr>
          <p:cNvSpPr txBox="1"/>
          <p:nvPr/>
        </p:nvSpPr>
        <p:spPr>
          <a:xfrm>
            <a:off x="6826210" y="2014679"/>
            <a:ext cx="4473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Bête de la Mer, associée à des Empires oppressifs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32B16EB-766A-1558-3F8C-9351F56E996E}"/>
              </a:ext>
            </a:extLst>
          </p:cNvPr>
          <p:cNvSpPr txBox="1"/>
          <p:nvPr/>
        </p:nvSpPr>
        <p:spPr>
          <a:xfrm>
            <a:off x="718088" y="5154943"/>
            <a:ext cx="5377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Ses 2 bêtes représentent les forces du Mal, persécutant les fidèles</a:t>
            </a:r>
          </a:p>
        </p:txBody>
      </p:sp>
    </p:spTree>
    <p:extLst>
      <p:ext uri="{BB962C8B-B14F-4D97-AF65-F5344CB8AC3E}">
        <p14:creationId xmlns:p14="http://schemas.microsoft.com/office/powerpoint/2010/main" val="142730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D755028-7AF6-1702-1439-FEC689E126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9324" y="659790"/>
            <a:ext cx="5000814" cy="3600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B8114B-B4C1-6362-9178-4AABC10C2149}"/>
              </a:ext>
            </a:extLst>
          </p:cNvPr>
          <p:cNvSpPr txBox="1"/>
          <p:nvPr/>
        </p:nvSpPr>
        <p:spPr>
          <a:xfrm>
            <a:off x="1176275" y="4377877"/>
            <a:ext cx="4706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Fleuve coulant du trône de Dieu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BC83401-7A27-E0E2-7674-56128F5477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5137" y="2901489"/>
            <a:ext cx="5011601" cy="3600000"/>
          </a:xfrm>
          <a:prstGeom prst="rect">
            <a:avLst/>
          </a:prstGeom>
          <a:pattFill prst="pct5">
            <a:fgClr>
              <a:srgbClr val="C00000"/>
            </a:fgClr>
            <a:bgClr>
              <a:schemeClr val="bg1"/>
            </a:bgClr>
          </a:pattFill>
          <a:ln w="38100" cmpd="dbl">
            <a:solidFill>
              <a:srgbClr val="FFFF00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004EEA1-14D7-16E1-DE39-AB723C783861}"/>
              </a:ext>
            </a:extLst>
          </p:cNvPr>
          <p:cNvSpPr txBox="1"/>
          <p:nvPr/>
        </p:nvSpPr>
        <p:spPr>
          <a:xfrm>
            <a:off x="7493430" y="2228957"/>
            <a:ext cx="3409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Jérusalem nouvelle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9426F30-888A-3CCD-53A8-4D59F2B7E57F}"/>
              </a:ext>
            </a:extLst>
          </p:cNvPr>
          <p:cNvSpPr txBox="1"/>
          <p:nvPr/>
        </p:nvSpPr>
        <p:spPr>
          <a:xfrm>
            <a:off x="7074738" y="356511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D’AUTRES DETAILS DE LA TAPISSERIE…………..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13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2D1658-D444-961D-657D-5A7C9DE3C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6549" y="514208"/>
            <a:ext cx="5729414" cy="3600000"/>
          </a:xfrm>
          <a:prstGeom prst="rect">
            <a:avLst/>
          </a:prstGeom>
          <a:ln w="412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90096F-E3D5-12FD-131C-475494E85362}"/>
              </a:ext>
            </a:extLst>
          </p:cNvPr>
          <p:cNvSpPr txBox="1"/>
          <p:nvPr/>
        </p:nvSpPr>
        <p:spPr>
          <a:xfrm>
            <a:off x="6958946" y="4216196"/>
            <a:ext cx="441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Satan assiège la ville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A225E24-D269-BC54-6011-A9122D734E97}"/>
              </a:ext>
            </a:extLst>
          </p:cNvPr>
          <p:cNvSpPr txBox="1"/>
          <p:nvPr/>
        </p:nvSpPr>
        <p:spPr>
          <a:xfrm>
            <a:off x="1434947" y="2083375"/>
            <a:ext cx="3895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Jean et l’ange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2DE064D-AA26-51BB-58E4-0CF19517F6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37" y="2593028"/>
            <a:ext cx="4089715" cy="3708000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73872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50D413-57A0-5A3C-6F0F-1CA4D5280D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022" y="592733"/>
            <a:ext cx="5179884" cy="3600000"/>
          </a:xfrm>
          <a:prstGeom prst="rect">
            <a:avLst/>
          </a:prstGeom>
          <a:ln w="412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9CE779-440A-5DE0-71C0-7906ECFA68F8}"/>
              </a:ext>
            </a:extLst>
          </p:cNvPr>
          <p:cNvSpPr txBox="1"/>
          <p:nvPr/>
        </p:nvSpPr>
        <p:spPr>
          <a:xfrm>
            <a:off x="781889" y="4401847"/>
            <a:ext cx="59961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Chute de Babylone, envahie par les démons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E2B5CC3-BBEC-4603-2EBE-AAE16AB0D69F}"/>
              </a:ext>
            </a:extLst>
          </p:cNvPr>
          <p:cNvSpPr txBox="1"/>
          <p:nvPr/>
        </p:nvSpPr>
        <p:spPr>
          <a:xfrm>
            <a:off x="8446576" y="2293749"/>
            <a:ext cx="2030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Grenouilles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4B61B5F-0E77-22D5-F77E-A849FC2E9B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7635" y="2832680"/>
            <a:ext cx="4090902" cy="3600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75156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CB7957-36CE-53E9-64C6-14D67BA92C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144" y="598338"/>
            <a:ext cx="4757704" cy="3600000"/>
          </a:xfrm>
          <a:prstGeom prst="rect">
            <a:avLst/>
          </a:prstGeom>
          <a:pattFill prst="pct5">
            <a:fgClr>
              <a:srgbClr val="C00000"/>
            </a:fgClr>
            <a:bgClr>
              <a:schemeClr val="bg1"/>
            </a:bgClr>
          </a:pattFill>
          <a:ln w="412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F5FEB4-B352-23F9-D1AE-4360C8DEC956}"/>
              </a:ext>
            </a:extLst>
          </p:cNvPr>
          <p:cNvSpPr txBox="1"/>
          <p:nvPr/>
        </p:nvSpPr>
        <p:spPr>
          <a:xfrm>
            <a:off x="6850251" y="4370522"/>
            <a:ext cx="4649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Grande prostituée sur la bête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1A76169-AB4B-ADC8-1C01-FAD918F4B1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042" y="2939854"/>
            <a:ext cx="4695681" cy="3600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A0F86BD-4304-A8C7-0378-C5F98C8241CB}"/>
              </a:ext>
            </a:extLst>
          </p:cNvPr>
          <p:cNvSpPr txBox="1"/>
          <p:nvPr/>
        </p:nvSpPr>
        <p:spPr>
          <a:xfrm>
            <a:off x="1210805" y="2398338"/>
            <a:ext cx="4757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Grande prostituée sur les eaux</a:t>
            </a:r>
          </a:p>
        </p:txBody>
      </p:sp>
    </p:spTree>
    <p:extLst>
      <p:ext uri="{BB962C8B-B14F-4D97-AF65-F5344CB8AC3E}">
        <p14:creationId xmlns:p14="http://schemas.microsoft.com/office/powerpoint/2010/main" val="427003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2DC524A3-9811-1331-1968-E830FEC6C0DE}"/>
              </a:ext>
            </a:extLst>
          </p:cNvPr>
          <p:cNvSpPr txBox="1"/>
          <p:nvPr/>
        </p:nvSpPr>
        <p:spPr>
          <a:xfrm>
            <a:off x="3938894" y="5431721"/>
            <a:ext cx="6851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anges reçoivent leurs coupes…………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413BE8D-D00E-B2E7-BE6B-45554D3840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637" y="964614"/>
            <a:ext cx="5625885" cy="4388178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52666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E6E7F56-FEF4-C49D-A3FA-865FD84F3BF8}"/>
              </a:ext>
            </a:extLst>
          </p:cNvPr>
          <p:cNvSpPr txBox="1"/>
          <p:nvPr/>
        </p:nvSpPr>
        <p:spPr>
          <a:xfrm>
            <a:off x="2120148" y="5726624"/>
            <a:ext cx="9561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Première coupe, versée sur la Terre   et, succession de situations..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81DA7DD-6BF4-1FF3-2885-095B47046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5477" y="1358234"/>
            <a:ext cx="5176915" cy="4141532"/>
          </a:xfrm>
          <a:prstGeom prst="rect">
            <a:avLst/>
          </a:prstGeom>
          <a:ln w="41275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62255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522CEF-C556-1CB2-EB26-BEDE01995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546" y="309966"/>
            <a:ext cx="3265259" cy="5959098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0C52E9-5097-B699-701E-167873465788}"/>
              </a:ext>
            </a:extLst>
          </p:cNvPr>
          <p:cNvSpPr txBox="1"/>
          <p:nvPr/>
        </p:nvSpPr>
        <p:spPr>
          <a:xfrm>
            <a:off x="4649492" y="5734373"/>
            <a:ext cx="45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4eme coupe, versée sur le soleil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30BF679-E643-FD12-044C-82ADC42AC95E}"/>
              </a:ext>
            </a:extLst>
          </p:cNvPr>
          <p:cNvSpPr txBox="1"/>
          <p:nvPr/>
        </p:nvSpPr>
        <p:spPr>
          <a:xfrm>
            <a:off x="5467350" y="4285971"/>
            <a:ext cx="6579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Deuxième et troisième coupe, versée sur les eaux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3CB9A99-283C-F236-101F-9C7BBA096A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462" y="508812"/>
            <a:ext cx="4556992" cy="3600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05790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71CA91B-CC41-DE5A-A46B-7689854AA46D}"/>
              </a:ext>
            </a:extLst>
          </p:cNvPr>
          <p:cNvSpPr txBox="1"/>
          <p:nvPr/>
        </p:nvSpPr>
        <p:spPr>
          <a:xfrm>
            <a:off x="1223397" y="4556502"/>
            <a:ext cx="4293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7eme coupe , versée dans l’air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5AAF9FD-8E11-C1CF-42EF-19113EDB6259}"/>
              </a:ext>
            </a:extLst>
          </p:cNvPr>
          <p:cNvSpPr txBox="1"/>
          <p:nvPr/>
        </p:nvSpPr>
        <p:spPr>
          <a:xfrm>
            <a:off x="6648773" y="1890793"/>
            <a:ext cx="48354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5eme et 6eme coupe, versée sur le trône </a:t>
            </a:r>
            <a:r>
              <a:rPr lang="fr-FR" sz="2400" b="1" dirty="0" err="1">
                <a:solidFill>
                  <a:srgbClr val="FFFF00"/>
                </a:solidFill>
              </a:rPr>
              <a:t>etl’Europhrate</a:t>
            </a:r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sur l’Euphrate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5BAB292-BB92-72B8-434E-1FBEC39C5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7694" y="2756502"/>
            <a:ext cx="5454508" cy="3600000"/>
          </a:xfrm>
          <a:prstGeom prst="rect">
            <a:avLst/>
          </a:prstGeom>
          <a:ln w="41275" cmpd="dbl">
            <a:solidFill>
              <a:srgbClr val="FFFF00"/>
            </a:solidFill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EB6D5BD-EBE3-4CE5-B939-EF366EB5C4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892" y="483498"/>
            <a:ext cx="5134025" cy="4073004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20612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1CD654C-BBFF-F96F-439C-CADED04D66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02" y="321189"/>
            <a:ext cx="5242706" cy="3600000"/>
          </a:xfrm>
          <a:prstGeom prst="rect">
            <a:avLst/>
          </a:prstGeom>
          <a:ln w="41275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C7D435-8531-07CF-2054-6313297001ED}"/>
              </a:ext>
            </a:extLst>
          </p:cNvPr>
          <p:cNvSpPr txBox="1"/>
          <p:nvPr/>
        </p:nvSpPr>
        <p:spPr>
          <a:xfrm>
            <a:off x="75022" y="3921189"/>
            <a:ext cx="5935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7 dernières plaies et, les harpes de Dieu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C97F75A-9598-1048-0CD1-99A817546D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1083" y="2909842"/>
            <a:ext cx="5130615" cy="3600000"/>
          </a:xfrm>
          <a:prstGeom prst="rect">
            <a:avLst/>
          </a:prstGeom>
          <a:ln w="41275" cmpd="dbl">
            <a:solidFill>
              <a:srgbClr val="FFFF00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0711B2D-3E32-8649-FF3C-CF46376DB944}"/>
              </a:ext>
            </a:extLst>
          </p:cNvPr>
          <p:cNvSpPr txBox="1"/>
          <p:nvPr/>
        </p:nvSpPr>
        <p:spPr>
          <a:xfrm>
            <a:off x="7516872" y="2448177"/>
            <a:ext cx="3859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Vendange des réprouvés</a:t>
            </a:r>
          </a:p>
        </p:txBody>
      </p:sp>
    </p:spTree>
    <p:extLst>
      <p:ext uri="{BB962C8B-B14F-4D97-AF65-F5344CB8AC3E}">
        <p14:creationId xmlns:p14="http://schemas.microsoft.com/office/powerpoint/2010/main" val="76400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1A2620-4783-9CCA-8282-166257CC5A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4968" y="470529"/>
            <a:ext cx="5070408" cy="3600000"/>
          </a:xfrm>
          <a:prstGeom prst="rect">
            <a:avLst/>
          </a:prstGeom>
          <a:ln w="444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405BAF-696A-06EF-2A53-B3422566CF32}"/>
              </a:ext>
            </a:extLst>
          </p:cNvPr>
          <p:cNvSpPr txBox="1"/>
          <p:nvPr/>
        </p:nvSpPr>
        <p:spPr>
          <a:xfrm>
            <a:off x="7926996" y="4070529"/>
            <a:ext cx="3859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cuve déborde..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1EC7BAF-62EF-0EC2-848E-BA7A9A56E7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624" y="2732194"/>
            <a:ext cx="4821411" cy="3600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64D9DF2-FF16-53EE-4464-07176DD6A50B}"/>
              </a:ext>
            </a:extLst>
          </p:cNvPr>
          <p:cNvSpPr txBox="1"/>
          <p:nvPr/>
        </p:nvSpPr>
        <p:spPr>
          <a:xfrm>
            <a:off x="1709468" y="2270529"/>
            <a:ext cx="4262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moisson des élus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27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C5DED4-65A6-00B2-EA1E-CC9EB4B28A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417" y="537868"/>
            <a:ext cx="5316583" cy="3600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7741EB-A6DF-E7C7-BECF-B1EC5C3472A7}"/>
              </a:ext>
            </a:extLst>
          </p:cNvPr>
          <p:cNvSpPr txBox="1"/>
          <p:nvPr/>
        </p:nvSpPr>
        <p:spPr>
          <a:xfrm>
            <a:off x="1926439" y="4189073"/>
            <a:ext cx="4277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sommeil des Justes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ACBAA29-B72B-7F70-77EE-10BA02DA6E13}"/>
              </a:ext>
            </a:extLst>
          </p:cNvPr>
          <p:cNvSpPr txBox="1"/>
          <p:nvPr/>
        </p:nvSpPr>
        <p:spPr>
          <a:xfrm>
            <a:off x="6987510" y="2249680"/>
            <a:ext cx="4695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Agneau sur la montagne de Sion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FC01188-886D-C395-714E-FF55026784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0777" y="2711345"/>
            <a:ext cx="4518806" cy="3600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84782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C1EBBC-ADC1-84D2-8E99-AE4DD100A8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1428" y="468255"/>
            <a:ext cx="4716162" cy="3600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DA99DD-3D4C-4EA1-931F-6F3E47969DF8}"/>
              </a:ext>
            </a:extLst>
          </p:cNvPr>
          <p:cNvSpPr txBox="1"/>
          <p:nvPr/>
        </p:nvSpPr>
        <p:spPr>
          <a:xfrm>
            <a:off x="7631559" y="4068255"/>
            <a:ext cx="441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3eme ange et, l’agneau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24EFCAE-86D6-FA5C-88CD-E90B7F42AB24}"/>
              </a:ext>
            </a:extLst>
          </p:cNvPr>
          <p:cNvSpPr txBox="1"/>
          <p:nvPr/>
        </p:nvSpPr>
        <p:spPr>
          <a:xfrm>
            <a:off x="744410" y="2268255"/>
            <a:ext cx="5822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</a:t>
            </a:r>
            <a:r>
              <a:rPr lang="fr-FR" sz="2400" b="1" dirty="0">
                <a:solidFill>
                  <a:srgbClr val="FFFF00"/>
                </a:solidFill>
              </a:rPr>
              <a:t>Ange annonçant la bonne nouvelle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BC09202-76AF-8CE3-0C46-4C7E50EBA1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770" y="2818925"/>
            <a:ext cx="4537803" cy="3600000"/>
          </a:xfrm>
          <a:prstGeom prst="rect">
            <a:avLst/>
          </a:prstGeom>
          <a:ln w="41275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63482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C8E940E-DDFE-88D9-8F92-B080D15285F3}"/>
              </a:ext>
            </a:extLst>
          </p:cNvPr>
          <p:cNvSpPr txBox="1"/>
          <p:nvPr/>
        </p:nvSpPr>
        <p:spPr>
          <a:xfrm>
            <a:off x="1199072" y="4261274"/>
            <a:ext cx="423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Chant du Cantique nouveau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0FED920-62C4-9E69-CBCE-4DD4C1BC4225}"/>
              </a:ext>
            </a:extLst>
          </p:cNvPr>
          <p:cNvSpPr txBox="1"/>
          <p:nvPr/>
        </p:nvSpPr>
        <p:spPr>
          <a:xfrm>
            <a:off x="6219032" y="1877403"/>
            <a:ext cx="5731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dragon combat les serviteurs de Dieu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698EE6E3-78B0-9E73-88E9-D864D1CBFD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162" y="2582276"/>
            <a:ext cx="4958189" cy="3636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00660AD-26DD-C84C-DDDD-EF905E6DB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915" y="661274"/>
            <a:ext cx="4655194" cy="3600000"/>
          </a:xfrm>
          <a:prstGeom prst="rect">
            <a:avLst/>
          </a:prstGeom>
          <a:ln w="41275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2215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750F43-A9D8-9010-F6C0-1F627E994A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2304" y="555516"/>
            <a:ext cx="4757704" cy="3600000"/>
          </a:xfrm>
          <a:prstGeom prst="rect">
            <a:avLst/>
          </a:prstGeom>
          <a:pattFill prst="pct5">
            <a:fgClr>
              <a:srgbClr val="C00000"/>
            </a:fgClr>
            <a:bgClr>
              <a:schemeClr val="bg1"/>
            </a:bgClr>
          </a:pattFill>
          <a:ln w="412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8B8D8C-6135-212A-8606-32BB49210A0D}"/>
              </a:ext>
            </a:extLst>
          </p:cNvPr>
          <p:cNvSpPr txBox="1"/>
          <p:nvPr/>
        </p:nvSpPr>
        <p:spPr>
          <a:xfrm>
            <a:off x="7615867" y="4155516"/>
            <a:ext cx="4029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Adoration de la Bête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1B0F58C-65C8-CE80-714B-3D0142F983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047" y="2817181"/>
            <a:ext cx="4853912" cy="3600000"/>
          </a:xfrm>
          <a:prstGeom prst="rect">
            <a:avLst/>
          </a:prstGeom>
          <a:ln w="381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F6205CB-8C07-CA53-C50B-AF617989D5C2}"/>
              </a:ext>
            </a:extLst>
          </p:cNvPr>
          <p:cNvSpPr txBox="1"/>
          <p:nvPr/>
        </p:nvSpPr>
        <p:spPr>
          <a:xfrm>
            <a:off x="1778392" y="2355516"/>
            <a:ext cx="3817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Adoration du Dragon</a:t>
            </a:r>
          </a:p>
        </p:txBody>
      </p:sp>
    </p:spTree>
    <p:extLst>
      <p:ext uri="{BB962C8B-B14F-4D97-AF65-F5344CB8AC3E}">
        <p14:creationId xmlns:p14="http://schemas.microsoft.com/office/powerpoint/2010/main" val="37673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E99EF6-680F-41A6-2EF7-CB896761F1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865" y="346047"/>
            <a:ext cx="4230129" cy="6092881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CBF37C-A19F-D3BA-697F-09D6C22A9272}"/>
              </a:ext>
            </a:extLst>
          </p:cNvPr>
          <p:cNvSpPr txBox="1"/>
          <p:nvPr/>
        </p:nvSpPr>
        <p:spPr>
          <a:xfrm>
            <a:off x="6385302" y="5408908"/>
            <a:ext cx="54709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Roi René  donateur de la tenture  (1374)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FD0B76D-2101-5CD7-A353-68A9CB532FE9}"/>
              </a:ext>
            </a:extLst>
          </p:cNvPr>
          <p:cNvSpPr txBox="1"/>
          <p:nvPr/>
        </p:nvSpPr>
        <p:spPr>
          <a:xfrm>
            <a:off x="6385302" y="635431"/>
            <a:ext cx="486646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galerie du Château offre une présentation immersive avec, audioguides, livrets-jeux pour familles et, supports tactiles pour les déficients visuels.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TAPISSERIE DE L’APOCALYPSE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Galerie du Château  à ANGERS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une œuvre exceptionnelle………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11801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A2EAA4B-A307-86D2-BA66-2B8C4AC450B1}"/>
              </a:ext>
            </a:extLst>
          </p:cNvPr>
          <p:cNvSpPr txBox="1"/>
          <p:nvPr/>
        </p:nvSpPr>
        <p:spPr>
          <a:xfrm>
            <a:off x="1276350" y="925830"/>
            <a:ext cx="10915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les </a:t>
            </a:r>
            <a:r>
              <a:rPr lang="fr-FR" sz="3200" b="1" dirty="0" err="1">
                <a:solidFill>
                  <a:srgbClr val="FFFF00"/>
                </a:solidFill>
              </a:rPr>
              <a:t>TAPISSERIEs</a:t>
            </a:r>
            <a:r>
              <a:rPr lang="fr-FR" sz="3200" b="1" dirty="0">
                <a:solidFill>
                  <a:srgbClr val="FFFF00"/>
                </a:solidFill>
              </a:rPr>
              <a:t> DE L’APOCALYPSE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79B05A0-CAA7-B414-E9B0-DD4D3FCD9348}"/>
              </a:ext>
            </a:extLst>
          </p:cNvPr>
          <p:cNvSpPr txBox="1"/>
          <p:nvPr/>
        </p:nvSpPr>
        <p:spPr>
          <a:xfrm>
            <a:off x="3219450" y="1777364"/>
            <a:ext cx="6732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Avec La Complicité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8ADB6CA-B027-530A-40FD-2756F5B0FE08}"/>
              </a:ext>
            </a:extLst>
          </p:cNvPr>
          <p:cNvSpPr txBox="1"/>
          <p:nvPr/>
        </p:nvSpPr>
        <p:spPr>
          <a:xfrm>
            <a:off x="3783330" y="2628899"/>
            <a:ext cx="8549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8AC3798-5C85-3618-5CD0-6198E5B506B0}"/>
              </a:ext>
            </a:extLst>
          </p:cNvPr>
          <p:cNvSpPr txBox="1"/>
          <p:nvPr/>
        </p:nvSpPr>
        <p:spPr>
          <a:xfrm>
            <a:off x="4537710" y="3429000"/>
            <a:ext cx="7795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BB03CEB-8C6F-CAEC-BCD0-091E38AB7C64}"/>
              </a:ext>
            </a:extLst>
          </p:cNvPr>
          <p:cNvSpPr txBox="1"/>
          <p:nvPr/>
        </p:nvSpPr>
        <p:spPr>
          <a:xfrm>
            <a:off x="5634990" y="4229100"/>
            <a:ext cx="5303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0567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571</Words>
  <Application>Microsoft Office PowerPoint</Application>
  <PresentationFormat>Grand écran</PresentationFormat>
  <Paragraphs>69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2024-09-12T07:53:42Z</dcterms:created>
  <dcterms:modified xsi:type="dcterms:W3CDTF">2024-09-13T12:57:42Z</dcterms:modified>
</cp:coreProperties>
</file>