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1" r:id="rId3"/>
    <p:sldId id="256" r:id="rId4"/>
    <p:sldId id="267" r:id="rId5"/>
    <p:sldId id="266" r:id="rId6"/>
    <p:sldId id="265" r:id="rId7"/>
    <p:sldId id="264" r:id="rId8"/>
    <p:sldId id="263" r:id="rId9"/>
    <p:sldId id="262" r:id="rId10"/>
    <p:sldId id="260" r:id="rId11"/>
    <p:sldId id="259" r:id="rId12"/>
    <p:sldId id="258" r:id="rId13"/>
    <p:sldId id="25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30" autoAdjust="0"/>
    <p:restoredTop sz="94660"/>
  </p:normalViewPr>
  <p:slideViewPr>
    <p:cSldViewPr snapToGrid="0">
      <p:cViewPr varScale="1">
        <p:scale>
          <a:sx n="73" d="100"/>
          <a:sy n="73" d="100"/>
        </p:scale>
        <p:origin x="46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03C279-6DFB-060E-8411-49B0AE698A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BF989E9-9753-0E6D-E947-81F3CF00D3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3B0C57-A71D-8984-B216-983838C9A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2B29-AD8A-4F5B-9C5E-BE3E7447EDEC}" type="datetimeFigureOut">
              <a:rPr lang="fr-FR" smtClean="0"/>
              <a:t>12/09/2024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6DA085-BF47-D3C5-ADDC-9E3D16458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473AA7-71F4-C2DC-195B-6CD57054B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7161-BADB-4E9B-A909-7DE963A20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210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EA4B98-270C-A3E8-DF8D-D21C68F1A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B133625-160A-F5EC-2B83-D103F7A678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0FFB979-D4DC-2937-78D9-BE992710F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2B29-AD8A-4F5B-9C5E-BE3E7447EDEC}" type="datetimeFigureOut">
              <a:rPr lang="fr-FR" smtClean="0"/>
              <a:t>12/09/2024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00B42D-FCC7-C114-25CE-4BBBD66F9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20CD3B-EBAC-F61E-AFD1-CC5446720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7161-BADB-4E9B-A909-7DE963A20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20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692755-BA77-79D8-A4F0-4464E68BB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94C1CC-BAD2-05C1-EBD1-B7FDFAAD3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27C677-55CD-82DA-1B6E-441681F35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2B29-AD8A-4F5B-9C5E-BE3E7447EDEC}" type="datetimeFigureOut">
              <a:rPr lang="fr-FR" smtClean="0"/>
              <a:t>12/09/2024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9F220B3-2545-05E5-D5AC-0E3546541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7762C2-BF65-7E97-4490-D32D81BB6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7161-BADB-4E9B-A909-7DE963A20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11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D84F1A-C486-633D-3F7E-E004D0938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1F7BE1-7130-3C8C-55E7-2B1C063000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DEBECC1-7298-8855-BE08-A5DBAEC466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D6B6846-DC5A-3F41-6700-6ED97119E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2B29-AD8A-4F5B-9C5E-BE3E7447EDEC}" type="datetimeFigureOut">
              <a:rPr lang="fr-FR" smtClean="0"/>
              <a:t>12/09/2024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CD224B6-8C7F-F811-1C5B-60AF6CAB0B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8E0752F-D105-987C-8CF1-15252FC0F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7161-BADB-4E9B-A909-7DE963A20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5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A2E536-9182-8539-4DE2-1EC4AC2D6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A14E5C-C97D-A79C-0010-C5F3122116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55AEB9F-B848-5F22-801F-B85293FEF3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ABD12F1-E75F-C6E6-CDA7-6C7B2C0E0E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9A7ED8A-7820-B216-198C-7FD1193871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A210FB5-6F67-B101-BA5D-F19AB6DE3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2B29-AD8A-4F5B-9C5E-BE3E7447EDEC}" type="datetimeFigureOut">
              <a:rPr lang="fr-FR" smtClean="0"/>
              <a:t>12/09/2024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FCA81AC-94FD-CD5B-9D51-16C2409E6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4977AB2-2205-D9EF-1BAA-66ABDE4F3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7161-BADB-4E9B-A909-7DE963A20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12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7D9BFA-79AD-6A80-FEC0-5C877D3BC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84539FC-448D-5F4E-1A6C-A119168EB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2B29-AD8A-4F5B-9C5E-BE3E7447EDEC}" type="datetimeFigureOut">
              <a:rPr lang="fr-FR" smtClean="0"/>
              <a:t>12/09/2024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C7EDBFC-0525-3667-2604-29DE8ED44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499ECD6-B80E-5E50-2394-F78298BC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7161-BADB-4E9B-A909-7DE963A20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392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0729470-F5B9-EAF3-D9AE-DD4846BA6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2B29-AD8A-4F5B-9C5E-BE3E7447EDEC}" type="datetimeFigureOut">
              <a:rPr lang="fr-FR" smtClean="0"/>
              <a:t>12/09/2024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71DCD17-C651-6C6C-135F-C211E3AFD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9C5138D-1D12-4C07-26F7-84FFCE2D3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7161-BADB-4E9B-A909-7DE963A20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33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821615-E1D0-3724-FF2B-9A0643D98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59E7DD1-9F6F-AEB2-5C1B-087E45334F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51071B8-122F-3659-8A51-2DF0297817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741B774-1A83-ACD4-80F7-C2DE81C20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2B29-AD8A-4F5B-9C5E-BE3E7447EDEC}" type="datetimeFigureOut">
              <a:rPr lang="fr-FR" smtClean="0"/>
              <a:t>12/09/2024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A4DEB60-8FDA-08C5-8F72-CDD9C3B7E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4A8A3D8-47E4-F131-80B8-D60C8F163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7161-BADB-4E9B-A909-7DE963A20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539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41AA43-FC97-0F93-367C-7092734B1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00DE447-C19B-F688-D955-E66E094713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00DACD1-411C-597F-33C3-9F4D10690A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727B9E2-592F-A217-BD69-B31A89348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2B29-AD8A-4F5B-9C5E-BE3E7447EDEC}" type="datetimeFigureOut">
              <a:rPr lang="fr-FR" smtClean="0"/>
              <a:t>12/09/2024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825058-9C28-E344-71C2-F8A5B82D2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B5CA408-B140-E13F-99F9-A0191A9EA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7161-BADB-4E9B-A909-7DE963A20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30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19DB1E-0FEB-C408-940A-7ECFD6F6D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B97E715-DD8A-4CE4-A57C-267F80FEC6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AAC694-BE48-B768-83C9-3D5C4D601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2B29-AD8A-4F5B-9C5E-BE3E7447EDEC}" type="datetimeFigureOut">
              <a:rPr lang="fr-FR" smtClean="0"/>
              <a:t>12/09/2024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0A98BC-D2B7-BDA2-4554-0A5D572EF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EC8966-DECD-5A08-3FFA-98464FAC6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7161-BADB-4E9B-A909-7DE963A20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719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65A2955-11BE-4BCA-5377-C7F1F414E4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036E4E6-1AC1-F7C4-C2F4-5694B8A7FB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31B507-FB28-BCF7-5345-DC655E5BA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2B29-AD8A-4F5B-9C5E-BE3E7447EDEC}" type="datetimeFigureOut">
              <a:rPr lang="fr-FR" smtClean="0"/>
              <a:t>12/09/2024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29CE6D-14C4-F65F-6FB4-CCACC3EE2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71F5CD-837D-A527-961C-AEFBA5CA7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7161-BADB-4E9B-A909-7DE963A20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607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B546DF9-4BEA-D742-DD13-B3B94EA05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EC70E2-AB4C-D925-3116-06F51864EF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65FECBF-E515-2111-E979-FBDCD164DD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DB2B29-AD8A-4F5B-9C5E-BE3E7447EDEC}" type="datetimeFigureOut">
              <a:rPr lang="fr-FR" smtClean="0"/>
              <a:t>12/09/2024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C117692-55FF-79D0-8C82-545082208F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8843C42-F9E9-57EE-1CAC-698656A6A8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9D7161-BADB-4E9B-A909-7DE963A20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6838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nature, plein air, paysage&#10;&#10;Description générée automatiquement">
            <a:extLst>
              <a:ext uri="{FF2B5EF4-FFF2-40B4-BE49-F238E27FC236}">
                <a16:creationId xmlns:a16="http://schemas.microsoft.com/office/drawing/2014/main" id="{9591FE40-A0C3-91DB-364B-FECDF5E97F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8000" y="459758"/>
            <a:ext cx="8316000" cy="593848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03AE9A-7F56-BB19-6FB9-36C5A9D2768C}"/>
              </a:ext>
            </a:extLst>
          </p:cNvPr>
          <p:cNvSpPr txBox="1"/>
          <p:nvPr/>
        </p:nvSpPr>
        <p:spPr>
          <a:xfrm>
            <a:off x="3165942" y="4180344"/>
            <a:ext cx="73174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chaîne des Balkans centraux, en Bulgarie.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324A1CC-D8EB-E518-E45E-C7E67FDD5806}"/>
              </a:ext>
            </a:extLst>
          </p:cNvPr>
          <p:cNvSpPr txBox="1"/>
          <p:nvPr/>
        </p:nvSpPr>
        <p:spPr>
          <a:xfrm>
            <a:off x="4507503" y="-159325"/>
            <a:ext cx="46343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Les Balkans</a:t>
            </a:r>
          </a:p>
        </p:txBody>
      </p:sp>
    </p:spTree>
    <p:extLst>
      <p:ext uri="{BB962C8B-B14F-4D97-AF65-F5344CB8AC3E}">
        <p14:creationId xmlns:p14="http://schemas.microsoft.com/office/powerpoint/2010/main" val="154612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  <p:sndAc>
          <p:stSnd loop="1">
            <p:snd r:embed="rId2" name="The sound of silence - Harmonica chromatique.wav"/>
          </p:stSnd>
        </p:sndAc>
      </p:transition>
    </mc:Choice>
    <mc:Fallback xmlns="">
      <p:transition spd="slow" advClick="0" advTm="8000">
        <p:fade/>
        <p:sndAc>
          <p:stSnd loop="1">
            <p:snd r:embed="rId4" name="The sound of silence - Harmonica chromatiqu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A8D14D5-B849-3212-CCC7-4EB99D6277C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solidFill>
                  <a:srgbClr val="FFFF00"/>
                </a:solidFill>
              </a:rPr>
              <a:t>Les Balkans sont une des trois péninsules de l'Europe du Sud. Elle est bordée par des mers sur trois côtés : la mer Adriatique et la mer Ionienne à l'ouest, la mer Égée au sud et la mer de Marmara et la mer Noire à l'est. Au nord, on la délimite généralement par les cours du Danube, de la Save et de la </a:t>
            </a:r>
            <a:r>
              <a:rPr lang="fr-FR" sz="4400" b="1" dirty="0" err="1">
                <a:solidFill>
                  <a:srgbClr val="FFFF00"/>
                </a:solidFill>
              </a:rPr>
              <a:t>Kupa</a:t>
            </a:r>
            <a:r>
              <a:rPr lang="fr-FR" sz="4400" b="1" dirty="0">
                <a:solidFill>
                  <a:srgbClr val="FFFF00"/>
                </a:solidFill>
              </a:rPr>
              <a:t>. Cette région couvre une aire totale de plus de 550 000 km2 et regroupe une population de près de 53 millions d’habitants.</a:t>
            </a:r>
          </a:p>
        </p:txBody>
      </p:sp>
    </p:spTree>
    <p:extLst>
      <p:ext uri="{BB962C8B-B14F-4D97-AF65-F5344CB8AC3E}">
        <p14:creationId xmlns:p14="http://schemas.microsoft.com/office/powerpoint/2010/main" val="344042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nature&#10;&#10;Description générée automatiquement">
            <a:extLst>
              <a:ext uri="{FF2B5EF4-FFF2-40B4-BE49-F238E27FC236}">
                <a16:creationId xmlns:a16="http://schemas.microsoft.com/office/drawing/2014/main" id="{70DB62ED-A635-0827-1822-B90EC8E821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D00EF6-1AC9-BEB0-A7F3-3A9842D1362B}"/>
              </a:ext>
            </a:extLst>
          </p:cNvPr>
          <p:cNvSpPr txBox="1"/>
          <p:nvPr/>
        </p:nvSpPr>
        <p:spPr>
          <a:xfrm>
            <a:off x="5253326" y="279000"/>
            <a:ext cx="5569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Istanbul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9BA7C83-8BF3-62FB-65C5-B1354C2120C5}"/>
              </a:ext>
            </a:extLst>
          </p:cNvPr>
          <p:cNvSpPr txBox="1"/>
          <p:nvPr/>
        </p:nvSpPr>
        <p:spPr>
          <a:xfrm>
            <a:off x="4860912" y="-1491933"/>
            <a:ext cx="455121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 mont Olympe.</a:t>
            </a:r>
          </a:p>
        </p:txBody>
      </p:sp>
    </p:spTree>
    <p:extLst>
      <p:ext uri="{BB962C8B-B14F-4D97-AF65-F5344CB8AC3E}">
        <p14:creationId xmlns:p14="http://schemas.microsoft.com/office/powerpoint/2010/main" val="295397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eau, nuit&#10;&#10;Description générée automatiquement">
            <a:extLst>
              <a:ext uri="{FF2B5EF4-FFF2-40B4-BE49-F238E27FC236}">
                <a16:creationId xmlns:a16="http://schemas.microsoft.com/office/drawing/2014/main" id="{B07F60C4-FC1A-9B8D-4B60-C098E582A8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8000" y="207382"/>
            <a:ext cx="4716000" cy="644323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08B76E-8528-2FC0-7A31-18A817BD419B}"/>
              </a:ext>
            </a:extLst>
          </p:cNvPr>
          <p:cNvSpPr txBox="1"/>
          <p:nvPr/>
        </p:nvSpPr>
        <p:spPr>
          <a:xfrm>
            <a:off x="8454000" y="413607"/>
            <a:ext cx="336665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Belgrade, la ville blanche, la plus grande ville slave des Balkans, en Serbie.</a:t>
            </a:r>
          </a:p>
        </p:txBody>
      </p:sp>
    </p:spTree>
    <p:extLst>
      <p:ext uri="{BB962C8B-B14F-4D97-AF65-F5344CB8AC3E}">
        <p14:creationId xmlns:p14="http://schemas.microsoft.com/office/powerpoint/2010/main" val="15361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E040AD20-C087-3D26-17C0-00E88ADAAD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2000" y="246771"/>
            <a:ext cx="10008000" cy="6364457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236556-3CD1-FDFE-912B-325AD8FF9686}"/>
              </a:ext>
            </a:extLst>
          </p:cNvPr>
          <p:cNvSpPr txBox="1"/>
          <p:nvPr/>
        </p:nvSpPr>
        <p:spPr>
          <a:xfrm>
            <a:off x="2878281" y="246771"/>
            <a:ext cx="67852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de style byzantin du XIIIe siècle sur les rives du lac d'Ohrid en Macédoine du Nord.</a:t>
            </a:r>
          </a:p>
        </p:txBody>
      </p:sp>
    </p:spTree>
    <p:extLst>
      <p:ext uri="{BB962C8B-B14F-4D97-AF65-F5344CB8AC3E}">
        <p14:creationId xmlns:p14="http://schemas.microsoft.com/office/powerpoint/2010/main" val="133423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montagne&#10;&#10;Description générée automatiquement">
            <a:extLst>
              <a:ext uri="{FF2B5EF4-FFF2-40B4-BE49-F238E27FC236}">
                <a16:creationId xmlns:a16="http://schemas.microsoft.com/office/drawing/2014/main" id="{8C8309D2-CC2F-CB62-04D5-A8B320F4DE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3384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0D7082-76A1-781B-D895-882939FF0C01}"/>
              </a:ext>
            </a:extLst>
          </p:cNvPr>
          <p:cNvSpPr txBox="1"/>
          <p:nvPr/>
        </p:nvSpPr>
        <p:spPr>
          <a:xfrm>
            <a:off x="3234200" y="279000"/>
            <a:ext cx="60043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Forteresse de Tsarevets dans la capitale de la Bulgarie médiévale, Veliko Tarnovo.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4367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arbre&#10;&#10;Description générée automatiquement">
            <a:extLst>
              <a:ext uri="{FF2B5EF4-FFF2-40B4-BE49-F238E27FC236}">
                <a16:creationId xmlns:a16="http://schemas.microsoft.com/office/drawing/2014/main" id="{887CA92D-8934-29C5-DAD8-C590B30950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98666E-FF35-096C-2F1E-672F7B149370}"/>
              </a:ext>
            </a:extLst>
          </p:cNvPr>
          <p:cNvSpPr txBox="1"/>
          <p:nvPr/>
        </p:nvSpPr>
        <p:spPr>
          <a:xfrm>
            <a:off x="2806880" y="-1980125"/>
            <a:ext cx="72410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Vieille ville de Raguse, à Dubrovnik, en Croatie.</a:t>
            </a:r>
          </a:p>
        </p:txBody>
      </p:sp>
    </p:spTree>
    <p:extLst>
      <p:ext uri="{BB962C8B-B14F-4D97-AF65-F5344CB8AC3E}">
        <p14:creationId xmlns:p14="http://schemas.microsoft.com/office/powerpoint/2010/main" val="413891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ierre&#10;&#10;Description générée automatiquement">
            <a:extLst>
              <a:ext uri="{FF2B5EF4-FFF2-40B4-BE49-F238E27FC236}">
                <a16:creationId xmlns:a16="http://schemas.microsoft.com/office/drawing/2014/main" id="{5DA2EFCB-E56B-D65D-F637-BAD502F0C5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123" y="279000"/>
            <a:ext cx="1039175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A84EE4-9CED-4774-517D-C01ED731FE07}"/>
              </a:ext>
            </a:extLst>
          </p:cNvPr>
          <p:cNvSpPr txBox="1"/>
          <p:nvPr/>
        </p:nvSpPr>
        <p:spPr>
          <a:xfrm>
            <a:off x="3769153" y="-1928649"/>
            <a:ext cx="53409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Pont ottoman du XVIIIe siècle, rebâti en 2004, à Mostar, en Bosnie-Herzégovine.</a:t>
            </a:r>
          </a:p>
        </p:txBody>
      </p:sp>
    </p:spTree>
    <p:extLst>
      <p:ext uri="{BB962C8B-B14F-4D97-AF65-F5344CB8AC3E}">
        <p14:creationId xmlns:p14="http://schemas.microsoft.com/office/powerpoint/2010/main" val="311754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musée, Sculpture en bronze&#10;&#10;Description générée automatiquement">
            <a:extLst>
              <a:ext uri="{FF2B5EF4-FFF2-40B4-BE49-F238E27FC236}">
                <a16:creationId xmlns:a16="http://schemas.microsoft.com/office/drawing/2014/main" id="{AC6766B4-E2A7-8405-542E-291EE396F4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6009" y="279000"/>
            <a:ext cx="897998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0A364E-C697-D099-1817-AB7562BF04FE}"/>
              </a:ext>
            </a:extLst>
          </p:cNvPr>
          <p:cNvSpPr txBox="1"/>
          <p:nvPr/>
        </p:nvSpPr>
        <p:spPr>
          <a:xfrm>
            <a:off x="3099475" y="3901344"/>
            <a:ext cx="729525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>
                <a:solidFill>
                  <a:schemeClr val="bg1"/>
                </a:solidFill>
              </a:rPr>
              <a:t>Les « penseurs » néolithiques de </a:t>
            </a:r>
            <a:r>
              <a:rPr lang="fr-FR" sz="2400" b="1" dirty="0" err="1">
                <a:solidFill>
                  <a:schemeClr val="bg1"/>
                </a:solidFill>
              </a:rPr>
              <a:t>Hamangia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3353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mosquée&#10;&#10;Description générée automatiquement">
            <a:extLst>
              <a:ext uri="{FF2B5EF4-FFF2-40B4-BE49-F238E27FC236}">
                <a16:creationId xmlns:a16="http://schemas.microsoft.com/office/drawing/2014/main" id="{A402BCE7-37C3-BF69-C927-D7C1D1FBE9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5" y="193647"/>
            <a:ext cx="944263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F8B31A-2743-6B6E-A716-D63F26F24C61}"/>
              </a:ext>
            </a:extLst>
          </p:cNvPr>
          <p:cNvSpPr txBox="1"/>
          <p:nvPr/>
        </p:nvSpPr>
        <p:spPr>
          <a:xfrm>
            <a:off x="4492337" y="6121481"/>
            <a:ext cx="7699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Sainte-Sophie Mars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476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cheval, mythologie&#10;&#10;Description générée automatiquement">
            <a:extLst>
              <a:ext uri="{FF2B5EF4-FFF2-40B4-BE49-F238E27FC236}">
                <a16:creationId xmlns:a16="http://schemas.microsoft.com/office/drawing/2014/main" id="{95BF827E-4739-692F-9022-B819EFE5FB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5197" y="279000"/>
            <a:ext cx="931856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BF679A-F2C6-FD02-A6E4-86CB81D3C324}"/>
              </a:ext>
            </a:extLst>
          </p:cNvPr>
          <p:cNvSpPr txBox="1"/>
          <p:nvPr/>
        </p:nvSpPr>
        <p:spPr>
          <a:xfrm>
            <a:off x="190760" y="153117"/>
            <a:ext cx="224443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L’arrivée des premiers Slaves sur les rives de l’Adriatique. </a:t>
            </a:r>
            <a:r>
              <a:rPr lang="fr-FR" sz="2400" b="1" dirty="0" err="1">
                <a:solidFill>
                  <a:srgbClr val="FFFF00"/>
                </a:solidFill>
              </a:rPr>
              <a:t>Oton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Iveković</a:t>
            </a:r>
            <a:r>
              <a:rPr lang="fr-FR" sz="2400" b="1" dirty="0">
                <a:solidFill>
                  <a:srgbClr val="FFFF00"/>
                </a:solidFill>
              </a:rPr>
              <a:t>, 1905</a:t>
            </a:r>
          </a:p>
        </p:txBody>
      </p:sp>
    </p:spTree>
    <p:extLst>
      <p:ext uri="{BB962C8B-B14F-4D97-AF65-F5344CB8AC3E}">
        <p14:creationId xmlns:p14="http://schemas.microsoft.com/office/powerpoint/2010/main" val="11319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habits&#10;&#10;Description générée automatiquement">
            <a:extLst>
              <a:ext uri="{FF2B5EF4-FFF2-40B4-BE49-F238E27FC236}">
                <a16:creationId xmlns:a16="http://schemas.microsoft.com/office/drawing/2014/main" id="{09F7380B-B284-8E73-3F4C-6056320CFC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352" y="279000"/>
            <a:ext cx="846614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EDBCDC-9F3C-65EB-745F-1E8B0ADEA49C}"/>
              </a:ext>
            </a:extLst>
          </p:cNvPr>
          <p:cNvSpPr txBox="1"/>
          <p:nvPr/>
        </p:nvSpPr>
        <p:spPr>
          <a:xfrm>
            <a:off x="8988136" y="279000"/>
            <a:ext cx="30549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Quartier musulman de Mostar en Herzégovine, en 1895.</a:t>
            </a:r>
          </a:p>
        </p:txBody>
      </p:sp>
    </p:spTree>
    <p:extLst>
      <p:ext uri="{BB962C8B-B14F-4D97-AF65-F5344CB8AC3E}">
        <p14:creationId xmlns:p14="http://schemas.microsoft.com/office/powerpoint/2010/main" val="120727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it, bâtiment, herbe&#10;&#10;Description générée automatiquement">
            <a:extLst>
              <a:ext uri="{FF2B5EF4-FFF2-40B4-BE49-F238E27FC236}">
                <a16:creationId xmlns:a16="http://schemas.microsoft.com/office/drawing/2014/main" id="{377036FE-0A8D-5A60-CD35-66AB848620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4000" y="202231"/>
            <a:ext cx="9684000" cy="645353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1B53AC-50FB-FAB6-EEC1-EE426A40D00A}"/>
              </a:ext>
            </a:extLst>
          </p:cNvPr>
          <p:cNvSpPr txBox="1"/>
          <p:nvPr/>
        </p:nvSpPr>
        <p:spPr>
          <a:xfrm>
            <a:off x="2307857" y="6194104"/>
            <a:ext cx="8223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nocturne de Tirana depuis l'International </a:t>
            </a:r>
            <a:r>
              <a:rPr lang="fr-FR" sz="2400" b="1" dirty="0" err="1">
                <a:solidFill>
                  <a:schemeClr val="bg1"/>
                </a:solidFill>
              </a:rPr>
              <a:t>Hotel</a:t>
            </a:r>
            <a:r>
              <a:rPr lang="fr-FR" sz="2400" b="1" dirty="0">
                <a:solidFill>
                  <a:schemeClr val="bg1"/>
                </a:solidFill>
              </a:rPr>
              <a:t> Tirana</a:t>
            </a:r>
          </a:p>
        </p:txBody>
      </p:sp>
    </p:spTree>
    <p:extLst>
      <p:ext uri="{BB962C8B-B14F-4D97-AF65-F5344CB8AC3E}">
        <p14:creationId xmlns:p14="http://schemas.microsoft.com/office/powerpoint/2010/main" val="183037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Chaîne de montagnes&#10;&#10;Description générée automatiquement">
            <a:extLst>
              <a:ext uri="{FF2B5EF4-FFF2-40B4-BE49-F238E27FC236}">
                <a16:creationId xmlns:a16="http://schemas.microsoft.com/office/drawing/2014/main" id="{06B54EC5-030A-4FA5-8CB8-4CB9FC2B59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EEDC8E8-9099-2C6A-A131-5C3D501635CA}"/>
              </a:ext>
            </a:extLst>
          </p:cNvPr>
          <p:cNvSpPr txBox="1"/>
          <p:nvPr/>
        </p:nvSpPr>
        <p:spPr>
          <a:xfrm>
            <a:off x="4351282" y="0"/>
            <a:ext cx="6096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2400" b="1" dirty="0">
                <a:solidFill>
                  <a:schemeClr val="bg1"/>
                </a:solidFill>
              </a:rPr>
              <a:t>Le sud du Pinde en Grèce</a:t>
            </a:r>
          </a:p>
        </p:txBody>
      </p:sp>
    </p:spTree>
    <p:extLst>
      <p:ext uri="{BB962C8B-B14F-4D97-AF65-F5344CB8AC3E}">
        <p14:creationId xmlns:p14="http://schemas.microsoft.com/office/powerpoint/2010/main" val="2683722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nuage&#10;&#10;Description générée automatiquement">
            <a:extLst>
              <a:ext uri="{FF2B5EF4-FFF2-40B4-BE49-F238E27FC236}">
                <a16:creationId xmlns:a16="http://schemas.microsoft.com/office/drawing/2014/main" id="{287A136B-3C4D-C349-D857-AE0994BF98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9301" y="279000"/>
            <a:ext cx="831339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48ACC7-CB71-83B5-6EA8-9C37730F2370}"/>
              </a:ext>
            </a:extLst>
          </p:cNvPr>
          <p:cNvSpPr txBox="1"/>
          <p:nvPr/>
        </p:nvSpPr>
        <p:spPr>
          <a:xfrm>
            <a:off x="2710356" y="5821100"/>
            <a:ext cx="87459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chemeClr val="bg1"/>
              </a:solidFill>
            </a:endParaRPr>
          </a:p>
          <a:p>
            <a:r>
              <a:rPr lang="fr-FR" sz="2400" b="1">
                <a:solidFill>
                  <a:schemeClr val="bg1"/>
                </a:solidFill>
              </a:rPr>
              <a:t>Vue du massif du Rila et du village de Kostenets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26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eige, bâtiment&#10;&#10;Description générée automatiquement">
            <a:extLst>
              <a:ext uri="{FF2B5EF4-FFF2-40B4-BE49-F238E27FC236}">
                <a16:creationId xmlns:a16="http://schemas.microsoft.com/office/drawing/2014/main" id="{DB3D4E0C-8775-0EE1-D8C2-0AB126B5B5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870593-D9B0-172B-ABC3-BC70861EF2ED}"/>
              </a:ext>
            </a:extLst>
          </p:cNvPr>
          <p:cNvSpPr txBox="1"/>
          <p:nvPr/>
        </p:nvSpPr>
        <p:spPr>
          <a:xfrm>
            <a:off x="2919368" y="5870980"/>
            <a:ext cx="68132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/>
          </a:p>
          <a:p>
            <a:r>
              <a:rPr lang="fr-FR" sz="2400" b="1"/>
              <a:t>L'hiver dans le centre-nord de la Bulgarie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347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ciel&#10;&#10;Description générée automatiquement">
            <a:extLst>
              <a:ext uri="{FF2B5EF4-FFF2-40B4-BE49-F238E27FC236}">
                <a16:creationId xmlns:a16="http://schemas.microsoft.com/office/drawing/2014/main" id="{C100FBA9-571A-F5D9-E625-63F64768A6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7213" y="279000"/>
            <a:ext cx="838907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FC03F0-A22D-6E2A-2F6D-A3D93D722128}"/>
              </a:ext>
            </a:extLst>
          </p:cNvPr>
          <p:cNvSpPr txBox="1"/>
          <p:nvPr/>
        </p:nvSpPr>
        <p:spPr>
          <a:xfrm>
            <a:off x="168376" y="2953527"/>
            <a:ext cx="31588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L'été à Amorgos, dans les Cyclades en Grèce</a:t>
            </a:r>
          </a:p>
        </p:txBody>
      </p:sp>
    </p:spTree>
    <p:extLst>
      <p:ext uri="{BB962C8B-B14F-4D97-AF65-F5344CB8AC3E}">
        <p14:creationId xmlns:p14="http://schemas.microsoft.com/office/powerpoint/2010/main" val="120129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ciel, Véhicule terrestre&#10;&#10;Description générée automatiquement">
            <a:extLst>
              <a:ext uri="{FF2B5EF4-FFF2-40B4-BE49-F238E27FC236}">
                <a16:creationId xmlns:a16="http://schemas.microsoft.com/office/drawing/2014/main" id="{A6BE1323-E967-85D5-F6B2-B02ABDA3CE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9" y="189000"/>
            <a:ext cx="4858482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0E2EC5-E0B3-3D81-27CF-86CBEF6B327C}"/>
              </a:ext>
            </a:extLst>
          </p:cNvPr>
          <p:cNvSpPr txBox="1"/>
          <p:nvPr/>
        </p:nvSpPr>
        <p:spPr>
          <a:xfrm>
            <a:off x="8525241" y="2586859"/>
            <a:ext cx="33187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Cohabitation des religions en Bosnie-Herzégovine à Bosanska Krupa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39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A10DDFA-B157-7389-2AB7-FE412C5FB1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166" y="279000"/>
            <a:ext cx="950151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232B45E-E22A-EF4B-DE12-D23999E78F94}"/>
              </a:ext>
            </a:extLst>
          </p:cNvPr>
          <p:cNvSpPr txBox="1"/>
          <p:nvPr/>
        </p:nvSpPr>
        <p:spPr>
          <a:xfrm>
            <a:off x="9955327" y="200797"/>
            <a:ext cx="2310245" cy="1782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pays des Balkans sont entourés par la Grèce et la Turquie au sud, l’Europe de l’Est au nord-est, l’Europe centrale au nord-ouest et l’Italie à l’ouest de l’autre côté de l’Adriatique, qui ont tous grandement influencé la culture régionale.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Logo représentant 1 étoile moitié or et grise et 2 étoiles grises	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L'article de cette région continentale est une esquisse et a besoin de plus de contenu. L'article est structuré selon les recommandations du Manuel de style mais manque d'information. Il a besoin de votre aide. Lancez-vous et améliorez-le !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Liste complète des autres articles de la région : Europe</a:t>
            </a:r>
          </a:p>
        </p:txBody>
      </p:sp>
    </p:spTree>
    <p:extLst>
      <p:ext uri="{BB962C8B-B14F-4D97-AF65-F5344CB8AC3E}">
        <p14:creationId xmlns:p14="http://schemas.microsoft.com/office/powerpoint/2010/main" val="306422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ature, montagne, plein air&#10;&#10;Description générée automatiquement">
            <a:extLst>
              <a:ext uri="{FF2B5EF4-FFF2-40B4-BE49-F238E27FC236}">
                <a16:creationId xmlns:a16="http://schemas.microsoft.com/office/drawing/2014/main" id="{1A5A48EF-D3A4-1C9F-02D0-8984C55BD6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936" y="279000"/>
            <a:ext cx="945924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4494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ciel&#10;&#10;Description générée automatiquement">
            <a:extLst>
              <a:ext uri="{FF2B5EF4-FFF2-40B4-BE49-F238E27FC236}">
                <a16:creationId xmlns:a16="http://schemas.microsoft.com/office/drawing/2014/main" id="{8D3D7E98-19E5-4E07-99E2-FBE220F987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547" y="542187"/>
            <a:ext cx="10240035" cy="52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515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aysage, arbre, montagne&#10;&#10;Description générée automatiquement">
            <a:extLst>
              <a:ext uri="{FF2B5EF4-FFF2-40B4-BE49-F238E27FC236}">
                <a16:creationId xmlns:a16="http://schemas.microsoft.com/office/drawing/2014/main" id="{45C8F9FB-21B0-D1DA-D04B-7379D3366F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892" y="459000"/>
            <a:ext cx="10563877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0578BA-D131-4DDD-82CD-5496EEE07011}"/>
              </a:ext>
            </a:extLst>
          </p:cNvPr>
          <p:cNvSpPr txBox="1"/>
          <p:nvPr/>
        </p:nvSpPr>
        <p:spPr>
          <a:xfrm>
            <a:off x="5582665" y="6353310"/>
            <a:ext cx="4384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Mostar</a:t>
            </a:r>
          </a:p>
        </p:txBody>
      </p:sp>
    </p:spTree>
    <p:extLst>
      <p:ext uri="{BB962C8B-B14F-4D97-AF65-F5344CB8AC3E}">
        <p14:creationId xmlns:p14="http://schemas.microsoft.com/office/powerpoint/2010/main" val="102206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plein air, arche, bâtiment, ciel&#10;&#10;Description générée automatiquement">
            <a:extLst>
              <a:ext uri="{FF2B5EF4-FFF2-40B4-BE49-F238E27FC236}">
                <a16:creationId xmlns:a16="http://schemas.microsoft.com/office/drawing/2014/main" id="{6ABC28EE-C79A-F694-1B50-CAE37DBE76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7828" y="346842"/>
            <a:ext cx="7916343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70DBFA3A-4BA2-1702-871A-6030034F6FA8}"/>
              </a:ext>
            </a:extLst>
          </p:cNvPr>
          <p:cNvSpPr txBox="1"/>
          <p:nvPr/>
        </p:nvSpPr>
        <p:spPr>
          <a:xfrm>
            <a:off x="4799525" y="6280325"/>
            <a:ext cx="65254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Bosnie-Herzégovine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22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aysage, herbe&#10;&#10;Description générée automatiquement">
            <a:extLst>
              <a:ext uri="{FF2B5EF4-FFF2-40B4-BE49-F238E27FC236}">
                <a16:creationId xmlns:a16="http://schemas.microsoft.com/office/drawing/2014/main" id="{27C749F9-E619-EC73-E4B3-7FA3F5F603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8671" y="311855"/>
            <a:ext cx="8934658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793D2D-197A-F662-8399-72B5EC7A581D}"/>
              </a:ext>
            </a:extLst>
          </p:cNvPr>
          <p:cNvSpPr txBox="1"/>
          <p:nvPr/>
        </p:nvSpPr>
        <p:spPr>
          <a:xfrm>
            <a:off x="5439223" y="6271076"/>
            <a:ext cx="784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Bulgarie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25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lac, ciel&#10;&#10;Description générée automatiquement">
            <a:extLst>
              <a:ext uri="{FF2B5EF4-FFF2-40B4-BE49-F238E27FC236}">
                <a16:creationId xmlns:a16="http://schemas.microsoft.com/office/drawing/2014/main" id="{62E4A769-DFCE-CD81-F341-BDEE25ADEE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4036" y="459000"/>
            <a:ext cx="8943927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877C23-6CEE-4E23-B2E6-9B64D4C01C4A}"/>
              </a:ext>
            </a:extLst>
          </p:cNvPr>
          <p:cNvSpPr txBox="1"/>
          <p:nvPr/>
        </p:nvSpPr>
        <p:spPr>
          <a:xfrm>
            <a:off x="5714044" y="6396335"/>
            <a:ext cx="5517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Croatie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709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our&#10;&#10;Description générée automatiquement">
            <a:extLst>
              <a:ext uri="{FF2B5EF4-FFF2-40B4-BE49-F238E27FC236}">
                <a16:creationId xmlns:a16="http://schemas.microsoft.com/office/drawing/2014/main" id="{F0591107-BC1E-6AE6-B20A-8D2DA0E9B2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7753" y="279000"/>
            <a:ext cx="945649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2E1A52-83E2-27E9-4FCA-BE479AF91A66}"/>
              </a:ext>
            </a:extLst>
          </p:cNvPr>
          <p:cNvSpPr txBox="1"/>
          <p:nvPr/>
        </p:nvSpPr>
        <p:spPr>
          <a:xfrm>
            <a:off x="1367753" y="6171635"/>
            <a:ext cx="3948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Kosovo</a:t>
            </a:r>
          </a:p>
        </p:txBody>
      </p:sp>
    </p:spTree>
    <p:extLst>
      <p:ext uri="{BB962C8B-B14F-4D97-AF65-F5344CB8AC3E}">
        <p14:creationId xmlns:p14="http://schemas.microsoft.com/office/powerpoint/2010/main" val="91537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plante&#10;&#10;Description générée automatiquement">
            <a:extLst>
              <a:ext uri="{FF2B5EF4-FFF2-40B4-BE49-F238E27FC236}">
                <a16:creationId xmlns:a16="http://schemas.microsoft.com/office/drawing/2014/main" id="{96D27317-C70A-8A25-F7C0-3F7126ED08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2297" y="279000"/>
            <a:ext cx="951560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C9CE4A-1205-C36A-9220-E51C7479DA04}"/>
              </a:ext>
            </a:extLst>
          </p:cNvPr>
          <p:cNvSpPr txBox="1"/>
          <p:nvPr/>
        </p:nvSpPr>
        <p:spPr>
          <a:xfrm>
            <a:off x="1442297" y="279000"/>
            <a:ext cx="67229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Trésors de Macédoine</a:t>
            </a:r>
          </a:p>
        </p:txBody>
      </p:sp>
    </p:spTree>
    <p:extLst>
      <p:ext uri="{BB962C8B-B14F-4D97-AF65-F5344CB8AC3E}">
        <p14:creationId xmlns:p14="http://schemas.microsoft.com/office/powerpoint/2010/main" val="110464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montagne&#10;&#10;Description générée automatiquement">
            <a:extLst>
              <a:ext uri="{FF2B5EF4-FFF2-40B4-BE49-F238E27FC236}">
                <a16:creationId xmlns:a16="http://schemas.microsoft.com/office/drawing/2014/main" id="{57CF8C2C-8ECF-3C32-74E1-4A5DDA7F35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116" y="369000"/>
            <a:ext cx="8163768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554FC1-A29F-EB15-3B56-AEE7D80A3A6C}"/>
              </a:ext>
            </a:extLst>
          </p:cNvPr>
          <p:cNvSpPr txBox="1"/>
          <p:nvPr/>
        </p:nvSpPr>
        <p:spPr>
          <a:xfrm>
            <a:off x="4442005" y="6149690"/>
            <a:ext cx="4821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Trésors du Monténégro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37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2708E556-9457-554B-75CD-B53ED1449F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8325" y="238407"/>
            <a:ext cx="8575350" cy="619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42F664-8E8E-ED1A-131C-52A1FDD340B9}"/>
              </a:ext>
            </a:extLst>
          </p:cNvPr>
          <p:cNvSpPr txBox="1"/>
          <p:nvPr/>
        </p:nvSpPr>
        <p:spPr>
          <a:xfrm>
            <a:off x="4811707" y="6430407"/>
            <a:ext cx="6795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Trésors de Serbie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28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53C10DD-07D6-34F9-823E-BF14D9AC8829}"/>
              </a:ext>
            </a:extLst>
          </p:cNvPr>
          <p:cNvSpPr txBox="1"/>
          <p:nvPr/>
        </p:nvSpPr>
        <p:spPr>
          <a:xfrm>
            <a:off x="2717521" y="904009"/>
            <a:ext cx="8104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Proposé Les Balkans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A52B5CC-1EAC-C43A-95D1-99E072FC9132}"/>
              </a:ext>
            </a:extLst>
          </p:cNvPr>
          <p:cNvSpPr txBox="1"/>
          <p:nvPr/>
        </p:nvSpPr>
        <p:spPr>
          <a:xfrm>
            <a:off x="3642073" y="1858530"/>
            <a:ext cx="650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DD4FA9A-F806-AB19-54BE-5E91DE6392A6}"/>
              </a:ext>
            </a:extLst>
          </p:cNvPr>
          <p:cNvSpPr txBox="1"/>
          <p:nvPr/>
        </p:nvSpPr>
        <p:spPr>
          <a:xfrm>
            <a:off x="4316766" y="2878384"/>
            <a:ext cx="55175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114CC83-C5E6-E962-ABD7-4C9CFD806327}"/>
              </a:ext>
            </a:extLst>
          </p:cNvPr>
          <p:cNvSpPr txBox="1"/>
          <p:nvPr/>
        </p:nvSpPr>
        <p:spPr>
          <a:xfrm>
            <a:off x="5535547" y="3786508"/>
            <a:ext cx="37511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96668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reveal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409</Words>
  <Application>Microsoft Office PowerPoint</Application>
  <PresentationFormat>Grand écran</PresentationFormat>
  <Paragraphs>90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2024-09-11T15:19:46Z</dcterms:created>
  <dcterms:modified xsi:type="dcterms:W3CDTF">2024-09-12T07:47:36Z</dcterms:modified>
</cp:coreProperties>
</file>