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6" r:id="rId2"/>
    <p:sldId id="285" r:id="rId3"/>
    <p:sldId id="274" r:id="rId4"/>
    <p:sldId id="273" r:id="rId5"/>
    <p:sldId id="272" r:id="rId6"/>
    <p:sldId id="271" r:id="rId7"/>
    <p:sldId id="270" r:id="rId8"/>
    <p:sldId id="269" r:id="rId9"/>
    <p:sldId id="268" r:id="rId10"/>
    <p:sldId id="267" r:id="rId11"/>
    <p:sldId id="265" r:id="rId12"/>
    <p:sldId id="264" r:id="rId13"/>
    <p:sldId id="263" r:id="rId14"/>
    <p:sldId id="262" r:id="rId15"/>
    <p:sldId id="261" r:id="rId16"/>
    <p:sldId id="260" r:id="rId17"/>
    <p:sldId id="259" r:id="rId18"/>
    <p:sldId id="258" r:id="rId19"/>
    <p:sldId id="257" r:id="rId20"/>
    <p:sldId id="275" r:id="rId21"/>
    <p:sldId id="276" r:id="rId22"/>
    <p:sldId id="278" r:id="rId23"/>
    <p:sldId id="279" r:id="rId24"/>
    <p:sldId id="277" r:id="rId25"/>
    <p:sldId id="280" r:id="rId26"/>
    <p:sldId id="281"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autoAdjust="0"/>
    <p:restoredTop sz="88857" autoAdjust="0"/>
  </p:normalViewPr>
  <p:slideViewPr>
    <p:cSldViewPr snapToGrid="0">
      <p:cViewPr varScale="1">
        <p:scale>
          <a:sx n="83" d="100"/>
          <a:sy n="83" d="100"/>
        </p:scale>
        <p:origin x="60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17B9BF-238A-4196-B8AE-8AB43F361FCE}" type="datetimeFigureOut">
              <a:rPr lang="fr-FR" smtClean="0"/>
              <a:t>10/09/2024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D1DE8B-D167-4E56-A809-7750D61C1881}" type="slidenum">
              <a:rPr lang="fr-FR" smtClean="0"/>
              <a:t>‹N°›</a:t>
            </a:fld>
            <a:endParaRPr lang="fr-FR"/>
          </a:p>
        </p:txBody>
      </p:sp>
    </p:spTree>
    <p:extLst>
      <p:ext uri="{BB962C8B-B14F-4D97-AF65-F5344CB8AC3E}">
        <p14:creationId xmlns:p14="http://schemas.microsoft.com/office/powerpoint/2010/main" val="1517926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D1DE8B-D167-4E56-A809-7750D61C1881}" type="slidenum">
              <a:rPr lang="fr-FR" smtClean="0"/>
              <a:t>1</a:t>
            </a:fld>
            <a:endParaRPr lang="fr-FR"/>
          </a:p>
        </p:txBody>
      </p:sp>
    </p:spTree>
    <p:extLst>
      <p:ext uri="{BB962C8B-B14F-4D97-AF65-F5344CB8AC3E}">
        <p14:creationId xmlns:p14="http://schemas.microsoft.com/office/powerpoint/2010/main" val="3698306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D1DE8B-D167-4E56-A809-7750D61C1881}" type="slidenum">
              <a:rPr lang="fr-FR" smtClean="0"/>
              <a:t>5</a:t>
            </a:fld>
            <a:endParaRPr lang="fr-FR"/>
          </a:p>
        </p:txBody>
      </p:sp>
    </p:spTree>
    <p:extLst>
      <p:ext uri="{BB962C8B-B14F-4D97-AF65-F5344CB8AC3E}">
        <p14:creationId xmlns:p14="http://schemas.microsoft.com/office/powerpoint/2010/main" val="3184635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D1DE8B-D167-4E56-A809-7750D61C1881}" type="slidenum">
              <a:rPr lang="fr-FR" smtClean="0"/>
              <a:t>6</a:t>
            </a:fld>
            <a:endParaRPr lang="fr-FR"/>
          </a:p>
        </p:txBody>
      </p:sp>
    </p:spTree>
    <p:extLst>
      <p:ext uri="{BB962C8B-B14F-4D97-AF65-F5344CB8AC3E}">
        <p14:creationId xmlns:p14="http://schemas.microsoft.com/office/powerpoint/2010/main" val="3626990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C16EC5-F36B-6326-6B5D-B237AECDF23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2CD1696-9D4E-0C6C-BEBD-47B1275A3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EACB7DC-B722-0F15-D707-6B07C16BAE10}"/>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7F646B91-79D9-266C-429A-40CC011590B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46D245-2CB0-209C-15D2-1EC23D2AF3D9}"/>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330652976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EE644B-A69D-0CC7-E29B-CC1D1B12D83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075093B-00C2-AA0E-8C22-2BE0B29C534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B57D89-FE2D-D66D-7D92-C1B135812C72}"/>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10E25414-D94D-26D2-8A00-FF4A3F8FA5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9FF94F-B17A-F492-ED6F-59B3BAF2B5DB}"/>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421489762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0BCF38-680C-7292-07CF-0C85F195C97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85FB394-8CFD-4C25-4005-7590A558B88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966C502-4C68-2954-A5DD-014171CD0968}"/>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0CF55AEC-4739-D582-B2E7-21A4F873BC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71F8479-E5A7-95B4-7C9E-E57F8A1A96CE}"/>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44067125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0F8048-1C12-142F-FC15-D4ADA91A96A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7A67519-959F-EA17-3FC3-50B8F4FBCC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49DE4AB-6245-12A7-3FDF-F216378237D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01ACD80-673D-864A-4FB6-5EFE45638F21}"/>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B8CEA767-7244-0813-C602-5BBDF371B5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FCE225-46CF-CAE1-DABA-14FDF9F1812C}"/>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50337146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44BB62-A84F-BFCA-DDD3-89E8034B4A4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C6C0918-EEDC-C7A4-DC8B-E26523F3EE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490430D-D99B-F5F5-4AD8-E563A7C1002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9AA52AD-D6CF-EE18-4904-EAE3336F39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3181DB5-F3CE-BF7A-35A0-CDE46B64DF0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FDFBBCF-7426-D75B-7DDD-9319224AFA05}"/>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8" name="Espace réservé du pied de page 7">
            <a:extLst>
              <a:ext uri="{FF2B5EF4-FFF2-40B4-BE49-F238E27FC236}">
                <a16:creationId xmlns:a16="http://schemas.microsoft.com/office/drawing/2014/main" id="{7552E9EE-7103-76A6-A492-4EA9ADD0BDE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E04BFFD-9377-58E1-97BD-C451600DC0C5}"/>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53432717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0007C5-7567-E644-D866-26017992145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F64E89B-B1D7-22EA-9367-63A905F69514}"/>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4" name="Espace réservé du pied de page 3">
            <a:extLst>
              <a:ext uri="{FF2B5EF4-FFF2-40B4-BE49-F238E27FC236}">
                <a16:creationId xmlns:a16="http://schemas.microsoft.com/office/drawing/2014/main" id="{0C91CF97-10FA-D70A-A3B0-C2618EB6626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7876A48-F53B-B122-8358-E31B0251468A}"/>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370477484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5C99D28-62BE-0995-C37C-23F4274D35F6}"/>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3" name="Espace réservé du pied de page 2">
            <a:extLst>
              <a:ext uri="{FF2B5EF4-FFF2-40B4-BE49-F238E27FC236}">
                <a16:creationId xmlns:a16="http://schemas.microsoft.com/office/drawing/2014/main" id="{23A0499E-BBAB-B851-2811-0C5B08B91B9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8118460-AD41-C707-4EDA-2817B6DB9472}"/>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236539884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3B3996-55B8-7ED8-83D1-ACC356DB7AD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BC81D62-CCD2-3733-396E-86341E9FE9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87942E7-AC8F-E0C5-0C43-A18D937DB7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3FF0EEC-3241-7758-EB43-1B8AC90437CE}"/>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02FDA89A-C062-8050-0B8F-004700A0C30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0A0DAD-A6AE-2E0E-9473-773B9921609C}"/>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342426390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02999A-0F5C-1619-2A12-46C5C2E1080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5F81D99-822B-D86B-FB4A-82BAB842B5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F845BD5-D573-7CED-10A5-BD6CB3347B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DF803BF-1A29-F9E2-6C5B-5957F520D41F}"/>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3309724E-EBBE-E478-872A-BB18FEEB02D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C28C1BA-1D85-660B-C59E-10757A4B4689}"/>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297486151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2A7AB1-5453-7AFC-3191-B7CD225C5E9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8B464B2-16E3-4438-EA3B-1892B156DB3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A16285B-8678-38B7-7E2B-3E8EF711ECAA}"/>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AE013937-6438-43A9-D59E-20BC12E38A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526DD9-6920-3691-BAA1-1E4B07776837}"/>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27079467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AF8290A-EEAA-8629-4243-872D7B90AD5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8D54E2B-B68E-01AB-FFE7-99C72D623D3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8E7818E-699E-7A22-D3F5-5207828689CE}"/>
              </a:ext>
            </a:extLst>
          </p:cNvPr>
          <p:cNvSpPr>
            <a:spLocks noGrp="1"/>
          </p:cNvSpPr>
          <p:nvPr>
            <p:ph type="dt" sz="half" idx="10"/>
          </p:nvPr>
        </p:nvSpPr>
        <p:spPr/>
        <p:txBody>
          <a:bodyPr/>
          <a:lstStyle/>
          <a:p>
            <a:fld id="{F52BF2BD-61D7-45D1-9B0A-527A7FD1C1C0}"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C61C130D-529B-75DE-8209-8083A89382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223BC8-078A-B2AD-2221-E199F017283F}"/>
              </a:ext>
            </a:extLst>
          </p:cNvPr>
          <p:cNvSpPr>
            <a:spLocks noGrp="1"/>
          </p:cNvSpPr>
          <p:nvPr>
            <p:ph type="sldNum" sz="quarter" idx="12"/>
          </p:nvPr>
        </p:nvSpPr>
        <p:spPr/>
        <p:txBody>
          <a:bodyPr/>
          <a:lstStyle/>
          <a:p>
            <a:fld id="{8C3BB86C-94DB-4B1C-9F75-A41E5C32B74B}" type="slidenum">
              <a:rPr lang="fr-FR" smtClean="0"/>
              <a:t>‹N°›</a:t>
            </a:fld>
            <a:endParaRPr lang="fr-FR"/>
          </a:p>
        </p:txBody>
      </p:sp>
    </p:spTree>
    <p:extLst>
      <p:ext uri="{BB962C8B-B14F-4D97-AF65-F5344CB8AC3E}">
        <p14:creationId xmlns:p14="http://schemas.microsoft.com/office/powerpoint/2010/main" val="266730963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30F182B-2B77-D307-0924-9D2C93B2C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C85FDB4-2FE8-C8BB-51CE-F6FEC714C0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3930803-EC82-2148-81EC-AF5E1D19C7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52BF2BD-61D7-45D1-9B0A-527A7FD1C1C0}"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B19F9CC3-A79D-5BD0-23F9-52EC7AE7A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96E7C29-1429-83BF-B67E-B156322553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C3BB86C-94DB-4B1C-9F75-A41E5C32B74B}" type="slidenum">
              <a:rPr lang="fr-FR" smtClean="0"/>
              <a:t>‹N°›</a:t>
            </a:fld>
            <a:endParaRPr lang="fr-FR"/>
          </a:p>
        </p:txBody>
      </p:sp>
    </p:spTree>
    <p:extLst>
      <p:ext uri="{BB962C8B-B14F-4D97-AF65-F5344CB8AC3E}">
        <p14:creationId xmlns:p14="http://schemas.microsoft.com/office/powerpoint/2010/main" val="36046612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classique&#10;&#10;Description générée automatiquement">
            <a:extLst>
              <a:ext uri="{FF2B5EF4-FFF2-40B4-BE49-F238E27FC236}">
                <a16:creationId xmlns:a16="http://schemas.microsoft.com/office/drawing/2014/main" id="{C35170BC-74C5-D004-0329-4B4F9E43FE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4000" y="665518"/>
            <a:ext cx="11664000" cy="526702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4E55AE1-93DC-002C-038F-5D890CA83ADB}"/>
              </a:ext>
            </a:extLst>
          </p:cNvPr>
          <p:cNvSpPr txBox="1"/>
          <p:nvPr/>
        </p:nvSpPr>
        <p:spPr>
          <a:xfrm>
            <a:off x="3840480" y="142298"/>
            <a:ext cx="6540649" cy="523220"/>
          </a:xfrm>
          <a:prstGeom prst="rect">
            <a:avLst/>
          </a:prstGeom>
          <a:noFill/>
        </p:spPr>
        <p:txBody>
          <a:bodyPr wrap="square" rtlCol="0">
            <a:spAutoFit/>
          </a:bodyPr>
          <a:lstStyle/>
          <a:p>
            <a:r>
              <a:rPr lang="fr-FR" sz="2800" b="1" dirty="0">
                <a:solidFill>
                  <a:srgbClr val="FFFF00"/>
                </a:solidFill>
              </a:rPr>
              <a:t>Berlin –Allemagne – N°2</a:t>
            </a:r>
          </a:p>
        </p:txBody>
      </p:sp>
      <p:sp>
        <p:nvSpPr>
          <p:cNvPr id="6" name="ZoneTexte 5">
            <a:extLst>
              <a:ext uri="{FF2B5EF4-FFF2-40B4-BE49-F238E27FC236}">
                <a16:creationId xmlns:a16="http://schemas.microsoft.com/office/drawing/2014/main" id="{225C3E76-5F2A-AA73-461A-C9D593C940FD}"/>
              </a:ext>
            </a:extLst>
          </p:cNvPr>
          <p:cNvSpPr txBox="1"/>
          <p:nvPr/>
        </p:nvSpPr>
        <p:spPr>
          <a:xfrm>
            <a:off x="3956583" y="3668714"/>
            <a:ext cx="797141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Reichstag, siège du Bundestag</a:t>
            </a:r>
          </a:p>
        </p:txBody>
      </p:sp>
    </p:spTree>
    <p:extLst>
      <p:ext uri="{BB962C8B-B14F-4D97-AF65-F5344CB8AC3E}">
        <p14:creationId xmlns:p14="http://schemas.microsoft.com/office/powerpoint/2010/main" val="243041837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3" name="Claudia Jung   Richard Clayderman   Je Taime Mon Amour.wav"/>
          </p:stSnd>
        </p:sndAc>
      </p:transition>
    </mc:Choice>
    <mc:Fallback>
      <p:transition spd="slow" advClick="0" advTm="8000">
        <p:fade/>
        <p:sndAc>
          <p:stSnd loop="1">
            <p:snd r:embed="rId3" name="Claudia Jung   Richard Clayderman   Je Taime Mon Amou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92F154-280D-4F51-52B3-C2FD85FEC4B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Berlin [ a ] est la capitale et la plus grande ville d' Allemagne , à la fois par sa superficie et par sa population . [ 11 ] Ses plus de 3,85 millions d'habitants [ 12 ] en font la ville la plus peuplée de l'Union européenne , mesurée par la population dans les limites de la ville. [ 13 ] La ville est également l'un des États d'Allemagne et est le troisième plus petit État du pays en termes de superficie. Berlin est entourée par l'État de Brandebourg et la capitale du Brandebourg, Potsdam, est à proximité. La zone urbaine de Berlin a une population de plus de 4,5 millions d'habitants et est donc la zone urbaine la plus peuplée d'Allemagne. [ 5 ] [ 14 ] La région de la capitale Berlin-Brandebourg compte environ 6,2 millions d'habitants et est la deuxième plus grande région métropolitaine d'Allemagne après la région Rhin-Ruhr , et la sixième plus grande région métropolitaine par PIB dans l'Union européenne.</a:t>
            </a:r>
          </a:p>
        </p:txBody>
      </p:sp>
    </p:spTree>
    <p:extLst>
      <p:ext uri="{BB962C8B-B14F-4D97-AF65-F5344CB8AC3E}">
        <p14:creationId xmlns:p14="http://schemas.microsoft.com/office/powerpoint/2010/main" val="174688054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bâtiment&#10;&#10;Description générée automatiquement">
            <a:extLst>
              <a:ext uri="{FF2B5EF4-FFF2-40B4-BE49-F238E27FC236}">
                <a16:creationId xmlns:a16="http://schemas.microsoft.com/office/drawing/2014/main" id="{786FAD17-5E01-5550-A720-20637105DC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513000"/>
            <a:ext cx="11664000" cy="583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652A84-6A8F-E36F-FBE0-61E9A1AC32A1}"/>
              </a:ext>
            </a:extLst>
          </p:cNvPr>
          <p:cNvSpPr txBox="1"/>
          <p:nvPr/>
        </p:nvSpPr>
        <p:spPr>
          <a:xfrm>
            <a:off x="518643" y="6345000"/>
            <a:ext cx="12063038" cy="461665"/>
          </a:xfrm>
          <a:prstGeom prst="rect">
            <a:avLst/>
          </a:prstGeom>
          <a:noFill/>
        </p:spPr>
        <p:txBody>
          <a:bodyPr wrap="square" rtlCol="0">
            <a:spAutoFit/>
          </a:bodyPr>
          <a:lstStyle/>
          <a:p>
            <a:r>
              <a:rPr lang="fr-FR" sz="2400" b="1">
                <a:solidFill>
                  <a:srgbClr val="FFFF00"/>
                </a:solidFill>
              </a:rPr>
              <a:t>Château de Bellevue, siège du président de la République fédérale d'Allemagne</a:t>
            </a:r>
            <a:endParaRPr lang="fr-FR" sz="2400" b="1" dirty="0">
              <a:solidFill>
                <a:srgbClr val="FFFF00"/>
              </a:solidFill>
            </a:endParaRPr>
          </a:p>
        </p:txBody>
      </p:sp>
    </p:spTree>
    <p:extLst>
      <p:ext uri="{BB962C8B-B14F-4D97-AF65-F5344CB8AC3E}">
        <p14:creationId xmlns:p14="http://schemas.microsoft.com/office/powerpoint/2010/main" val="280603358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fleur&#10;&#10;Description générée automatiquement">
            <a:extLst>
              <a:ext uri="{FF2B5EF4-FFF2-40B4-BE49-F238E27FC236}">
                <a16:creationId xmlns:a16="http://schemas.microsoft.com/office/drawing/2014/main" id="{6F8A196B-FBB4-9516-ECA5-29DBBC177A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831" y="279000"/>
            <a:ext cx="827926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F4661F8-0DF6-6266-C7F1-D99C6DA29E02}"/>
              </a:ext>
            </a:extLst>
          </p:cNvPr>
          <p:cNvSpPr txBox="1"/>
          <p:nvPr/>
        </p:nvSpPr>
        <p:spPr>
          <a:xfrm>
            <a:off x="8993529" y="-104172"/>
            <a:ext cx="3198471"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Chambre des Lords de Prusse, siège du Bundesrat d'Allemagne</a:t>
            </a:r>
          </a:p>
        </p:txBody>
      </p:sp>
    </p:spTree>
    <p:extLst>
      <p:ext uri="{BB962C8B-B14F-4D97-AF65-F5344CB8AC3E}">
        <p14:creationId xmlns:p14="http://schemas.microsoft.com/office/powerpoint/2010/main" val="364528869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0DA6BAC7-B310-B0FE-363A-0DBECFACAE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8000" y="359437"/>
            <a:ext cx="11556000" cy="613912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55C56EAF-0F9F-B651-6E77-99CAD425B227}"/>
              </a:ext>
            </a:extLst>
          </p:cNvPr>
          <p:cNvSpPr txBox="1"/>
          <p:nvPr/>
        </p:nvSpPr>
        <p:spPr>
          <a:xfrm>
            <a:off x="2771172" y="4475833"/>
            <a:ext cx="6094070" cy="2123658"/>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rgbClr val="FFFF00"/>
                </a:solidFill>
              </a:rPr>
              <a:t>Siège du Service fédéral de renseignement</a:t>
            </a:r>
          </a:p>
        </p:txBody>
      </p:sp>
    </p:spTree>
    <p:extLst>
      <p:ext uri="{BB962C8B-B14F-4D97-AF65-F5344CB8AC3E}">
        <p14:creationId xmlns:p14="http://schemas.microsoft.com/office/powerpoint/2010/main" val="250958025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plein air, nuit&#10;&#10;Description générée automatiquement">
            <a:extLst>
              <a:ext uri="{FF2B5EF4-FFF2-40B4-BE49-F238E27FC236}">
                <a16:creationId xmlns:a16="http://schemas.microsoft.com/office/drawing/2014/main" id="{6F7C1A55-24DF-2211-CDD6-67473394D3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000" y="185195"/>
            <a:ext cx="11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8474875-E715-43B7-B3A8-516A3710F87F}"/>
              </a:ext>
            </a:extLst>
          </p:cNvPr>
          <p:cNvSpPr txBox="1"/>
          <p:nvPr/>
        </p:nvSpPr>
        <p:spPr>
          <a:xfrm>
            <a:off x="715917" y="-181193"/>
            <a:ext cx="11199999" cy="1107996"/>
          </a:xfrm>
          <a:prstGeom prst="rect">
            <a:avLst/>
          </a:prstGeom>
          <a:noFill/>
        </p:spPr>
        <p:txBody>
          <a:bodyPr wrap="square" rtlCol="0">
            <a:spAutoFit/>
          </a:bodyPr>
          <a:lstStyle/>
          <a:p>
            <a:endParaRPr lang="fr-FR" dirty="0">
              <a:solidFill>
                <a:schemeClr val="bg1"/>
              </a:solidFill>
            </a:endParaRPr>
          </a:p>
          <a:p>
            <a:r>
              <a:rPr lang="fr-FR" sz="2400" b="1" dirty="0">
                <a:solidFill>
                  <a:srgbClr val="FFFF00"/>
                </a:solidFill>
              </a:rPr>
              <a:t>Berlin est une « Ville de design » de l'UNESCO et reconnue pour ses industries créatives et son écosystème de startups </a:t>
            </a:r>
          </a:p>
        </p:txBody>
      </p:sp>
    </p:spTree>
    <p:extLst>
      <p:ext uri="{BB962C8B-B14F-4D97-AF65-F5344CB8AC3E}">
        <p14:creationId xmlns:p14="http://schemas.microsoft.com/office/powerpoint/2010/main" val="17020388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Bâtiment commercial, Tour de grande hauteur&#10;&#10;Description générée automatiquement">
            <a:extLst>
              <a:ext uri="{FF2B5EF4-FFF2-40B4-BE49-F238E27FC236}">
                <a16:creationId xmlns:a16="http://schemas.microsoft.com/office/drawing/2014/main" id="{F61420A8-80D3-7F61-570C-E9A4EB2DCF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4891" y="178950"/>
            <a:ext cx="4858483"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4780A4A-C36B-E6DB-76C6-4647AF91DD24}"/>
              </a:ext>
            </a:extLst>
          </p:cNvPr>
          <p:cNvSpPr txBox="1"/>
          <p:nvPr/>
        </p:nvSpPr>
        <p:spPr>
          <a:xfrm>
            <a:off x="84759" y="178950"/>
            <a:ext cx="3530279"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Photo du bâtiment de la Deutsche Bahn sur la </a:t>
            </a:r>
            <a:r>
              <a:rPr lang="fr-FR" sz="2400" b="1" dirty="0" err="1">
                <a:solidFill>
                  <a:srgbClr val="FFFF00"/>
                </a:solidFill>
              </a:rPr>
              <a:t>Potsdamer</a:t>
            </a:r>
            <a:r>
              <a:rPr lang="fr-FR" sz="2400" b="1" dirty="0">
                <a:solidFill>
                  <a:srgbClr val="FFFF00"/>
                </a:solidFill>
              </a:rPr>
              <a:t> </a:t>
            </a:r>
            <a:r>
              <a:rPr lang="fr-FR" sz="2400" b="1" dirty="0" err="1">
                <a:solidFill>
                  <a:srgbClr val="FFFF00"/>
                </a:solidFill>
              </a:rPr>
              <a:t>Platz</a:t>
            </a:r>
            <a:r>
              <a:rPr lang="fr-FR" sz="2400" b="1" dirty="0">
                <a:solidFill>
                  <a:srgbClr val="FFFF00"/>
                </a:solidFill>
              </a:rPr>
              <a:t> à Berlin.</a:t>
            </a:r>
          </a:p>
        </p:txBody>
      </p:sp>
    </p:spTree>
    <p:extLst>
      <p:ext uri="{BB962C8B-B14F-4D97-AF65-F5344CB8AC3E}">
        <p14:creationId xmlns:p14="http://schemas.microsoft.com/office/powerpoint/2010/main" val="262334328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voiture&#10;&#10;Description générée automatiquement">
            <a:extLst>
              <a:ext uri="{FF2B5EF4-FFF2-40B4-BE49-F238E27FC236}">
                <a16:creationId xmlns:a16="http://schemas.microsoft.com/office/drawing/2014/main" id="{F889D128-8262-081F-310E-A38B3795BA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4011" y="153000"/>
            <a:ext cx="7685273" cy="65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FF44734-D8A4-125E-5012-E4BE6450F07B}"/>
              </a:ext>
            </a:extLst>
          </p:cNvPr>
          <p:cNvSpPr txBox="1"/>
          <p:nvPr/>
        </p:nvSpPr>
        <p:spPr>
          <a:xfrm>
            <a:off x="8464952" y="859056"/>
            <a:ext cx="3727048" cy="5324535"/>
          </a:xfrm>
          <a:prstGeom prst="rect">
            <a:avLst/>
          </a:prstGeom>
          <a:noFill/>
        </p:spPr>
        <p:txBody>
          <a:bodyPr wrap="square" rtlCol="0">
            <a:spAutoFit/>
          </a:bodyPr>
          <a:lstStyle/>
          <a:p>
            <a:r>
              <a:rPr lang="fr-FR" sz="2000" dirty="0">
                <a:solidFill>
                  <a:srgbClr val="FFFF00"/>
                </a:solidFill>
              </a:rPr>
              <a:t> Ancien bâtiment de la Berliner Bank au n° 46 de la </a:t>
            </a:r>
            <a:r>
              <a:rPr lang="fr-FR" sz="2000" dirty="0" err="1">
                <a:solidFill>
                  <a:srgbClr val="FFFF00"/>
                </a:solidFill>
              </a:rPr>
              <a:t>Behrenstraße</a:t>
            </a:r>
            <a:r>
              <a:rPr lang="fr-FR" sz="2000" dirty="0">
                <a:solidFill>
                  <a:srgbClr val="FFFF00"/>
                </a:solidFill>
              </a:rPr>
              <a:t>, à l'angle de la </a:t>
            </a:r>
            <a:r>
              <a:rPr lang="fr-FR" sz="2000" dirty="0" err="1">
                <a:solidFill>
                  <a:srgbClr val="FFFF00"/>
                </a:solidFill>
              </a:rPr>
              <a:t>Charlottenstraße</a:t>
            </a:r>
            <a:r>
              <a:rPr lang="fr-FR" sz="2000" dirty="0">
                <a:solidFill>
                  <a:srgbClr val="FFFF00"/>
                </a:solidFill>
              </a:rPr>
              <a:t> (à droite) à Berlin-</a:t>
            </a:r>
            <a:r>
              <a:rPr lang="fr-FR" sz="2000" dirty="0" err="1">
                <a:solidFill>
                  <a:srgbClr val="FFFF00"/>
                </a:solidFill>
              </a:rPr>
              <a:t>Mitte</a:t>
            </a:r>
            <a:r>
              <a:rPr lang="fr-FR" sz="2000" dirty="0">
                <a:solidFill>
                  <a:srgbClr val="FFFF00"/>
                </a:solidFill>
              </a:rPr>
              <a:t>, construit entre 1900 et 1901 par l'architecte Wilhelm Martens. Le bâtiment fut repris par la </a:t>
            </a:r>
            <a:r>
              <a:rPr lang="fr-FR" sz="2000" dirty="0" err="1">
                <a:solidFill>
                  <a:srgbClr val="FFFF00"/>
                </a:solidFill>
              </a:rPr>
              <a:t>Commerz</a:t>
            </a:r>
            <a:r>
              <a:rPr lang="fr-FR" sz="2000" dirty="0">
                <a:solidFill>
                  <a:srgbClr val="FFFF00"/>
                </a:solidFill>
              </a:rPr>
              <a:t>- </a:t>
            </a:r>
            <a:r>
              <a:rPr lang="fr-FR" sz="2000" dirty="0" err="1">
                <a:solidFill>
                  <a:srgbClr val="FFFF00"/>
                </a:solidFill>
              </a:rPr>
              <a:t>und</a:t>
            </a:r>
            <a:r>
              <a:rPr lang="fr-FR" sz="2000" dirty="0">
                <a:solidFill>
                  <a:srgbClr val="FFFF00"/>
                </a:solidFill>
              </a:rPr>
              <a:t> </a:t>
            </a:r>
            <a:r>
              <a:rPr lang="fr-FR" sz="2000" dirty="0" err="1">
                <a:solidFill>
                  <a:srgbClr val="FFFF00"/>
                </a:solidFill>
              </a:rPr>
              <a:t>Privatbank</a:t>
            </a:r>
            <a:r>
              <a:rPr lang="fr-FR" sz="2000" dirty="0">
                <a:solidFill>
                  <a:srgbClr val="FFFF00"/>
                </a:solidFill>
              </a:rPr>
              <a:t> en 1905 ; un étage et un toit en croupe mansardé furent ajoutés vers 1920. Le bâtiment fut endommagé pendant la Seconde Guerre mondiale et la façade fut reconstruite par la suite sans les ornements néo-baroques d'origine</a:t>
            </a:r>
          </a:p>
        </p:txBody>
      </p:sp>
    </p:spTree>
    <p:extLst>
      <p:ext uri="{BB962C8B-B14F-4D97-AF65-F5344CB8AC3E}">
        <p14:creationId xmlns:p14="http://schemas.microsoft.com/office/powerpoint/2010/main" val="114770651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açade&#10;&#10;Description générée automatiquement">
            <a:extLst>
              <a:ext uri="{FF2B5EF4-FFF2-40B4-BE49-F238E27FC236}">
                <a16:creationId xmlns:a16="http://schemas.microsoft.com/office/drawing/2014/main" id="{3A4C92AD-0D51-2CA2-B421-E118345EF8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9650" y="254812"/>
            <a:ext cx="7524000" cy="634837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6AE2023-DA85-84A9-25A0-533FBA507F0F}"/>
              </a:ext>
            </a:extLst>
          </p:cNvPr>
          <p:cNvSpPr txBox="1"/>
          <p:nvPr/>
        </p:nvSpPr>
        <p:spPr>
          <a:xfrm>
            <a:off x="435751" y="127321"/>
            <a:ext cx="3703899" cy="4524315"/>
          </a:xfrm>
          <a:prstGeom prst="rect">
            <a:avLst/>
          </a:prstGeom>
          <a:noFill/>
        </p:spPr>
        <p:txBody>
          <a:bodyPr wrap="square" rtlCol="0">
            <a:spAutoFit/>
          </a:bodyPr>
          <a:lstStyle/>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r>
              <a:rPr lang="fr-FR" sz="2400" b="1" dirty="0" err="1">
                <a:solidFill>
                  <a:srgbClr val="FFFF00"/>
                </a:solidFill>
              </a:rPr>
              <a:t>Postfuhramt</a:t>
            </a:r>
            <a:r>
              <a:rPr lang="fr-FR" sz="2400" b="1" dirty="0">
                <a:solidFill>
                  <a:srgbClr val="FFFF00"/>
                </a:solidFill>
              </a:rPr>
              <a:t> à Berlin-</a:t>
            </a:r>
            <a:r>
              <a:rPr lang="fr-FR" sz="2400" b="1" dirty="0" err="1">
                <a:solidFill>
                  <a:srgbClr val="FFFF00"/>
                </a:solidFill>
              </a:rPr>
              <a:t>Mitte</a:t>
            </a:r>
            <a:r>
              <a:rPr lang="fr-FR" sz="2400" b="1" dirty="0">
                <a:solidFill>
                  <a:srgbClr val="FFFF00"/>
                </a:solidFill>
              </a:rPr>
              <a:t>, où </a:t>
            </a:r>
            <a:r>
              <a:rPr lang="fr-FR" sz="2400" b="1" dirty="0" err="1">
                <a:solidFill>
                  <a:srgbClr val="FFFF00"/>
                </a:solidFill>
              </a:rPr>
              <a:t>Ottomar</a:t>
            </a:r>
            <a:r>
              <a:rPr lang="fr-FR" sz="2400" b="1" dirty="0">
                <a:solidFill>
                  <a:srgbClr val="FFFF00"/>
                </a:solidFill>
              </a:rPr>
              <a:t> </a:t>
            </a:r>
            <a:r>
              <a:rPr lang="fr-FR" sz="2400" b="1" dirty="0" err="1">
                <a:solidFill>
                  <a:srgbClr val="FFFF00"/>
                </a:solidFill>
              </a:rPr>
              <a:t>Anschütz</a:t>
            </a:r>
            <a:r>
              <a:rPr lang="fr-FR" sz="2400" b="1" dirty="0">
                <a:solidFill>
                  <a:srgbClr val="FFFF00"/>
                </a:solidFill>
              </a:rPr>
              <a:t> organisa la première exposition de tableaux grandeur nature en mouvement le 25 novembre 1894 </a:t>
            </a:r>
          </a:p>
        </p:txBody>
      </p:sp>
    </p:spTree>
    <p:extLst>
      <p:ext uri="{BB962C8B-B14F-4D97-AF65-F5344CB8AC3E}">
        <p14:creationId xmlns:p14="http://schemas.microsoft.com/office/powerpoint/2010/main" val="225851876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bâtiment&#10;&#10;Description générée automatiquement">
            <a:extLst>
              <a:ext uri="{FF2B5EF4-FFF2-40B4-BE49-F238E27FC236}">
                <a16:creationId xmlns:a16="http://schemas.microsoft.com/office/drawing/2014/main" id="{719B0224-576B-CA3C-6D44-7C9DF8A865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2830" y="202500"/>
            <a:ext cx="8604000" cy="6453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06397A1-F71C-783C-8D97-8B050986B6EB}"/>
              </a:ext>
            </a:extLst>
          </p:cNvPr>
          <p:cNvSpPr txBox="1"/>
          <p:nvPr/>
        </p:nvSpPr>
        <p:spPr>
          <a:xfrm>
            <a:off x="9506749" y="202500"/>
            <a:ext cx="2781782"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nouveau bâtiment d' Axel Springer SE dont le siège social est à Berlin</a:t>
            </a:r>
          </a:p>
        </p:txBody>
      </p:sp>
    </p:spTree>
    <p:extLst>
      <p:ext uri="{BB962C8B-B14F-4D97-AF65-F5344CB8AC3E}">
        <p14:creationId xmlns:p14="http://schemas.microsoft.com/office/powerpoint/2010/main" val="242488796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D568164B-716A-5293-53B1-6FE30A2923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5949"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129A119-F643-C182-9F2D-DB6916DB0961}"/>
              </a:ext>
            </a:extLst>
          </p:cNvPr>
          <p:cNvSpPr txBox="1"/>
          <p:nvPr/>
        </p:nvSpPr>
        <p:spPr>
          <a:xfrm>
            <a:off x="598025" y="694481"/>
            <a:ext cx="2777924" cy="4524315"/>
          </a:xfrm>
          <a:prstGeom prst="rect">
            <a:avLst/>
          </a:prstGeom>
          <a:noFill/>
        </p:spPr>
        <p:txBody>
          <a:bodyPr wrap="square" rtlCol="0">
            <a:spAutoFit/>
          </a:bodyPr>
          <a:lstStyle/>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r>
              <a:rPr lang="de-DE" sz="2400" b="1" dirty="0">
                <a:solidFill>
                  <a:srgbClr val="FFFF00"/>
                </a:solidFill>
              </a:rPr>
              <a:t>Erster (</a:t>
            </a:r>
            <a:r>
              <a:rPr lang="de-DE" sz="2400" b="1" dirty="0" err="1">
                <a:solidFill>
                  <a:srgbClr val="FFFF00"/>
                </a:solidFill>
              </a:rPr>
              <a:t>ältster</a:t>
            </a:r>
            <a:r>
              <a:rPr lang="de-DE" sz="2400" b="1" dirty="0">
                <a:solidFill>
                  <a:srgbClr val="FFFF00"/>
                </a:solidFill>
              </a:rPr>
              <a:t>) Spreestrand à Berlin mit Blick auf die Museumsinsel 2009</a:t>
            </a:r>
            <a:endParaRPr lang="fr-FR" sz="2400" b="1" dirty="0">
              <a:solidFill>
                <a:srgbClr val="FFFF00"/>
              </a:solidFill>
            </a:endParaRPr>
          </a:p>
        </p:txBody>
      </p:sp>
    </p:spTree>
    <p:extLst>
      <p:ext uri="{BB962C8B-B14F-4D97-AF65-F5344CB8AC3E}">
        <p14:creationId xmlns:p14="http://schemas.microsoft.com/office/powerpoint/2010/main" val="23992119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ue, arbre, bâtiment&#10;&#10;Description générée automatiquement">
            <a:extLst>
              <a:ext uri="{FF2B5EF4-FFF2-40B4-BE49-F238E27FC236}">
                <a16:creationId xmlns:a16="http://schemas.microsoft.com/office/drawing/2014/main" id="{ACFBC683-68E3-C4FA-743E-1C3078B100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450" y="279002"/>
            <a:ext cx="9291644"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430C898-5B62-9AC2-D508-CC2BEB3490EF}"/>
              </a:ext>
            </a:extLst>
          </p:cNvPr>
          <p:cNvSpPr txBox="1"/>
          <p:nvPr/>
        </p:nvSpPr>
        <p:spPr>
          <a:xfrm>
            <a:off x="9804267" y="2615878"/>
            <a:ext cx="2291802" cy="2308324"/>
          </a:xfrm>
          <a:prstGeom prst="rect">
            <a:avLst/>
          </a:prstGeom>
          <a:noFill/>
        </p:spPr>
        <p:txBody>
          <a:bodyPr wrap="square" rtlCol="0">
            <a:spAutoFit/>
          </a:bodyPr>
          <a:lstStyle/>
          <a:p>
            <a:r>
              <a:rPr lang="fr-FR" sz="2400" b="1" dirty="0">
                <a:solidFill>
                  <a:srgbClr val="FFFF00"/>
                </a:solidFill>
              </a:rPr>
              <a:t>: Vue sur Simon-Dach-</a:t>
            </a:r>
            <a:r>
              <a:rPr lang="fr-FR" sz="2400" b="1" dirty="0" err="1">
                <a:solidFill>
                  <a:srgbClr val="FFFF00"/>
                </a:solidFill>
              </a:rPr>
              <a:t>Straße</a:t>
            </a:r>
            <a:r>
              <a:rPr lang="fr-FR" sz="2400" b="1" dirty="0">
                <a:solidFill>
                  <a:srgbClr val="FFFF00"/>
                </a:solidFill>
              </a:rPr>
              <a:t> un été, à Berlin-</a:t>
            </a:r>
            <a:r>
              <a:rPr lang="fr-FR" sz="2400" b="1" dirty="0" err="1">
                <a:solidFill>
                  <a:srgbClr val="FFFF00"/>
                </a:solidFill>
              </a:rPr>
              <a:t>Friedrichshain</a:t>
            </a:r>
            <a:r>
              <a:rPr lang="fr-FR" sz="2400" b="1" dirty="0">
                <a:solidFill>
                  <a:srgbClr val="FFFF00"/>
                </a:solidFill>
              </a:rPr>
              <a:t> .</a:t>
            </a:r>
          </a:p>
        </p:txBody>
      </p:sp>
    </p:spTree>
    <p:extLst>
      <p:ext uri="{BB962C8B-B14F-4D97-AF65-F5344CB8AC3E}">
        <p14:creationId xmlns:p14="http://schemas.microsoft.com/office/powerpoint/2010/main" val="14753107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éhicule terrestre, roue, plein air, route&#10;&#10;Description générée automatiquement">
            <a:extLst>
              <a:ext uri="{FF2B5EF4-FFF2-40B4-BE49-F238E27FC236}">
                <a16:creationId xmlns:a16="http://schemas.microsoft.com/office/drawing/2014/main" id="{0F9AE5BF-405A-D208-889F-C306C3060D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1747" y="369000"/>
            <a:ext cx="9183604"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C5AC804-BFC4-E099-CA8F-46A96C9C92AC}"/>
              </a:ext>
            </a:extLst>
          </p:cNvPr>
          <p:cNvSpPr txBox="1"/>
          <p:nvPr/>
        </p:nvSpPr>
        <p:spPr>
          <a:xfrm>
            <a:off x="566649" y="2827116"/>
            <a:ext cx="2106593" cy="1200329"/>
          </a:xfrm>
          <a:prstGeom prst="rect">
            <a:avLst/>
          </a:prstGeom>
          <a:noFill/>
        </p:spPr>
        <p:txBody>
          <a:bodyPr wrap="square" rtlCol="0">
            <a:spAutoFit/>
          </a:bodyPr>
          <a:lstStyle/>
          <a:p>
            <a:r>
              <a:rPr lang="fr-FR" sz="2400" b="1" dirty="0">
                <a:solidFill>
                  <a:srgbClr val="FFFF00"/>
                </a:solidFill>
              </a:rPr>
              <a:t>Les taxis Mercedes-Benz</a:t>
            </a:r>
          </a:p>
        </p:txBody>
      </p:sp>
    </p:spTree>
    <p:extLst>
      <p:ext uri="{BB962C8B-B14F-4D97-AF65-F5344CB8AC3E}">
        <p14:creationId xmlns:p14="http://schemas.microsoft.com/office/powerpoint/2010/main" val="253939371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ommercial, plein air, bâtiment, Zone métropolitaine&#10;&#10;Description générée automatiquement">
            <a:extLst>
              <a:ext uri="{FF2B5EF4-FFF2-40B4-BE49-F238E27FC236}">
                <a16:creationId xmlns:a16="http://schemas.microsoft.com/office/drawing/2014/main" id="{C3702869-713D-5B7E-BA4A-2EFB398890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800" y="278614"/>
            <a:ext cx="7992000" cy="6300771"/>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1FBFAED-BDB2-93D8-8E10-AECC64A9ADA0}"/>
              </a:ext>
            </a:extLst>
          </p:cNvPr>
          <p:cNvSpPr txBox="1"/>
          <p:nvPr/>
        </p:nvSpPr>
        <p:spPr>
          <a:xfrm>
            <a:off x="8669438" y="2904055"/>
            <a:ext cx="3321934" cy="830997"/>
          </a:xfrm>
          <a:prstGeom prst="rect">
            <a:avLst/>
          </a:prstGeom>
          <a:noFill/>
        </p:spPr>
        <p:txBody>
          <a:bodyPr wrap="square" rtlCol="0">
            <a:spAutoFit/>
          </a:bodyPr>
          <a:lstStyle/>
          <a:p>
            <a:r>
              <a:rPr lang="fr-FR" sz="2400" b="1">
                <a:solidFill>
                  <a:srgbClr val="FFFF00"/>
                </a:solidFill>
              </a:rPr>
              <a:t>Gare de DB Potsdamer Platz</a:t>
            </a:r>
            <a:endParaRPr lang="fr-FR" sz="2400" b="1" dirty="0">
              <a:solidFill>
                <a:srgbClr val="FFFF00"/>
              </a:solidFill>
            </a:endParaRPr>
          </a:p>
        </p:txBody>
      </p:sp>
    </p:spTree>
    <p:extLst>
      <p:ext uri="{BB962C8B-B14F-4D97-AF65-F5344CB8AC3E}">
        <p14:creationId xmlns:p14="http://schemas.microsoft.com/office/powerpoint/2010/main" val="86592614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CADF8209-4219-9567-21BE-B79C34C019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1322" y="305147"/>
            <a:ext cx="1091699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714EEA3-68EA-D76A-5663-FB8F5F49F34C}"/>
              </a:ext>
            </a:extLst>
          </p:cNvPr>
          <p:cNvSpPr txBox="1"/>
          <p:nvPr/>
        </p:nvSpPr>
        <p:spPr>
          <a:xfrm>
            <a:off x="2500131" y="3927491"/>
            <a:ext cx="744252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Berlin </a:t>
            </a:r>
            <a:r>
              <a:rPr lang="fr-FR" sz="2400" b="1" dirty="0" err="1">
                <a:solidFill>
                  <a:srgbClr val="FFFF00"/>
                </a:solidFill>
              </a:rPr>
              <a:t>Hauptbahnhof</a:t>
            </a:r>
            <a:r>
              <a:rPr lang="fr-FR" sz="2400" b="1" dirty="0">
                <a:solidFill>
                  <a:srgbClr val="FFFF00"/>
                </a:solidFill>
              </a:rPr>
              <a:t> (gare centrale de Berlin)</a:t>
            </a:r>
          </a:p>
        </p:txBody>
      </p:sp>
    </p:spTree>
    <p:extLst>
      <p:ext uri="{BB962C8B-B14F-4D97-AF65-F5344CB8AC3E}">
        <p14:creationId xmlns:p14="http://schemas.microsoft.com/office/powerpoint/2010/main" val="408480369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Grand magasin, acier, intérieur&#10;&#10;Description générée automatiquement">
            <a:extLst>
              <a:ext uri="{FF2B5EF4-FFF2-40B4-BE49-F238E27FC236}">
                <a16:creationId xmlns:a16="http://schemas.microsoft.com/office/drawing/2014/main" id="{7C7F35B2-2AF3-A7EA-D750-3B3662B7E4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8076"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D05F154-8C7B-4306-808A-67232071403E}"/>
              </a:ext>
            </a:extLst>
          </p:cNvPr>
          <p:cNvSpPr txBox="1"/>
          <p:nvPr/>
        </p:nvSpPr>
        <p:spPr>
          <a:xfrm>
            <a:off x="322162" y="625033"/>
            <a:ext cx="2893671"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gare centrale de Berlin possède des voies ferrées sur deux niveaux</a:t>
            </a:r>
          </a:p>
        </p:txBody>
      </p:sp>
    </p:spTree>
    <p:extLst>
      <p:ext uri="{BB962C8B-B14F-4D97-AF65-F5344CB8AC3E}">
        <p14:creationId xmlns:p14="http://schemas.microsoft.com/office/powerpoint/2010/main" val="35352705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he, statue, arcade&#10;&#10;Description générée automatiquement">
            <a:extLst>
              <a:ext uri="{FF2B5EF4-FFF2-40B4-BE49-F238E27FC236}">
                <a16:creationId xmlns:a16="http://schemas.microsoft.com/office/drawing/2014/main" id="{73938FDD-F12E-7B36-51A0-87A7F0994F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924" y="279000"/>
            <a:ext cx="944564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B4336DF-302C-8851-F0BF-08B45489DDB3}"/>
              </a:ext>
            </a:extLst>
          </p:cNvPr>
          <p:cNvSpPr txBox="1"/>
          <p:nvPr/>
        </p:nvSpPr>
        <p:spPr>
          <a:xfrm>
            <a:off x="2812648" y="6154895"/>
            <a:ext cx="7234178" cy="461665"/>
          </a:xfrm>
          <a:prstGeom prst="rect">
            <a:avLst/>
          </a:prstGeom>
          <a:noFill/>
        </p:spPr>
        <p:txBody>
          <a:bodyPr wrap="square" rtlCol="0">
            <a:spAutoFit/>
          </a:bodyPr>
          <a:lstStyle/>
          <a:p>
            <a:r>
              <a:rPr lang="fr-FR" sz="2400" b="1">
                <a:solidFill>
                  <a:srgbClr val="FFFF00"/>
                </a:solidFill>
              </a:rPr>
              <a:t>Le métro de Berlin à la station Heidelberger Platz</a:t>
            </a:r>
            <a:endParaRPr lang="fr-FR" sz="2400" b="1" dirty="0">
              <a:solidFill>
                <a:srgbClr val="FFFF00"/>
              </a:solidFill>
            </a:endParaRPr>
          </a:p>
        </p:txBody>
      </p:sp>
    </p:spTree>
    <p:extLst>
      <p:ext uri="{BB962C8B-B14F-4D97-AF65-F5344CB8AC3E}">
        <p14:creationId xmlns:p14="http://schemas.microsoft.com/office/powerpoint/2010/main" val="184113581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âtiment, plein air, signe&#10;&#10;Description générée automatiquement">
            <a:extLst>
              <a:ext uri="{FF2B5EF4-FFF2-40B4-BE49-F238E27FC236}">
                <a16:creationId xmlns:a16="http://schemas.microsoft.com/office/drawing/2014/main" id="{6A0DCC49-F3DB-B5EA-FF00-28AF87284A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866" y="256500"/>
            <a:ext cx="8460000" cy="6345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F140D88-065F-4602-1DA6-33CFAD913478}"/>
              </a:ext>
            </a:extLst>
          </p:cNvPr>
          <p:cNvSpPr txBox="1"/>
          <p:nvPr/>
        </p:nvSpPr>
        <p:spPr>
          <a:xfrm>
            <a:off x="8993529" y="2754775"/>
            <a:ext cx="3198471" cy="1200329"/>
          </a:xfrm>
          <a:prstGeom prst="rect">
            <a:avLst/>
          </a:prstGeom>
          <a:noFill/>
        </p:spPr>
        <p:txBody>
          <a:bodyPr wrap="square" rtlCol="0">
            <a:spAutoFit/>
          </a:bodyPr>
          <a:lstStyle/>
          <a:p>
            <a:r>
              <a:rPr lang="fr-FR" sz="2400" b="1">
                <a:solidFill>
                  <a:srgbClr val="FFFF00"/>
                </a:solidFill>
              </a:rPr>
              <a:t>Le métro de Berlin à la station Heidelberger Platz</a:t>
            </a:r>
            <a:endParaRPr lang="fr-FR" sz="2400" b="1" dirty="0">
              <a:solidFill>
                <a:srgbClr val="FFFF00"/>
              </a:solidFill>
            </a:endParaRPr>
          </a:p>
        </p:txBody>
      </p:sp>
    </p:spTree>
    <p:extLst>
      <p:ext uri="{BB962C8B-B14F-4D97-AF65-F5344CB8AC3E}">
        <p14:creationId xmlns:p14="http://schemas.microsoft.com/office/powerpoint/2010/main" val="89832060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chitecture, bâtiment&#10;&#10;Description générée automatiquement">
            <a:extLst>
              <a:ext uri="{FF2B5EF4-FFF2-40B4-BE49-F238E27FC236}">
                <a16:creationId xmlns:a16="http://schemas.microsoft.com/office/drawing/2014/main" id="{0E262F94-1138-27B2-8E7B-34828C0F67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987" y="459000"/>
            <a:ext cx="11602025"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827BC65-6FA9-6499-445C-A72B05928A9A}"/>
              </a:ext>
            </a:extLst>
          </p:cNvPr>
          <p:cNvSpPr txBox="1"/>
          <p:nvPr/>
        </p:nvSpPr>
        <p:spPr>
          <a:xfrm>
            <a:off x="2801074" y="6387903"/>
            <a:ext cx="8599990" cy="461665"/>
          </a:xfrm>
          <a:prstGeom prst="rect">
            <a:avLst/>
          </a:prstGeom>
          <a:noFill/>
        </p:spPr>
        <p:txBody>
          <a:bodyPr wrap="square" rtlCol="0">
            <a:spAutoFit/>
          </a:bodyPr>
          <a:lstStyle/>
          <a:p>
            <a:r>
              <a:rPr lang="fr-FR" sz="2400" b="1">
                <a:solidFill>
                  <a:srgbClr val="FFFF00"/>
                </a:solidFill>
              </a:rPr>
              <a:t>Aéroport de Berlin Brandenburg (BER) la nuit</a:t>
            </a:r>
            <a:endParaRPr lang="fr-FR" sz="2400" b="1" dirty="0">
              <a:solidFill>
                <a:srgbClr val="FFFF00"/>
              </a:solidFill>
            </a:endParaRPr>
          </a:p>
        </p:txBody>
      </p:sp>
    </p:spTree>
    <p:extLst>
      <p:ext uri="{BB962C8B-B14F-4D97-AF65-F5344CB8AC3E}">
        <p14:creationId xmlns:p14="http://schemas.microsoft.com/office/powerpoint/2010/main" val="418851531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plein air, usine&#10;&#10;Description générée automatiquement">
            <a:extLst>
              <a:ext uri="{FF2B5EF4-FFF2-40B4-BE49-F238E27FC236}">
                <a16:creationId xmlns:a16="http://schemas.microsoft.com/office/drawing/2014/main" id="{1F129FD8-2B8D-4E4F-F298-EA19970AF7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2938802-3C4C-EE5C-2AAE-0965E67F0D56}"/>
              </a:ext>
            </a:extLst>
          </p:cNvPr>
          <p:cNvSpPr txBox="1"/>
          <p:nvPr/>
        </p:nvSpPr>
        <p:spPr>
          <a:xfrm>
            <a:off x="3252485" y="3811344"/>
            <a:ext cx="762771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Centrale électrique </a:t>
            </a:r>
            <a:r>
              <a:rPr lang="fr-FR" sz="2400" b="1" dirty="0" err="1">
                <a:solidFill>
                  <a:srgbClr val="FFFF00"/>
                </a:solidFill>
              </a:rPr>
              <a:t>Heizkraftwerk</a:t>
            </a:r>
            <a:r>
              <a:rPr lang="fr-FR" sz="2400" b="1" dirty="0">
                <a:solidFill>
                  <a:srgbClr val="FFFF00"/>
                </a:solidFill>
              </a:rPr>
              <a:t> </a:t>
            </a:r>
            <a:r>
              <a:rPr lang="fr-FR" sz="2400" b="1" dirty="0" err="1">
                <a:solidFill>
                  <a:srgbClr val="FFFF00"/>
                </a:solidFill>
              </a:rPr>
              <a:t>Mitte</a:t>
            </a:r>
            <a:endParaRPr lang="fr-FR" sz="2400" b="1" dirty="0">
              <a:solidFill>
                <a:srgbClr val="FFFF00"/>
              </a:solidFill>
            </a:endParaRPr>
          </a:p>
        </p:txBody>
      </p:sp>
    </p:spTree>
    <p:extLst>
      <p:ext uri="{BB962C8B-B14F-4D97-AF65-F5344CB8AC3E}">
        <p14:creationId xmlns:p14="http://schemas.microsoft.com/office/powerpoint/2010/main" val="239866414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C43FFEAB-CF16-F0DB-3278-BA77EBC85C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FCCDDA-D62F-F037-F9FB-53113BDC9D63}"/>
              </a:ext>
            </a:extLst>
          </p:cNvPr>
          <p:cNvSpPr txBox="1"/>
          <p:nvPr/>
        </p:nvSpPr>
        <p:spPr>
          <a:xfrm>
            <a:off x="5497975" y="-1862945"/>
            <a:ext cx="8461094"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Charité</a:t>
            </a:r>
          </a:p>
        </p:txBody>
      </p:sp>
    </p:spTree>
    <p:extLst>
      <p:ext uri="{BB962C8B-B14F-4D97-AF65-F5344CB8AC3E}">
        <p14:creationId xmlns:p14="http://schemas.microsoft.com/office/powerpoint/2010/main" val="236285490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habits, meubles&#10;&#10;Description générée automatiquement">
            <a:extLst>
              <a:ext uri="{FF2B5EF4-FFF2-40B4-BE49-F238E27FC236}">
                <a16:creationId xmlns:a16="http://schemas.microsoft.com/office/drawing/2014/main" id="{EEEE7B86-335C-6E5E-BF62-8E3E5F1A0F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6326" y="279000"/>
            <a:ext cx="962292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C66480A-D1C7-D29B-2F2B-C17025963A20}"/>
              </a:ext>
            </a:extLst>
          </p:cNvPr>
          <p:cNvSpPr txBox="1"/>
          <p:nvPr/>
        </p:nvSpPr>
        <p:spPr>
          <a:xfrm>
            <a:off x="113887" y="279000"/>
            <a:ext cx="1932972"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Clients d'un café à Berlin </a:t>
            </a:r>
            <a:r>
              <a:rPr lang="fr-FR" sz="2400" b="1" dirty="0" err="1">
                <a:solidFill>
                  <a:srgbClr val="FFFF00"/>
                </a:solidFill>
              </a:rPr>
              <a:t>Mitte</a:t>
            </a:r>
            <a:r>
              <a:rPr lang="fr-FR" sz="2400" b="1" dirty="0">
                <a:solidFill>
                  <a:srgbClr val="FFFF00"/>
                </a:solidFill>
              </a:rPr>
              <a:t> utilisant des appareils Wi-Fi</a:t>
            </a:r>
          </a:p>
        </p:txBody>
      </p:sp>
    </p:spTree>
    <p:extLst>
      <p:ext uri="{BB962C8B-B14F-4D97-AF65-F5344CB8AC3E}">
        <p14:creationId xmlns:p14="http://schemas.microsoft.com/office/powerpoint/2010/main" val="15352795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ille, Palais&#10;&#10;Description générée automatiquement">
            <a:extLst>
              <a:ext uri="{FF2B5EF4-FFF2-40B4-BE49-F238E27FC236}">
                <a16:creationId xmlns:a16="http://schemas.microsoft.com/office/drawing/2014/main" id="{846DADB6-5401-6A11-7111-D497E88A74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341932"/>
            <a:ext cx="11376000" cy="56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685917F-48EB-D46D-7D86-3765B9ADEC49}"/>
              </a:ext>
            </a:extLst>
          </p:cNvPr>
          <p:cNvSpPr txBox="1"/>
          <p:nvPr/>
        </p:nvSpPr>
        <p:spPr>
          <a:xfrm>
            <a:off x="551727" y="5657671"/>
            <a:ext cx="11875626"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 Université Humboldt de Berlin , première université moderne au monde, [ 209 ] compte 57 lauréats du prix Nobel.</a:t>
            </a:r>
          </a:p>
        </p:txBody>
      </p:sp>
    </p:spTree>
    <p:extLst>
      <p:ext uri="{BB962C8B-B14F-4D97-AF65-F5344CB8AC3E}">
        <p14:creationId xmlns:p14="http://schemas.microsoft.com/office/powerpoint/2010/main" val="307941170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maison&#10;&#10;Description générée automatiquement">
            <a:extLst>
              <a:ext uri="{FF2B5EF4-FFF2-40B4-BE49-F238E27FC236}">
                <a16:creationId xmlns:a16="http://schemas.microsoft.com/office/drawing/2014/main" id="{D2BB6412-7787-1E77-BE64-26704FCAD7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929551"/>
            <a:ext cx="11520000" cy="499889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0B428BE-5DDC-3ABD-B6AE-051F4A4762E5}"/>
              </a:ext>
            </a:extLst>
          </p:cNvPr>
          <p:cNvSpPr txBox="1"/>
          <p:nvPr/>
        </p:nvSpPr>
        <p:spPr>
          <a:xfrm>
            <a:off x="4016415" y="3776288"/>
            <a:ext cx="97343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 Université Libre de Berlin</a:t>
            </a:r>
          </a:p>
        </p:txBody>
      </p:sp>
    </p:spTree>
    <p:extLst>
      <p:ext uri="{BB962C8B-B14F-4D97-AF65-F5344CB8AC3E}">
        <p14:creationId xmlns:p14="http://schemas.microsoft.com/office/powerpoint/2010/main" val="276386829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voiture, Véhicule terrestre&#10;&#10;Description générée automatiquement">
            <a:extLst>
              <a:ext uri="{FF2B5EF4-FFF2-40B4-BE49-F238E27FC236}">
                <a16:creationId xmlns:a16="http://schemas.microsoft.com/office/drawing/2014/main" id="{6A1BB485-1EBC-DBDF-F270-9113ACD951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859" y="279000"/>
            <a:ext cx="944263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40D2FFC-B62A-4448-4E82-8E5EA0ECDA9F}"/>
              </a:ext>
            </a:extLst>
          </p:cNvPr>
          <p:cNvSpPr txBox="1"/>
          <p:nvPr/>
        </p:nvSpPr>
        <p:spPr>
          <a:xfrm>
            <a:off x="9949214" y="676917"/>
            <a:ext cx="1990846" cy="397031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parc scientifique et technologique WISTA à </a:t>
            </a:r>
            <a:r>
              <a:rPr lang="fr-FR" sz="2400" b="1" dirty="0" err="1">
                <a:solidFill>
                  <a:srgbClr val="FFFF00"/>
                </a:solidFill>
              </a:rPr>
              <a:t>Adlershof</a:t>
            </a:r>
            <a:endParaRPr lang="fr-FR" sz="2400" b="1" dirty="0">
              <a:solidFill>
                <a:srgbClr val="FFFF00"/>
              </a:solidFill>
            </a:endParaRPr>
          </a:p>
        </p:txBody>
      </p:sp>
    </p:spTree>
    <p:extLst>
      <p:ext uri="{BB962C8B-B14F-4D97-AF65-F5344CB8AC3E}">
        <p14:creationId xmlns:p14="http://schemas.microsoft.com/office/powerpoint/2010/main" val="143510431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98EEB917-FA4D-2A29-0125-688EA4B3CA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7404" y="279000"/>
            <a:ext cx="915323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A239DEA-56F7-74A3-529E-7C0DE4C2DD62}"/>
              </a:ext>
            </a:extLst>
          </p:cNvPr>
          <p:cNvSpPr txBox="1"/>
          <p:nvPr/>
        </p:nvSpPr>
        <p:spPr>
          <a:xfrm>
            <a:off x="46299" y="1810544"/>
            <a:ext cx="2164466" cy="3416320"/>
          </a:xfrm>
          <a:prstGeom prst="rect">
            <a:avLst/>
          </a:prstGeom>
          <a:noFill/>
        </p:spPr>
        <p:txBody>
          <a:bodyPr wrap="square" rtlCol="0">
            <a:spAutoFit/>
          </a:bodyPr>
          <a:lstStyle/>
          <a:p>
            <a:r>
              <a:rPr lang="fr-FR" sz="2400" b="1">
                <a:solidFill>
                  <a:srgbClr val="FFFF00"/>
                </a:solidFill>
              </a:rPr>
              <a:t>L' Alte Nationalgalerie fait partie de l' Île aux Musées , un site classé au patrimoine mondial de l'UNESCO .</a:t>
            </a:r>
            <a:endParaRPr lang="fr-FR" sz="2400" b="1" dirty="0">
              <a:solidFill>
                <a:srgbClr val="FFFF00"/>
              </a:solidFill>
            </a:endParaRPr>
          </a:p>
        </p:txBody>
      </p:sp>
    </p:spTree>
    <p:extLst>
      <p:ext uri="{BB962C8B-B14F-4D97-AF65-F5344CB8AC3E}">
        <p14:creationId xmlns:p14="http://schemas.microsoft.com/office/powerpoint/2010/main" val="265234458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lac&#10;&#10;Description générée automatiquement">
            <a:extLst>
              <a:ext uri="{FF2B5EF4-FFF2-40B4-BE49-F238E27FC236}">
                <a16:creationId xmlns:a16="http://schemas.microsoft.com/office/drawing/2014/main" id="{750C1817-5537-ECC4-048A-4CBEC0CCB7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256"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1AA6CDE-4CE8-E5B2-1E53-5AD7FEC12F7B}"/>
              </a:ext>
            </a:extLst>
          </p:cNvPr>
          <p:cNvSpPr txBox="1"/>
          <p:nvPr/>
        </p:nvSpPr>
        <p:spPr>
          <a:xfrm>
            <a:off x="8839838" y="474562"/>
            <a:ext cx="317532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culture alternative du </a:t>
            </a:r>
            <a:r>
              <a:rPr lang="fr-FR" sz="2400" b="1" dirty="0" err="1">
                <a:solidFill>
                  <a:srgbClr val="FFFF00"/>
                </a:solidFill>
              </a:rPr>
              <a:t>Holzmarkt</a:t>
            </a:r>
            <a:endParaRPr lang="fr-FR" sz="2400" b="1" dirty="0">
              <a:solidFill>
                <a:srgbClr val="FFFF00"/>
              </a:solidFill>
            </a:endParaRPr>
          </a:p>
        </p:txBody>
      </p:sp>
    </p:spTree>
    <p:extLst>
      <p:ext uri="{BB962C8B-B14F-4D97-AF65-F5344CB8AC3E}">
        <p14:creationId xmlns:p14="http://schemas.microsoft.com/office/powerpoint/2010/main" val="301442933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statue, musée, Artefact&#10;&#10;Description générée automatiquement">
            <a:extLst>
              <a:ext uri="{FF2B5EF4-FFF2-40B4-BE49-F238E27FC236}">
                <a16:creationId xmlns:a16="http://schemas.microsoft.com/office/drawing/2014/main" id="{1C18377C-BD49-C3D2-5E06-AC245B76B9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1812" y="214605"/>
            <a:ext cx="4392000" cy="642879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FC36E65-F76B-3CC1-3CDF-3D1BEE436AB7}"/>
              </a:ext>
            </a:extLst>
          </p:cNvPr>
          <p:cNvSpPr txBox="1"/>
          <p:nvPr/>
        </p:nvSpPr>
        <p:spPr>
          <a:xfrm>
            <a:off x="347240" y="590309"/>
            <a:ext cx="3530278"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Thoutmosis , Buste de Néfertiti , 1345 av. J.-C., Musée égyptien de Berlin</a:t>
            </a:r>
          </a:p>
        </p:txBody>
      </p:sp>
    </p:spTree>
    <p:extLst>
      <p:ext uri="{BB962C8B-B14F-4D97-AF65-F5344CB8AC3E}">
        <p14:creationId xmlns:p14="http://schemas.microsoft.com/office/powerpoint/2010/main" val="329993703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repère, Attraction touristique&#10;&#10;Description générée automatiquement">
            <a:extLst>
              <a:ext uri="{FF2B5EF4-FFF2-40B4-BE49-F238E27FC236}">
                <a16:creationId xmlns:a16="http://schemas.microsoft.com/office/drawing/2014/main" id="{36DCF81A-054E-4AC9-2710-42F751BDAB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509" y="202500"/>
            <a:ext cx="8604000" cy="6453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337CDE7-C378-1E92-1BC1-38D0621976C6}"/>
              </a:ext>
            </a:extLst>
          </p:cNvPr>
          <p:cNvSpPr txBox="1"/>
          <p:nvPr/>
        </p:nvSpPr>
        <p:spPr>
          <a:xfrm>
            <a:off x="9309904" y="202500"/>
            <a:ext cx="2835797"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porte d'Ishtar de Babylone reconstituée au musée de Pergame</a:t>
            </a:r>
          </a:p>
        </p:txBody>
      </p:sp>
    </p:spTree>
    <p:extLst>
      <p:ext uri="{BB962C8B-B14F-4D97-AF65-F5344CB8AC3E}">
        <p14:creationId xmlns:p14="http://schemas.microsoft.com/office/powerpoint/2010/main" val="113298396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661B060-6D60-DC16-4E0D-47EABE7A480E}"/>
              </a:ext>
            </a:extLst>
          </p:cNvPr>
          <p:cNvSpPr txBox="1"/>
          <p:nvPr/>
        </p:nvSpPr>
        <p:spPr>
          <a:xfrm>
            <a:off x="636608" y="613458"/>
            <a:ext cx="12014521" cy="584775"/>
          </a:xfrm>
          <a:prstGeom prst="rect">
            <a:avLst/>
          </a:prstGeom>
          <a:noFill/>
        </p:spPr>
        <p:txBody>
          <a:bodyPr wrap="square" rtlCol="0">
            <a:spAutoFit/>
          </a:bodyPr>
          <a:lstStyle/>
          <a:p>
            <a:r>
              <a:rPr lang="fr-FR" sz="3200" b="1" dirty="0">
                <a:solidFill>
                  <a:srgbClr val="FFFF00"/>
                </a:solidFill>
              </a:rPr>
              <a:t>Lorient Vous A Proposé La Ville  de Berlin –Allemagne – N°2</a:t>
            </a:r>
          </a:p>
        </p:txBody>
      </p:sp>
      <p:sp>
        <p:nvSpPr>
          <p:cNvPr id="3" name="ZoneTexte 2">
            <a:extLst>
              <a:ext uri="{FF2B5EF4-FFF2-40B4-BE49-F238E27FC236}">
                <a16:creationId xmlns:a16="http://schemas.microsoft.com/office/drawing/2014/main" id="{D456ED0A-C873-BE2F-6AE5-47CF9E02549B}"/>
              </a:ext>
            </a:extLst>
          </p:cNvPr>
          <p:cNvSpPr txBox="1"/>
          <p:nvPr/>
        </p:nvSpPr>
        <p:spPr>
          <a:xfrm>
            <a:off x="3356658" y="1776460"/>
            <a:ext cx="991950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3EF82C33-6EDD-9967-38DC-E6543F1C4831}"/>
              </a:ext>
            </a:extLst>
          </p:cNvPr>
          <p:cNvSpPr txBox="1"/>
          <p:nvPr/>
        </p:nvSpPr>
        <p:spPr>
          <a:xfrm>
            <a:off x="4213184" y="2844225"/>
            <a:ext cx="8206451" cy="584775"/>
          </a:xfrm>
          <a:prstGeom prst="rect">
            <a:avLst/>
          </a:prstGeom>
          <a:noFill/>
        </p:spPr>
        <p:txBody>
          <a:bodyPr wrap="square" rtlCol="0">
            <a:spAutoFit/>
          </a:bodyPr>
          <a:lstStyle/>
          <a:p>
            <a:r>
              <a:rPr lang="fr-FR" sz="3200" b="1" dirty="0">
                <a:solidFill>
                  <a:srgbClr val="FFFF00"/>
                </a:solidFill>
              </a:rPr>
              <a:t>Merci de Votre Visite </a:t>
            </a:r>
          </a:p>
        </p:txBody>
      </p:sp>
      <p:sp>
        <p:nvSpPr>
          <p:cNvPr id="5" name="ZoneTexte 4">
            <a:extLst>
              <a:ext uri="{FF2B5EF4-FFF2-40B4-BE49-F238E27FC236}">
                <a16:creationId xmlns:a16="http://schemas.microsoft.com/office/drawing/2014/main" id="{73E2C62F-4204-9AC0-A336-25D66F0690D9}"/>
              </a:ext>
            </a:extLst>
          </p:cNvPr>
          <p:cNvSpPr txBox="1"/>
          <p:nvPr/>
        </p:nvSpPr>
        <p:spPr>
          <a:xfrm>
            <a:off x="5544274" y="3750197"/>
            <a:ext cx="5879939"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78149660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TotalTime>
  <Words>583</Words>
  <Application>Microsoft Office PowerPoint</Application>
  <PresentationFormat>Grand écran</PresentationFormat>
  <Paragraphs>141</Paragraphs>
  <Slides>30</Slides>
  <Notes>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2024-09-10T09:11:29Z</dcterms:created>
  <dcterms:modified xsi:type="dcterms:W3CDTF">2024-09-10T12:14:10Z</dcterms:modified>
</cp:coreProperties>
</file>