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86" r:id="rId3"/>
    <p:sldId id="278" r:id="rId4"/>
    <p:sldId id="277" r:id="rId5"/>
    <p:sldId id="276" r:id="rId6"/>
    <p:sldId id="275" r:id="rId7"/>
    <p:sldId id="274" r:id="rId8"/>
    <p:sldId id="273" r:id="rId9"/>
    <p:sldId id="272" r:id="rId10"/>
    <p:sldId id="271" r:id="rId11"/>
    <p:sldId id="270" r:id="rId12"/>
    <p:sldId id="269" r:id="rId13"/>
    <p:sldId id="268" r:id="rId14"/>
    <p:sldId id="267" r:id="rId15"/>
    <p:sldId id="266" r:id="rId16"/>
    <p:sldId id="265" r:id="rId17"/>
    <p:sldId id="264" r:id="rId18"/>
    <p:sldId id="263" r:id="rId19"/>
    <p:sldId id="262" r:id="rId20"/>
    <p:sldId id="261" r:id="rId21"/>
    <p:sldId id="260" r:id="rId22"/>
    <p:sldId id="259" r:id="rId23"/>
    <p:sldId id="258" r:id="rId24"/>
    <p:sldId id="257" r:id="rId25"/>
    <p:sldId id="279" r:id="rId26"/>
    <p:sldId id="280" r:id="rId27"/>
    <p:sldId id="281" r:id="rId28"/>
    <p:sldId id="282" r:id="rId29"/>
    <p:sldId id="283" r:id="rId30"/>
    <p:sldId id="284"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5AA0A4-AA25-48F7-B6CE-4FDFC356A0CC}" type="datetimeFigureOut">
              <a:rPr lang="fr-FR" smtClean="0"/>
              <a:t>10/09/2024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3B4D10-E8C7-4220-8870-20FB2EC34D2F}" type="slidenum">
              <a:rPr lang="fr-FR" smtClean="0"/>
              <a:t>‹N°›</a:t>
            </a:fld>
            <a:endParaRPr lang="fr-FR"/>
          </a:p>
        </p:txBody>
      </p:sp>
    </p:spTree>
    <p:extLst>
      <p:ext uri="{BB962C8B-B14F-4D97-AF65-F5344CB8AC3E}">
        <p14:creationId xmlns:p14="http://schemas.microsoft.com/office/powerpoint/2010/main" val="3267509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63B4D10-E8C7-4220-8870-20FB2EC34D2F}" type="slidenum">
              <a:rPr lang="fr-FR" smtClean="0"/>
              <a:t>29</a:t>
            </a:fld>
            <a:endParaRPr lang="fr-FR"/>
          </a:p>
        </p:txBody>
      </p:sp>
    </p:spTree>
    <p:extLst>
      <p:ext uri="{BB962C8B-B14F-4D97-AF65-F5344CB8AC3E}">
        <p14:creationId xmlns:p14="http://schemas.microsoft.com/office/powerpoint/2010/main" val="3731780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1927D6-E8CA-5BCA-8625-DED5F9F8F7B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2756D98-8EDF-964A-7EC4-83EEA24E82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04F95F2-9446-EF10-BC99-EDEC6C78E936}"/>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40EDF52B-C065-6FF7-08FA-3DB68EEF6C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3B910B-A241-1533-1589-EAD4AF9F4972}"/>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232139445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C570E-7DB8-3476-9206-20E7800C2CA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72BFE24-4A3B-FBF8-80ED-A11732D63D5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EC472C2-BB32-39F1-B1DD-1D8ADC015B5A}"/>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26ABA7E7-F1DB-8465-4993-DD150B649C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EAD55E-F8C3-6ED5-E924-CA6B7A7EBEEB}"/>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27581458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9889BA-9E91-3A2C-19E3-CC2541E196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A4AB589-63AA-7B0D-F580-0068B29710D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02E8A74-ED05-FFF9-8BFE-7346F4DF4D4A}"/>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D1492289-2798-B756-A600-A9670CEEDBD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77EAA16-6A6F-9097-84EA-9A0CA7AC358A}"/>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229719622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69C70B-F7B1-906E-6B2A-EF2D3759194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2D38829-4CF5-024D-47F8-238B7FEED02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BE3E3C3-ABE5-70D5-E560-7A7E08FC30B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1FD5502-43EC-790C-B8C1-2625665D8FDE}"/>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3A342074-BE44-8B1C-1EA1-D52A76973A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B55F9D0-44AB-A5FF-7707-83B71AFBDF91}"/>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379403065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B134DF-61C0-8207-E6DD-B62BF7D045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217ACB9-8BEE-3317-2705-1F5E72AE7F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D793A691-9CAF-F191-4185-50212CD0783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C62FF8D-4103-BF1A-7D71-20D395DFC90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5143A52-41DB-441B-2671-3B397148AF2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5DE5490-9E77-1096-AFF8-47B5429BCE04}"/>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8" name="Espace réservé du pied de page 7">
            <a:extLst>
              <a:ext uri="{FF2B5EF4-FFF2-40B4-BE49-F238E27FC236}">
                <a16:creationId xmlns:a16="http://schemas.microsoft.com/office/drawing/2014/main" id="{1B1CC95C-A495-A101-F623-F8373143775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823079F-20BE-ADDC-0CF7-2ABB8595D894}"/>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197368470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50C972-D21E-B517-87E8-D7E5AC919DA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CD5B84A-7A58-F424-0C38-5B61660A4857}"/>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4" name="Espace réservé du pied de page 3">
            <a:extLst>
              <a:ext uri="{FF2B5EF4-FFF2-40B4-BE49-F238E27FC236}">
                <a16:creationId xmlns:a16="http://schemas.microsoft.com/office/drawing/2014/main" id="{3CB229FE-377D-5F8D-6089-E22880869E8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C32AAC1-2035-04BA-E337-E68B7A6607C2}"/>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14070673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C8EF971-12A0-B748-C671-371D040A6301}"/>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3" name="Espace réservé du pied de page 2">
            <a:extLst>
              <a:ext uri="{FF2B5EF4-FFF2-40B4-BE49-F238E27FC236}">
                <a16:creationId xmlns:a16="http://schemas.microsoft.com/office/drawing/2014/main" id="{C180A92F-CC71-ED83-681E-158E457A09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9B237C1-9F53-88CE-BEAC-A5DA36CCE51D}"/>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271800580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434380-36CA-662A-92A3-5A165F5E9D3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6A8EE8F-8368-3776-DCDB-F4D0629937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8B393A0-D8B1-0FB7-DAAB-91C5201659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848236F-D8FB-0EF0-A66C-202AF8DAB0CB}"/>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808242EE-1828-648A-B5C7-B375906A008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32E46D5-0CC4-7715-B6D2-65F736E12FA3}"/>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254524549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B38A7E-7B49-3B9F-253C-2F36FB77B9D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001CE2B-3785-4905-82EF-38CE3715D0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699D06-468C-83F4-25D4-5555B6E440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25B6543-0E2B-1556-EBBD-AD4ABEC9A372}"/>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6" name="Espace réservé du pied de page 5">
            <a:extLst>
              <a:ext uri="{FF2B5EF4-FFF2-40B4-BE49-F238E27FC236}">
                <a16:creationId xmlns:a16="http://schemas.microsoft.com/office/drawing/2014/main" id="{1A6489C7-992B-8C09-84E8-8720078CE79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1FA499F-E4B0-41E9-C9E2-167FAFC1DF24}"/>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106771102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544EE56-8386-E636-FCA9-A51C1088EA3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74D064A-3463-E253-97A9-D00BA15E248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75E0E5B-157F-C31D-143C-9C5BB7613AFC}"/>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F0E5D829-2549-47C0-0BBE-62CC4F83238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F2C2000-3C02-6E6F-1324-32B444CC528C}"/>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269211578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2472C90-637D-CFEA-42A3-A3930F6C53F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7702883-2C05-963D-1666-CC27AAD173C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B28E749-61F8-1972-EFDA-6FD70AD9FB73}"/>
              </a:ext>
            </a:extLst>
          </p:cNvPr>
          <p:cNvSpPr>
            <a:spLocks noGrp="1"/>
          </p:cNvSpPr>
          <p:nvPr>
            <p:ph type="dt" sz="half" idx="10"/>
          </p:nvPr>
        </p:nvSpPr>
        <p:spPr/>
        <p:txBody>
          <a:bodyPr/>
          <a:lstStyle/>
          <a:p>
            <a:fld id="{33CD52DA-4125-4550-A1EA-33D1722711D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02502542-8DCB-7618-FE48-0E6A0149229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16B99C-1EF1-3328-EBBD-AF4FCCC719EB}"/>
              </a:ext>
            </a:extLst>
          </p:cNvPr>
          <p:cNvSpPr>
            <a:spLocks noGrp="1"/>
          </p:cNvSpPr>
          <p:nvPr>
            <p:ph type="sldNum" sz="quarter" idx="12"/>
          </p:nvPr>
        </p:nvSpPr>
        <p:spPr/>
        <p:txBody>
          <a:bodyPr/>
          <a:lstStyle/>
          <a:p>
            <a:fld id="{DC131558-44BB-409B-AD3B-692988A1FAD1}" type="slidenum">
              <a:rPr lang="fr-FR" smtClean="0"/>
              <a:t>‹N°›</a:t>
            </a:fld>
            <a:endParaRPr lang="fr-FR"/>
          </a:p>
        </p:txBody>
      </p:sp>
    </p:spTree>
    <p:extLst>
      <p:ext uri="{BB962C8B-B14F-4D97-AF65-F5344CB8AC3E}">
        <p14:creationId xmlns:p14="http://schemas.microsoft.com/office/powerpoint/2010/main" val="31575225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6689B70-F2EA-9EA3-E6F2-1B28B29430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823E5F9-F9A5-B9DF-12D7-074C6F364C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AAA30AA-DFCB-2007-1D4D-4CFD76A1F2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CD52DA-4125-4550-A1EA-33D1722711D6}" type="datetimeFigureOut">
              <a:rPr lang="fr-FR" smtClean="0"/>
              <a:t>10/09/2024</a:t>
            </a:fld>
            <a:endParaRPr lang="fr-FR"/>
          </a:p>
        </p:txBody>
      </p:sp>
      <p:sp>
        <p:nvSpPr>
          <p:cNvPr id="5" name="Espace réservé du pied de page 4">
            <a:extLst>
              <a:ext uri="{FF2B5EF4-FFF2-40B4-BE49-F238E27FC236}">
                <a16:creationId xmlns:a16="http://schemas.microsoft.com/office/drawing/2014/main" id="{6A9DFC8B-0221-98F1-084C-5215C2E20A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2B9582B-39FA-0656-F23A-3FBAE5BF3B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C131558-44BB-409B-AD3B-692988A1FAD1}" type="slidenum">
              <a:rPr lang="fr-FR" smtClean="0"/>
              <a:t>‹N°›</a:t>
            </a:fld>
            <a:endParaRPr lang="fr-FR"/>
          </a:p>
        </p:txBody>
      </p:sp>
    </p:spTree>
    <p:extLst>
      <p:ext uri="{BB962C8B-B14F-4D97-AF65-F5344CB8AC3E}">
        <p14:creationId xmlns:p14="http://schemas.microsoft.com/office/powerpoint/2010/main" val="19299825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uage, ciel, Photographie aérienne&#10;&#10;Description générée automatiquement">
            <a:extLst>
              <a:ext uri="{FF2B5EF4-FFF2-40B4-BE49-F238E27FC236}">
                <a16:creationId xmlns:a16="http://schemas.microsoft.com/office/drawing/2014/main" id="{192FECC6-5EEB-D6AB-EA9F-DC503D44BC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50285" y="222068"/>
            <a:ext cx="10491429"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F300B788-5CDE-3FB4-0D61-1B5E4C6029A2}"/>
              </a:ext>
            </a:extLst>
          </p:cNvPr>
          <p:cNvSpPr txBox="1"/>
          <p:nvPr/>
        </p:nvSpPr>
        <p:spPr>
          <a:xfrm>
            <a:off x="4317274" y="222068"/>
            <a:ext cx="4349931" cy="461665"/>
          </a:xfrm>
          <a:prstGeom prst="rect">
            <a:avLst/>
          </a:prstGeom>
          <a:noFill/>
        </p:spPr>
        <p:txBody>
          <a:bodyPr wrap="square" rtlCol="0">
            <a:spAutoFit/>
          </a:bodyPr>
          <a:lstStyle/>
          <a:p>
            <a:r>
              <a:rPr lang="fr-FR" sz="2400" b="1" dirty="0"/>
              <a:t> Berlin – Allemagne  N°1</a:t>
            </a:r>
          </a:p>
        </p:txBody>
      </p:sp>
      <p:sp>
        <p:nvSpPr>
          <p:cNvPr id="7" name="ZoneTexte 6">
            <a:extLst>
              <a:ext uri="{FF2B5EF4-FFF2-40B4-BE49-F238E27FC236}">
                <a16:creationId xmlns:a16="http://schemas.microsoft.com/office/drawing/2014/main" id="{7EDFDB7C-45C8-967D-C5FB-3E12A75283D1}"/>
              </a:ext>
            </a:extLst>
          </p:cNvPr>
          <p:cNvSpPr txBox="1"/>
          <p:nvPr/>
        </p:nvSpPr>
        <p:spPr>
          <a:xfrm>
            <a:off x="1058092" y="6342068"/>
            <a:ext cx="10868297" cy="461665"/>
          </a:xfrm>
          <a:prstGeom prst="rect">
            <a:avLst/>
          </a:prstGeom>
          <a:noFill/>
        </p:spPr>
        <p:txBody>
          <a:bodyPr wrap="square" rtlCol="0">
            <a:spAutoFit/>
          </a:bodyPr>
          <a:lstStyle/>
          <a:p>
            <a:r>
              <a:rPr lang="de-DE" sz="2400" b="1" dirty="0">
                <a:solidFill>
                  <a:srgbClr val="FFFF00"/>
                </a:solidFill>
              </a:rPr>
              <a:t>Museumsinsel à Berlin, im Hintergrund der Fernsehturm am Alexanderplatz, </a:t>
            </a:r>
            <a:endParaRPr lang="fr-FR" sz="2400" b="1" dirty="0">
              <a:solidFill>
                <a:srgbClr val="FFFF00"/>
              </a:solidFill>
            </a:endParaRPr>
          </a:p>
        </p:txBody>
      </p:sp>
    </p:spTree>
    <p:extLst>
      <p:ext uri="{BB962C8B-B14F-4D97-AF65-F5344CB8AC3E}">
        <p14:creationId xmlns:p14="http://schemas.microsoft.com/office/powerpoint/2010/main" val="1246826722"/>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loop="1">
            <p:snd r:embed="rId2" name="Andrea Berg - Du hast mich tausendmal belogen (Live 2013).wav"/>
          </p:stSnd>
        </p:sndAc>
      </p:transition>
    </mc:Choice>
    <mc:Fallback>
      <p:transition spd="slow" advClick="0" advTm="8000">
        <p:sndAc>
          <p:stSnd loop="1">
            <p:snd r:embed="rId2" name="Andrea Berg - Du hast mich tausendmal belogen (Live 2013).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BC3CEE6-A50D-FD5B-57DE-7F8907CEE8D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chemeClr val="bg1"/>
                </a:solidFill>
              </a:rPr>
              <a:t>Berlin [ a ] est la capitale et la plus grande ville d' Allemagne , à la fois par sa superficie et par sa population . [ 11 ] Ses plus de 3,85 millions d'habitants [ 12 ] en font la ville la plus peuplée de l'Union européenne , mesurée par la population dans les limites de la ville. [ 13 ] La ville est également l'un des États d'Allemagne et est le troisième plus petit État du pays en termes de superficie. Berlin est entourée par l'État de Brandebourg et la capitale du Brandebourg, Potsdam, est à proximité. La zone urbaine de Berlin a une population de plus de 4,5 millions d'habitants et est donc la zone urbaine la plus peuplée d'Allemagne. [ 5 ] [ 14 ] La région de la capitale Berlin-Brandebourg compte environ 6,2 millions d'habitants et est la deuxième plus grande région métropolitaine d'Allemagne après la région Rhin-Ruhr , et la sixième plus grande région métropolitaine par PIB dans l'Union européenne. </a:t>
            </a:r>
          </a:p>
        </p:txBody>
      </p:sp>
    </p:spTree>
    <p:extLst>
      <p:ext uri="{BB962C8B-B14F-4D97-AF65-F5344CB8AC3E}">
        <p14:creationId xmlns:p14="http://schemas.microsoft.com/office/powerpoint/2010/main" val="33796580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statue&#10;&#10;Description générée automatiquement">
            <a:extLst>
              <a:ext uri="{FF2B5EF4-FFF2-40B4-BE49-F238E27FC236}">
                <a16:creationId xmlns:a16="http://schemas.microsoft.com/office/drawing/2014/main" id="{A67A5147-E999-3484-6A0E-FEA3729F0B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68000" y="178200"/>
            <a:ext cx="3456000" cy="650159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59E3538-CD6B-E80D-4B69-3389792C7B61}"/>
              </a:ext>
            </a:extLst>
          </p:cNvPr>
          <p:cNvSpPr txBox="1"/>
          <p:nvPr/>
        </p:nvSpPr>
        <p:spPr>
          <a:xfrm>
            <a:off x="7955931" y="1018903"/>
            <a:ext cx="382741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Berlin : la colonne de la victoire</a:t>
            </a:r>
          </a:p>
        </p:txBody>
      </p:sp>
    </p:spTree>
    <p:extLst>
      <p:ext uri="{BB962C8B-B14F-4D97-AF65-F5344CB8AC3E}">
        <p14:creationId xmlns:p14="http://schemas.microsoft.com/office/powerpoint/2010/main" val="48824790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EA6BB34A-649C-358A-5CF9-72808DC1F9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0678" y="215133"/>
            <a:ext cx="4824000" cy="642773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66FBF2C-49A3-0FDF-1866-B8E776046EFB}"/>
              </a:ext>
            </a:extLst>
          </p:cNvPr>
          <p:cNvSpPr txBox="1"/>
          <p:nvPr/>
        </p:nvSpPr>
        <p:spPr>
          <a:xfrm>
            <a:off x="731520" y="1306286"/>
            <a:ext cx="3278777" cy="3231654"/>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Statue équestre et tour du palais de </a:t>
            </a:r>
            <a:r>
              <a:rPr lang="fr-FR" sz="2400" b="1" dirty="0" err="1">
                <a:solidFill>
                  <a:srgbClr val="FFFF00"/>
                </a:solidFill>
              </a:rPr>
              <a:t>Charlottenburg</a:t>
            </a:r>
            <a:r>
              <a:rPr lang="fr-FR" sz="2400" b="1" dirty="0">
                <a:solidFill>
                  <a:srgbClr val="FFFF00"/>
                </a:solidFill>
              </a:rPr>
              <a:t> à Berlin, Allemagne </a:t>
            </a:r>
          </a:p>
        </p:txBody>
      </p:sp>
    </p:spTree>
    <p:extLst>
      <p:ext uri="{BB962C8B-B14F-4D97-AF65-F5344CB8AC3E}">
        <p14:creationId xmlns:p14="http://schemas.microsoft.com/office/powerpoint/2010/main" val="424216932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horloge, tour, ciel&#10;&#10;Description générée automatiquement">
            <a:extLst>
              <a:ext uri="{FF2B5EF4-FFF2-40B4-BE49-F238E27FC236}">
                <a16:creationId xmlns:a16="http://schemas.microsoft.com/office/drawing/2014/main" id="{8C8AC0C1-E09B-07FE-1F46-B54369084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4206" y="162000"/>
            <a:ext cx="4356000" cy="653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77CA4C-8504-200E-F01B-52931A2604BD}"/>
              </a:ext>
            </a:extLst>
          </p:cNvPr>
          <p:cNvSpPr txBox="1"/>
          <p:nvPr/>
        </p:nvSpPr>
        <p:spPr>
          <a:xfrm>
            <a:off x="8255726" y="3017520"/>
            <a:ext cx="3936274" cy="830997"/>
          </a:xfrm>
          <a:prstGeom prst="rect">
            <a:avLst/>
          </a:prstGeom>
          <a:noFill/>
        </p:spPr>
        <p:txBody>
          <a:bodyPr wrap="square" rtlCol="0">
            <a:spAutoFit/>
          </a:bodyPr>
          <a:lstStyle/>
          <a:p>
            <a:r>
              <a:rPr lang="fr-FR" sz="2400" b="1" dirty="0">
                <a:solidFill>
                  <a:srgbClr val="FFFF00"/>
                </a:solidFill>
              </a:rPr>
              <a:t>Hôtel de ville rouge, Berlin, Allemagne</a:t>
            </a:r>
          </a:p>
        </p:txBody>
      </p:sp>
    </p:spTree>
    <p:extLst>
      <p:ext uri="{BB962C8B-B14F-4D97-AF65-F5344CB8AC3E}">
        <p14:creationId xmlns:p14="http://schemas.microsoft.com/office/powerpoint/2010/main" val="353455727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repère&#10;&#10;Description générée automatiquement">
            <a:extLst>
              <a:ext uri="{FF2B5EF4-FFF2-40B4-BE49-F238E27FC236}">
                <a16:creationId xmlns:a16="http://schemas.microsoft.com/office/drawing/2014/main" id="{7B61C8D3-237A-2CE2-4F3E-C16F270C9C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D75FCC9-4B29-AD48-B8F9-89E6B8D56DF7}"/>
              </a:ext>
            </a:extLst>
          </p:cNvPr>
          <p:cNvSpPr txBox="1"/>
          <p:nvPr/>
        </p:nvSpPr>
        <p:spPr>
          <a:xfrm>
            <a:off x="2939143" y="5852506"/>
            <a:ext cx="8112034" cy="830997"/>
          </a:xfrm>
          <a:prstGeom prst="rect">
            <a:avLst/>
          </a:prstGeom>
          <a:noFill/>
        </p:spPr>
        <p:txBody>
          <a:bodyPr wrap="square" rtlCol="0">
            <a:spAutoFit/>
          </a:bodyPr>
          <a:lstStyle/>
          <a:p>
            <a:endParaRPr lang="fr-FR" sz="2400" b="1" dirty="0"/>
          </a:p>
          <a:p>
            <a:r>
              <a:rPr lang="fr-FR" sz="2400" b="1" dirty="0">
                <a:solidFill>
                  <a:srgbClr val="FFFF00"/>
                </a:solidFill>
              </a:rPr>
              <a:t>La porte de Brandebourg à Berlin , Allemagne</a:t>
            </a:r>
          </a:p>
        </p:txBody>
      </p:sp>
    </p:spTree>
    <p:extLst>
      <p:ext uri="{BB962C8B-B14F-4D97-AF65-F5344CB8AC3E}">
        <p14:creationId xmlns:p14="http://schemas.microsoft.com/office/powerpoint/2010/main" val="86907566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herbe, bâtiment&#10;&#10;Description générée automatiquement">
            <a:extLst>
              <a:ext uri="{FF2B5EF4-FFF2-40B4-BE49-F238E27FC236}">
                <a16:creationId xmlns:a16="http://schemas.microsoft.com/office/drawing/2014/main" id="{82EC9573-DC05-65FC-4C9E-392F7023CB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0011" y="279000"/>
            <a:ext cx="997197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CA46EF8-22AE-1103-6A12-783C9CD18BF4}"/>
              </a:ext>
            </a:extLst>
          </p:cNvPr>
          <p:cNvSpPr txBox="1"/>
          <p:nvPr/>
        </p:nvSpPr>
        <p:spPr>
          <a:xfrm>
            <a:off x="3409404" y="4058098"/>
            <a:ext cx="62179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Reichstag (bâtiment) vu de l'ouest</a:t>
            </a:r>
          </a:p>
        </p:txBody>
      </p:sp>
    </p:spTree>
    <p:extLst>
      <p:ext uri="{BB962C8B-B14F-4D97-AF65-F5344CB8AC3E}">
        <p14:creationId xmlns:p14="http://schemas.microsoft.com/office/powerpoint/2010/main" val="257966411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epère&#10;&#10;Description générée automatiquement">
            <a:extLst>
              <a:ext uri="{FF2B5EF4-FFF2-40B4-BE49-F238E27FC236}">
                <a16:creationId xmlns:a16="http://schemas.microsoft.com/office/drawing/2014/main" id="{6C458F9A-B1D8-B341-06C2-DDB71A4A36D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001" y="279000"/>
            <a:ext cx="899999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A47E68-0632-2B88-CE91-8E484AD67D86}"/>
              </a:ext>
            </a:extLst>
          </p:cNvPr>
          <p:cNvSpPr txBox="1"/>
          <p:nvPr/>
        </p:nvSpPr>
        <p:spPr>
          <a:xfrm>
            <a:off x="2039982" y="-1893554"/>
            <a:ext cx="8344989"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façade ouest de la cathédrale de Berlin au petit matin à l'heure bleue.</a:t>
            </a:r>
          </a:p>
        </p:txBody>
      </p:sp>
    </p:spTree>
    <p:extLst>
      <p:ext uri="{BB962C8B-B14F-4D97-AF65-F5344CB8AC3E}">
        <p14:creationId xmlns:p14="http://schemas.microsoft.com/office/powerpoint/2010/main" val="418909686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Tour de grande hauteur&#10;&#10;Description générée automatiquement">
            <a:extLst>
              <a:ext uri="{FF2B5EF4-FFF2-40B4-BE49-F238E27FC236}">
                <a16:creationId xmlns:a16="http://schemas.microsoft.com/office/drawing/2014/main" id="{89B8BCCC-F70B-1FA8-D103-6AFE3559A0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73D51FA-BECB-9DFD-E7B5-A43A2CA7B398}"/>
              </a:ext>
            </a:extLst>
          </p:cNvPr>
          <p:cNvSpPr txBox="1"/>
          <p:nvPr/>
        </p:nvSpPr>
        <p:spPr>
          <a:xfrm>
            <a:off x="1369146" y="6195706"/>
            <a:ext cx="9657442" cy="461665"/>
          </a:xfrm>
          <a:prstGeom prst="rect">
            <a:avLst/>
          </a:prstGeom>
          <a:noFill/>
        </p:spPr>
        <p:txBody>
          <a:bodyPr wrap="square" rtlCol="0">
            <a:spAutoFit/>
          </a:bodyPr>
          <a:lstStyle/>
          <a:p>
            <a:r>
              <a:rPr lang="fr-FR" sz="2400" b="1" dirty="0">
                <a:solidFill>
                  <a:schemeClr val="bg1"/>
                </a:solidFill>
              </a:rPr>
              <a:t>: Gratte-ciels sur la </a:t>
            </a:r>
            <a:r>
              <a:rPr lang="fr-FR" sz="2400" b="1" dirty="0" err="1">
                <a:solidFill>
                  <a:schemeClr val="bg1"/>
                </a:solidFill>
              </a:rPr>
              <a:t>Potsdamer</a:t>
            </a:r>
            <a:r>
              <a:rPr lang="fr-FR" sz="2400" b="1" dirty="0">
                <a:solidFill>
                  <a:schemeClr val="bg1"/>
                </a:solidFill>
              </a:rPr>
              <a:t> </a:t>
            </a:r>
            <a:r>
              <a:rPr lang="fr-FR" sz="2400" b="1" dirty="0" err="1">
                <a:solidFill>
                  <a:schemeClr val="bg1"/>
                </a:solidFill>
              </a:rPr>
              <a:t>Platz</a:t>
            </a:r>
            <a:r>
              <a:rPr lang="fr-FR" sz="2400" b="1" dirty="0">
                <a:solidFill>
                  <a:schemeClr val="bg1"/>
                </a:solidFill>
              </a:rPr>
              <a:t>, Berlin, à la fin de l'heure bleue. </a:t>
            </a:r>
          </a:p>
        </p:txBody>
      </p:sp>
    </p:spTree>
    <p:extLst>
      <p:ext uri="{BB962C8B-B14F-4D97-AF65-F5344CB8AC3E}">
        <p14:creationId xmlns:p14="http://schemas.microsoft.com/office/powerpoint/2010/main" val="186662142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4B6822FF-9B77-6EFB-BA0E-71AB2FC7BF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000" y="278588"/>
            <a:ext cx="8892000" cy="6300824"/>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4B05708-5168-97FD-0343-AE9A7296883D}"/>
              </a:ext>
            </a:extLst>
          </p:cNvPr>
          <p:cNvSpPr txBox="1"/>
          <p:nvPr/>
        </p:nvSpPr>
        <p:spPr>
          <a:xfrm>
            <a:off x="2162288" y="3984245"/>
            <a:ext cx="8892000" cy="2677656"/>
          </a:xfrm>
          <a:prstGeom prst="rect">
            <a:avLst/>
          </a:prstGeom>
          <a:noFill/>
        </p:spPr>
        <p:txBody>
          <a:bodyPr wrap="square" rtlCol="0">
            <a:spAutoFit/>
          </a:bodyPr>
          <a:lstStyle/>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endParaRPr lang="de-DE" sz="2400" b="1" dirty="0">
              <a:solidFill>
                <a:srgbClr val="FFFF00"/>
              </a:solidFill>
            </a:endParaRPr>
          </a:p>
          <a:p>
            <a:r>
              <a:rPr lang="de-DE" sz="2400" b="1" dirty="0">
                <a:solidFill>
                  <a:srgbClr val="FFFF00"/>
                </a:solidFill>
              </a:rPr>
              <a:t>Cube Berlin, Washingtonplatz at Hauptbahnhof Berlin</a:t>
            </a:r>
            <a:endParaRPr lang="fr-FR" sz="2400" b="1" dirty="0">
              <a:solidFill>
                <a:srgbClr val="FFFF00"/>
              </a:solidFill>
            </a:endParaRPr>
          </a:p>
        </p:txBody>
      </p:sp>
    </p:spTree>
    <p:extLst>
      <p:ext uri="{BB962C8B-B14F-4D97-AF65-F5344CB8AC3E}">
        <p14:creationId xmlns:p14="http://schemas.microsoft.com/office/powerpoint/2010/main" val="120589516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fontaine&#10;&#10;Description générée automatiquement">
            <a:extLst>
              <a:ext uri="{FF2B5EF4-FFF2-40B4-BE49-F238E27FC236}">
                <a16:creationId xmlns:a16="http://schemas.microsoft.com/office/drawing/2014/main" id="{91C5D65C-B515-83F2-863C-D27E8CAC4A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4" y="279000"/>
            <a:ext cx="9453712"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0D7382-C2A3-7EDC-CD2B-52BCC78AECE9}"/>
              </a:ext>
            </a:extLst>
          </p:cNvPr>
          <p:cNvSpPr txBox="1"/>
          <p:nvPr/>
        </p:nvSpPr>
        <p:spPr>
          <a:xfrm>
            <a:off x="4475180" y="6225989"/>
            <a:ext cx="6669741" cy="461665"/>
          </a:xfrm>
          <a:prstGeom prst="rect">
            <a:avLst/>
          </a:prstGeom>
          <a:noFill/>
        </p:spPr>
        <p:txBody>
          <a:bodyPr wrap="square" rtlCol="0">
            <a:spAutoFit/>
          </a:bodyPr>
          <a:lstStyle/>
          <a:p>
            <a:r>
              <a:rPr lang="fr-FR" sz="2400" b="1">
                <a:solidFill>
                  <a:schemeClr val="bg1"/>
                </a:solidFill>
              </a:rPr>
              <a:t> Berlin-BerlinerSchloss</a:t>
            </a:r>
            <a:endParaRPr lang="fr-FR" sz="2400" b="1" dirty="0">
              <a:solidFill>
                <a:schemeClr val="bg1"/>
              </a:solidFill>
            </a:endParaRPr>
          </a:p>
        </p:txBody>
      </p:sp>
    </p:spTree>
    <p:extLst>
      <p:ext uri="{BB962C8B-B14F-4D97-AF65-F5344CB8AC3E}">
        <p14:creationId xmlns:p14="http://schemas.microsoft.com/office/powerpoint/2010/main" val="81577187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aérien, Vue plongeante, plein air&#10;&#10;Description générée automatiquement">
            <a:extLst>
              <a:ext uri="{FF2B5EF4-FFF2-40B4-BE49-F238E27FC236}">
                <a16:creationId xmlns:a16="http://schemas.microsoft.com/office/drawing/2014/main" id="{95D1438E-95D3-9743-019A-5A1FAABE6A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0738" y="279000"/>
            <a:ext cx="1061052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E8C8BE7-0F08-167D-7EA5-FBDF36A08E42}"/>
              </a:ext>
            </a:extLst>
          </p:cNvPr>
          <p:cNvSpPr txBox="1"/>
          <p:nvPr/>
        </p:nvSpPr>
        <p:spPr>
          <a:xfrm>
            <a:off x="1549100" y="5748003"/>
            <a:ext cx="10293225"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Les environs de Berlin sont couverts de forêts et de nombreux lacs.</a:t>
            </a:r>
          </a:p>
        </p:txBody>
      </p:sp>
    </p:spTree>
    <p:extLst>
      <p:ext uri="{BB962C8B-B14F-4D97-AF65-F5344CB8AC3E}">
        <p14:creationId xmlns:p14="http://schemas.microsoft.com/office/powerpoint/2010/main" val="98030473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Vue plongeante, plein air, aérien&#10;&#10;Description générée automatiquement">
            <a:extLst>
              <a:ext uri="{FF2B5EF4-FFF2-40B4-BE49-F238E27FC236}">
                <a16:creationId xmlns:a16="http://schemas.microsoft.com/office/drawing/2014/main" id="{F174815C-A08F-1E46-312A-45E8DA31B5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7841" y="369000"/>
            <a:ext cx="9183601"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A38E56B-9985-F07E-32DE-9EABC2DC8460}"/>
              </a:ext>
            </a:extLst>
          </p:cNvPr>
          <p:cNvSpPr txBox="1"/>
          <p:nvPr/>
        </p:nvSpPr>
        <p:spPr>
          <a:xfrm>
            <a:off x="224039" y="1527585"/>
            <a:ext cx="2183802" cy="4154984"/>
          </a:xfrm>
          <a:prstGeom prst="rect">
            <a:avLst/>
          </a:prstGeom>
          <a:noFill/>
        </p:spPr>
        <p:txBody>
          <a:bodyPr wrap="square" rtlCol="0">
            <a:spAutoFit/>
          </a:bodyPr>
          <a:lstStyle/>
          <a:p>
            <a:r>
              <a:rPr lang="fr-FR" sz="2400" b="1" dirty="0">
                <a:solidFill>
                  <a:srgbClr val="FFFF00"/>
                </a:solidFill>
              </a:rPr>
              <a:t>Photo aérienne du centre de Berlin montrant City West , </a:t>
            </a:r>
            <a:r>
              <a:rPr lang="fr-FR" sz="2400" b="1" dirty="0" err="1">
                <a:solidFill>
                  <a:srgbClr val="FFFF00"/>
                </a:solidFill>
              </a:rPr>
              <a:t>Potsdamer</a:t>
            </a:r>
            <a:r>
              <a:rPr lang="fr-FR" sz="2400" b="1" dirty="0">
                <a:solidFill>
                  <a:srgbClr val="FFFF00"/>
                </a:solidFill>
              </a:rPr>
              <a:t> </a:t>
            </a:r>
            <a:r>
              <a:rPr lang="fr-FR" sz="2400" b="1" dirty="0" err="1">
                <a:solidFill>
                  <a:srgbClr val="FFFF00"/>
                </a:solidFill>
              </a:rPr>
              <a:t>Platz</a:t>
            </a:r>
            <a:r>
              <a:rPr lang="fr-FR" sz="2400" b="1" dirty="0">
                <a:solidFill>
                  <a:srgbClr val="FFFF00"/>
                </a:solidFill>
              </a:rPr>
              <a:t> , </a:t>
            </a:r>
            <a:r>
              <a:rPr lang="fr-FR" sz="2400" b="1" dirty="0" err="1">
                <a:solidFill>
                  <a:srgbClr val="FFFF00"/>
                </a:solidFill>
              </a:rPr>
              <a:t>Unter</a:t>
            </a:r>
            <a:r>
              <a:rPr lang="fr-FR" sz="2400" b="1" dirty="0">
                <a:solidFill>
                  <a:srgbClr val="FFFF00"/>
                </a:solidFill>
              </a:rPr>
              <a:t> den Linden et </a:t>
            </a:r>
            <a:r>
              <a:rPr lang="fr-FR" sz="2400" b="1" dirty="0" err="1">
                <a:solidFill>
                  <a:srgbClr val="FFFF00"/>
                </a:solidFill>
              </a:rPr>
              <a:t>Alexanderplatz</a:t>
            </a:r>
            <a:endParaRPr lang="fr-FR" sz="2400" b="1" dirty="0">
              <a:solidFill>
                <a:srgbClr val="FFFF00"/>
              </a:solidFill>
            </a:endParaRPr>
          </a:p>
        </p:txBody>
      </p:sp>
    </p:spTree>
    <p:extLst>
      <p:ext uri="{BB962C8B-B14F-4D97-AF65-F5344CB8AC3E}">
        <p14:creationId xmlns:p14="http://schemas.microsoft.com/office/powerpoint/2010/main" val="147421068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Zone métropolitaine, Zone urbaine, Métropole&#10;&#10;Description générée automatiquement">
            <a:extLst>
              <a:ext uri="{FF2B5EF4-FFF2-40B4-BE49-F238E27FC236}">
                <a16:creationId xmlns:a16="http://schemas.microsoft.com/office/drawing/2014/main" id="{5BC7B617-05C0-17E2-2E75-95AF294600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2847" y="369000"/>
            <a:ext cx="8358408" cy="612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65AF66F-EB2F-6E61-19D2-2102958CB826}"/>
              </a:ext>
            </a:extLst>
          </p:cNvPr>
          <p:cNvSpPr txBox="1"/>
          <p:nvPr/>
        </p:nvSpPr>
        <p:spPr>
          <a:xfrm>
            <a:off x="9099319" y="785308"/>
            <a:ext cx="3012141"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a:t>
            </a:r>
            <a:r>
              <a:rPr lang="fr-FR" sz="2400" b="1" dirty="0" err="1">
                <a:solidFill>
                  <a:srgbClr val="FFFF00"/>
                </a:solidFill>
              </a:rPr>
              <a:t>Potsdamer</a:t>
            </a:r>
            <a:r>
              <a:rPr lang="fr-FR" sz="2400" b="1" dirty="0">
                <a:solidFill>
                  <a:srgbClr val="FFFF00"/>
                </a:solidFill>
              </a:rPr>
              <a:t> </a:t>
            </a:r>
            <a:r>
              <a:rPr lang="fr-FR" sz="2400" b="1" dirty="0" err="1">
                <a:solidFill>
                  <a:srgbClr val="FFFF00"/>
                </a:solidFill>
              </a:rPr>
              <a:t>Platz</a:t>
            </a:r>
            <a:r>
              <a:rPr lang="fr-FR" sz="2400" b="1" dirty="0">
                <a:solidFill>
                  <a:srgbClr val="FFFF00"/>
                </a:solidFill>
              </a:rPr>
              <a:t> vue d'en haut</a:t>
            </a:r>
          </a:p>
        </p:txBody>
      </p:sp>
    </p:spTree>
    <p:extLst>
      <p:ext uri="{BB962C8B-B14F-4D97-AF65-F5344CB8AC3E}">
        <p14:creationId xmlns:p14="http://schemas.microsoft.com/office/powerpoint/2010/main" val="27924400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Matériau composite, plein air, fenêtre&#10;&#10;Description générée automatiquement">
            <a:extLst>
              <a:ext uri="{FF2B5EF4-FFF2-40B4-BE49-F238E27FC236}">
                <a16:creationId xmlns:a16="http://schemas.microsoft.com/office/drawing/2014/main" id="{788DAC5C-6DC5-27CE-B5B2-38E0B78D254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73545" y="279000"/>
            <a:ext cx="780185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D11FEA2-5E57-5349-5D16-82A654438EDD}"/>
              </a:ext>
            </a:extLst>
          </p:cNvPr>
          <p:cNvSpPr txBox="1"/>
          <p:nvPr/>
        </p:nvSpPr>
        <p:spPr>
          <a:xfrm>
            <a:off x="1068418" y="816325"/>
            <a:ext cx="2525357" cy="4339650"/>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rgbClr val="FFFF00"/>
                </a:solidFill>
              </a:rPr>
              <a:t>Un mémorial de Micha </a:t>
            </a:r>
            <a:r>
              <a:rPr lang="fr-FR" sz="2400" b="1" dirty="0" err="1">
                <a:solidFill>
                  <a:srgbClr val="FFFF00"/>
                </a:solidFill>
              </a:rPr>
              <a:t>Ullman</a:t>
            </a:r>
            <a:r>
              <a:rPr lang="fr-FR" sz="2400" b="1" dirty="0">
                <a:solidFill>
                  <a:srgbClr val="FFFF00"/>
                </a:solidFill>
              </a:rPr>
              <a:t> en hommage à l' autodafé des livres nazis installé sur la </a:t>
            </a:r>
            <a:r>
              <a:rPr lang="fr-FR" sz="2400" b="1" dirty="0" err="1">
                <a:solidFill>
                  <a:srgbClr val="FFFF00"/>
                </a:solidFill>
              </a:rPr>
              <a:t>Bebelplatz</a:t>
            </a:r>
            <a:endParaRPr lang="fr-FR" sz="2400" b="1" dirty="0">
              <a:solidFill>
                <a:srgbClr val="FFFF00"/>
              </a:solidFill>
            </a:endParaRPr>
          </a:p>
        </p:txBody>
      </p:sp>
    </p:spTree>
    <p:extLst>
      <p:ext uri="{BB962C8B-B14F-4D97-AF65-F5344CB8AC3E}">
        <p14:creationId xmlns:p14="http://schemas.microsoft.com/office/powerpoint/2010/main" val="270569164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26E7503B-5B19-6642-7A9C-040C23CECB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500790"/>
            <a:ext cx="11520000" cy="5309996"/>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E2BA115-8041-4F69-8B80-007FC45BCFE3}"/>
              </a:ext>
            </a:extLst>
          </p:cNvPr>
          <p:cNvSpPr txBox="1"/>
          <p:nvPr/>
        </p:nvSpPr>
        <p:spPr>
          <a:xfrm>
            <a:off x="1226373" y="3689106"/>
            <a:ext cx="10327341" cy="3046988"/>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Panorama du </a:t>
            </a:r>
            <a:r>
              <a:rPr lang="fr-FR" sz="2400" b="1" dirty="0" err="1">
                <a:solidFill>
                  <a:schemeClr val="bg1"/>
                </a:solidFill>
              </a:rPr>
              <a:t>Gendarmenmarkt</a:t>
            </a:r>
            <a:r>
              <a:rPr lang="fr-FR" sz="2400" b="1" dirty="0">
                <a:solidFill>
                  <a:schemeClr val="bg1"/>
                </a:solidFill>
              </a:rPr>
              <a:t> , montrant le </a:t>
            </a:r>
            <a:r>
              <a:rPr lang="fr-FR" sz="2400" b="1" dirty="0" err="1">
                <a:solidFill>
                  <a:schemeClr val="bg1"/>
                </a:solidFill>
              </a:rPr>
              <a:t>Konzerthaus</a:t>
            </a:r>
            <a:r>
              <a:rPr lang="fr-FR" sz="2400" b="1" dirty="0">
                <a:solidFill>
                  <a:schemeClr val="bg1"/>
                </a:solidFill>
              </a:rPr>
              <a:t> de Berlin , flanqué de l' église allemande (à gauche) et de l'église française (à droite)</a:t>
            </a:r>
          </a:p>
        </p:txBody>
      </p:sp>
    </p:spTree>
    <p:extLst>
      <p:ext uri="{BB962C8B-B14F-4D97-AF65-F5344CB8AC3E}">
        <p14:creationId xmlns:p14="http://schemas.microsoft.com/office/powerpoint/2010/main" val="94152420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immeuble gouvernemental&#10;&#10;Description générée automatiquement">
            <a:extLst>
              <a:ext uri="{FF2B5EF4-FFF2-40B4-BE49-F238E27FC236}">
                <a16:creationId xmlns:a16="http://schemas.microsoft.com/office/drawing/2014/main" id="{29F7A41C-A501-9C13-7C3F-224CBE109A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402515"/>
            <a:ext cx="11448000" cy="572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9B0BD4B-3195-B101-FAEE-6B3C4C969B37}"/>
              </a:ext>
            </a:extLst>
          </p:cNvPr>
          <p:cNvSpPr txBox="1"/>
          <p:nvPr/>
        </p:nvSpPr>
        <p:spPr>
          <a:xfrm>
            <a:off x="4422311" y="3892956"/>
            <a:ext cx="10553252"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Galerie James Simon</a:t>
            </a:r>
          </a:p>
        </p:txBody>
      </p:sp>
    </p:spTree>
    <p:extLst>
      <p:ext uri="{BB962C8B-B14F-4D97-AF65-F5344CB8AC3E}">
        <p14:creationId xmlns:p14="http://schemas.microsoft.com/office/powerpoint/2010/main" val="392898396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7C628B27-0024-92F3-5E2C-5D41792CCF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8308" y="279000"/>
            <a:ext cx="861538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93C6386E-3CAD-C2ED-C628-8DBF7C31FACB}"/>
              </a:ext>
            </a:extLst>
          </p:cNvPr>
          <p:cNvSpPr txBox="1"/>
          <p:nvPr/>
        </p:nvSpPr>
        <p:spPr>
          <a:xfrm>
            <a:off x="3716767" y="4593406"/>
            <a:ext cx="7003228"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Palais de Berlin / Forum Humboldt</a:t>
            </a:r>
          </a:p>
        </p:txBody>
      </p:sp>
    </p:spTree>
    <p:extLst>
      <p:ext uri="{BB962C8B-B14F-4D97-AF65-F5344CB8AC3E}">
        <p14:creationId xmlns:p14="http://schemas.microsoft.com/office/powerpoint/2010/main" val="336921577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automne&#10;&#10;Description générée automatiquement">
            <a:extLst>
              <a:ext uri="{FF2B5EF4-FFF2-40B4-BE49-F238E27FC236}">
                <a16:creationId xmlns:a16="http://schemas.microsoft.com/office/drawing/2014/main" id="{9EA6E216-1CF9-E50D-4CF7-C8E29123E6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4000" y="189000"/>
            <a:ext cx="5184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B9BA3E3-3505-CD05-88D6-CA497842CA06}"/>
              </a:ext>
            </a:extLst>
          </p:cNvPr>
          <p:cNvSpPr txBox="1"/>
          <p:nvPr/>
        </p:nvSpPr>
        <p:spPr>
          <a:xfrm>
            <a:off x="8849958" y="1126075"/>
            <a:ext cx="2818503" cy="2862322"/>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La cathédrale de Berlin sur l'île aux musées</a:t>
            </a:r>
          </a:p>
        </p:txBody>
      </p:sp>
    </p:spTree>
    <p:extLst>
      <p:ext uri="{BB962C8B-B14F-4D97-AF65-F5344CB8AC3E}">
        <p14:creationId xmlns:p14="http://schemas.microsoft.com/office/powerpoint/2010/main" val="39443625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tour, ciel&#10;&#10;Description générée automatiquement">
            <a:extLst>
              <a:ext uri="{FF2B5EF4-FFF2-40B4-BE49-F238E27FC236}">
                <a16:creationId xmlns:a16="http://schemas.microsoft.com/office/drawing/2014/main" id="{C0C6CAD9-12C2-03FF-3FDC-9EA129CAE2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1892" y="189000"/>
            <a:ext cx="732398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0359B29-9322-0A1F-518A-10285C5A41F8}"/>
              </a:ext>
            </a:extLst>
          </p:cNvPr>
          <p:cNvSpPr txBox="1"/>
          <p:nvPr/>
        </p:nvSpPr>
        <p:spPr>
          <a:xfrm>
            <a:off x="494852" y="350365"/>
            <a:ext cx="2251130"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tour de télévision ( Berliner </a:t>
            </a:r>
            <a:r>
              <a:rPr lang="fr-FR" sz="2400" b="1" dirty="0" err="1">
                <a:solidFill>
                  <a:srgbClr val="FFFF00"/>
                </a:solidFill>
              </a:rPr>
              <a:t>Fernsehturm</a:t>
            </a:r>
            <a:r>
              <a:rPr lang="fr-FR" sz="2400" b="1" dirty="0">
                <a:solidFill>
                  <a:srgbClr val="FFFF00"/>
                </a:solidFill>
              </a:rPr>
              <a:t> )</a:t>
            </a:r>
          </a:p>
        </p:txBody>
      </p:sp>
    </p:spTree>
    <p:extLst>
      <p:ext uri="{BB962C8B-B14F-4D97-AF65-F5344CB8AC3E}">
        <p14:creationId xmlns:p14="http://schemas.microsoft.com/office/powerpoint/2010/main" val="412436845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chitecture classique&#10;&#10;Description générée automatiquement">
            <a:extLst>
              <a:ext uri="{FF2B5EF4-FFF2-40B4-BE49-F238E27FC236}">
                <a16:creationId xmlns:a16="http://schemas.microsoft.com/office/drawing/2014/main" id="{30B7B832-078B-5D40-170A-915E9E093E5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71543" y="189000"/>
            <a:ext cx="866305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209C70-71F7-ABB1-93D8-8A1E5774CADF}"/>
              </a:ext>
            </a:extLst>
          </p:cNvPr>
          <p:cNvSpPr txBox="1"/>
          <p:nvPr/>
        </p:nvSpPr>
        <p:spPr>
          <a:xfrm>
            <a:off x="9283850" y="1366222"/>
            <a:ext cx="2732442" cy="2862322"/>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rgbClr val="FFFF00"/>
                </a:solidFill>
              </a:rPr>
              <a:t>Porte de Brandebourg la nuit</a:t>
            </a:r>
          </a:p>
        </p:txBody>
      </p:sp>
    </p:spTree>
    <p:extLst>
      <p:ext uri="{BB962C8B-B14F-4D97-AF65-F5344CB8AC3E}">
        <p14:creationId xmlns:p14="http://schemas.microsoft.com/office/powerpoint/2010/main" val="352448026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64577A89-C7F4-56CD-7F7A-9C2DB32BA8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11244" y="243000"/>
            <a:ext cx="6372000" cy="637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18154B6-3E0D-9D0D-FFB7-E88ACC7255B0}"/>
              </a:ext>
            </a:extLst>
          </p:cNvPr>
          <p:cNvSpPr txBox="1"/>
          <p:nvPr/>
        </p:nvSpPr>
        <p:spPr>
          <a:xfrm>
            <a:off x="4184726" y="4077194"/>
            <a:ext cx="6274284"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Château de </a:t>
            </a:r>
            <a:r>
              <a:rPr lang="fr-FR" sz="2400" b="1" dirty="0" err="1">
                <a:solidFill>
                  <a:srgbClr val="FFFF00"/>
                </a:solidFill>
              </a:rPr>
              <a:t>Charlottenburg</a:t>
            </a:r>
            <a:endParaRPr lang="fr-FR" sz="2400" b="1" dirty="0">
              <a:solidFill>
                <a:srgbClr val="FFFF00"/>
              </a:solidFill>
            </a:endParaRPr>
          </a:p>
        </p:txBody>
      </p:sp>
    </p:spTree>
    <p:extLst>
      <p:ext uri="{BB962C8B-B14F-4D97-AF65-F5344CB8AC3E}">
        <p14:creationId xmlns:p14="http://schemas.microsoft.com/office/powerpoint/2010/main" val="380724801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Usage mixte, ciel, eau&#10;&#10;Description générée automatiquement">
            <a:extLst>
              <a:ext uri="{FF2B5EF4-FFF2-40B4-BE49-F238E27FC236}">
                <a16:creationId xmlns:a16="http://schemas.microsoft.com/office/drawing/2014/main" id="{868A977A-320A-29D6-BF96-B5BD7E8AE6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40193" y="203300"/>
            <a:ext cx="8316000" cy="6451399"/>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1A64F67-6B20-0EA0-8825-4BCA814F1AC6}"/>
              </a:ext>
            </a:extLst>
          </p:cNvPr>
          <p:cNvSpPr txBox="1"/>
          <p:nvPr/>
        </p:nvSpPr>
        <p:spPr>
          <a:xfrm>
            <a:off x="720763" y="1043491"/>
            <a:ext cx="310896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Cours </a:t>
            </a:r>
            <a:r>
              <a:rPr lang="fr-FR" sz="2400" b="1" dirty="0" err="1">
                <a:solidFill>
                  <a:srgbClr val="FFFF00"/>
                </a:solidFill>
              </a:rPr>
              <a:t>Hackesche</a:t>
            </a:r>
            <a:endParaRPr lang="fr-FR" sz="2400" b="1" dirty="0">
              <a:solidFill>
                <a:srgbClr val="FFFF00"/>
              </a:solidFill>
            </a:endParaRPr>
          </a:p>
        </p:txBody>
      </p:sp>
    </p:spTree>
    <p:extLst>
      <p:ext uri="{BB962C8B-B14F-4D97-AF65-F5344CB8AC3E}">
        <p14:creationId xmlns:p14="http://schemas.microsoft.com/office/powerpoint/2010/main" val="98182113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Zone métropolitaine, Métropole&#10;&#10;Description générée automatiquement">
            <a:extLst>
              <a:ext uri="{FF2B5EF4-FFF2-40B4-BE49-F238E27FC236}">
                <a16:creationId xmlns:a16="http://schemas.microsoft.com/office/drawing/2014/main" id="{319B8085-4DF8-C8F5-2A57-4A23A5D9E6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932" y="279000"/>
            <a:ext cx="839125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3F12E21-59E2-C94D-FD2D-46587800F324}"/>
              </a:ext>
            </a:extLst>
          </p:cNvPr>
          <p:cNvSpPr txBox="1"/>
          <p:nvPr/>
        </p:nvSpPr>
        <p:spPr>
          <a:xfrm>
            <a:off x="8855006" y="279000"/>
            <a:ext cx="3108960" cy="4524315"/>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a:t>
            </a:r>
            <a:r>
              <a:rPr lang="fr-FR" sz="2400" b="1" dirty="0" err="1">
                <a:solidFill>
                  <a:srgbClr val="FFFF00"/>
                </a:solidFill>
              </a:rPr>
              <a:t>Breitscheidplatz</a:t>
            </a:r>
            <a:r>
              <a:rPr lang="fr-FR" sz="2400" b="1" dirty="0">
                <a:solidFill>
                  <a:srgbClr val="FFFF00"/>
                </a:solidFill>
              </a:rPr>
              <a:t> avec l'église commémorative Kaiser Wilhelm est le centre de la ville ouest .</a:t>
            </a:r>
          </a:p>
        </p:txBody>
      </p:sp>
    </p:spTree>
    <p:extLst>
      <p:ext uri="{BB962C8B-B14F-4D97-AF65-F5344CB8AC3E}">
        <p14:creationId xmlns:p14="http://schemas.microsoft.com/office/powerpoint/2010/main" val="239578037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7B4FF44F-CC5E-D65B-44CC-65E36BD154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9920" y="189000"/>
            <a:ext cx="864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D22C067-80EC-B4F8-DE0A-650B51E04372}"/>
              </a:ext>
            </a:extLst>
          </p:cNvPr>
          <p:cNvSpPr txBox="1"/>
          <p:nvPr/>
        </p:nvSpPr>
        <p:spPr>
          <a:xfrm>
            <a:off x="849854" y="1164132"/>
            <a:ext cx="2786231"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Nouvelle synagogue de Berlin</a:t>
            </a:r>
          </a:p>
        </p:txBody>
      </p:sp>
    </p:spTree>
    <p:extLst>
      <p:ext uri="{BB962C8B-B14F-4D97-AF65-F5344CB8AC3E}">
        <p14:creationId xmlns:p14="http://schemas.microsoft.com/office/powerpoint/2010/main" val="5959329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epère&#10;&#10;Description générée automatiquement">
            <a:extLst>
              <a:ext uri="{FF2B5EF4-FFF2-40B4-BE49-F238E27FC236}">
                <a16:creationId xmlns:a16="http://schemas.microsoft.com/office/drawing/2014/main" id="{7CC5C52C-F744-EAC1-B422-19FB802614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901"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2C68E6E-400B-64F5-7D56-6170AC8FB8BB}"/>
              </a:ext>
            </a:extLst>
          </p:cNvPr>
          <p:cNvSpPr txBox="1"/>
          <p:nvPr/>
        </p:nvSpPr>
        <p:spPr>
          <a:xfrm>
            <a:off x="8961120" y="279000"/>
            <a:ext cx="2976283" cy="341632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Cathédrale Sainte-Hedwige, </a:t>
            </a:r>
            <a:r>
              <a:rPr lang="fr-FR" sz="2400" b="1" dirty="0" err="1">
                <a:solidFill>
                  <a:srgbClr val="FFFF00"/>
                </a:solidFill>
              </a:rPr>
              <a:t>Bebelplatz</a:t>
            </a:r>
            <a:r>
              <a:rPr lang="fr-FR" sz="2400" b="1" dirty="0">
                <a:solidFill>
                  <a:srgbClr val="FFFF00"/>
                </a:solidFill>
              </a:rPr>
              <a:t>, Berlin</a:t>
            </a:r>
          </a:p>
        </p:txBody>
      </p:sp>
    </p:spTree>
    <p:extLst>
      <p:ext uri="{BB962C8B-B14F-4D97-AF65-F5344CB8AC3E}">
        <p14:creationId xmlns:p14="http://schemas.microsoft.com/office/powerpoint/2010/main" val="406250307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horloge&#10;&#10;Description générée automatiquement">
            <a:extLst>
              <a:ext uri="{FF2B5EF4-FFF2-40B4-BE49-F238E27FC236}">
                <a16:creationId xmlns:a16="http://schemas.microsoft.com/office/drawing/2014/main" id="{83B8E2E5-90F6-6078-10C7-2FE62A1671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2273" y="189000"/>
            <a:ext cx="432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EB0A4B1-4845-0C11-6C54-D3D7CBE71110}"/>
              </a:ext>
            </a:extLst>
          </p:cNvPr>
          <p:cNvSpPr txBox="1"/>
          <p:nvPr/>
        </p:nvSpPr>
        <p:spPr>
          <a:xfrm>
            <a:off x="475129" y="645459"/>
            <a:ext cx="3367144" cy="3477875"/>
          </a:xfrm>
          <a:prstGeom prst="rect">
            <a:avLst/>
          </a:prstGeom>
          <a:noFill/>
        </p:spPr>
        <p:txBody>
          <a:bodyPr wrap="square" rtlCol="0">
            <a:spAutoFit/>
          </a:bodyPr>
          <a:lstStyle/>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000" dirty="0">
              <a:solidFill>
                <a:srgbClr val="FFFF00"/>
              </a:solidFill>
            </a:endParaRPr>
          </a:p>
          <a:p>
            <a:endParaRPr lang="fr-FR" sz="2400" b="1" dirty="0">
              <a:solidFill>
                <a:srgbClr val="FFFF00"/>
              </a:solidFill>
            </a:endParaRPr>
          </a:p>
          <a:p>
            <a:r>
              <a:rPr lang="fr-FR" sz="2400" b="1" dirty="0">
                <a:solidFill>
                  <a:srgbClr val="FFFF00"/>
                </a:solidFill>
              </a:rPr>
              <a:t>Rotes </a:t>
            </a:r>
            <a:r>
              <a:rPr lang="fr-FR" sz="2400" b="1" dirty="0" err="1">
                <a:solidFill>
                  <a:srgbClr val="FFFF00"/>
                </a:solidFill>
              </a:rPr>
              <a:t>Rathaus</a:t>
            </a:r>
            <a:r>
              <a:rPr lang="fr-FR" sz="2400" b="1" dirty="0">
                <a:solidFill>
                  <a:srgbClr val="FFFF00"/>
                </a:solidFill>
              </a:rPr>
              <a:t> ( Hôtel de ville rouge ), siège du Sénat et du maire de Berlin</a:t>
            </a:r>
          </a:p>
        </p:txBody>
      </p:sp>
    </p:spTree>
    <p:extLst>
      <p:ext uri="{BB962C8B-B14F-4D97-AF65-F5344CB8AC3E}">
        <p14:creationId xmlns:p14="http://schemas.microsoft.com/office/powerpoint/2010/main" val="253113072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tour, arbre&#10;&#10;Description générée automatiquement">
            <a:extLst>
              <a:ext uri="{FF2B5EF4-FFF2-40B4-BE49-F238E27FC236}">
                <a16:creationId xmlns:a16="http://schemas.microsoft.com/office/drawing/2014/main" id="{0E001387-7E5F-D10F-5D53-043AEB73B9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1937" y="279000"/>
            <a:ext cx="817019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82F7A36-7381-7737-34C0-4F99B11DAA30}"/>
              </a:ext>
            </a:extLst>
          </p:cNvPr>
          <p:cNvSpPr txBox="1"/>
          <p:nvPr/>
        </p:nvSpPr>
        <p:spPr>
          <a:xfrm>
            <a:off x="8767483" y="548640"/>
            <a:ext cx="309820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Hôtel de ville de </a:t>
            </a:r>
            <a:r>
              <a:rPr lang="fr-FR" sz="2400" b="1" dirty="0" err="1">
                <a:solidFill>
                  <a:srgbClr val="FFFF00"/>
                </a:solidFill>
              </a:rPr>
              <a:t>Charlottenburg</a:t>
            </a:r>
            <a:endParaRPr lang="fr-FR" sz="2400" b="1" dirty="0">
              <a:solidFill>
                <a:srgbClr val="FFFF00"/>
              </a:solidFill>
            </a:endParaRPr>
          </a:p>
        </p:txBody>
      </p:sp>
    </p:spTree>
    <p:extLst>
      <p:ext uri="{BB962C8B-B14F-4D97-AF65-F5344CB8AC3E}">
        <p14:creationId xmlns:p14="http://schemas.microsoft.com/office/powerpoint/2010/main" val="355008719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it&#10;&#10;Description générée automatiquement">
            <a:extLst>
              <a:ext uri="{FF2B5EF4-FFF2-40B4-BE49-F238E27FC236}">
                <a16:creationId xmlns:a16="http://schemas.microsoft.com/office/drawing/2014/main" id="{4529FA59-7FEE-500F-C931-1AB3BF6793B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0976" y="279000"/>
            <a:ext cx="912217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D337116-4D07-D4EC-7CAF-CB48911FD395}"/>
              </a:ext>
            </a:extLst>
          </p:cNvPr>
          <p:cNvSpPr txBox="1"/>
          <p:nvPr/>
        </p:nvSpPr>
        <p:spPr>
          <a:xfrm>
            <a:off x="4227755" y="4012602"/>
            <a:ext cx="54864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Hôtel de ville de Spandau</a:t>
            </a:r>
          </a:p>
        </p:txBody>
      </p:sp>
    </p:spTree>
    <p:extLst>
      <p:ext uri="{BB962C8B-B14F-4D97-AF65-F5344CB8AC3E}">
        <p14:creationId xmlns:p14="http://schemas.microsoft.com/office/powerpoint/2010/main" val="29816873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10F1919F-D0FA-C744-CAF5-4F95331A718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1308810"/>
            <a:ext cx="11736000" cy="404036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551C635-34BF-54DF-8383-E38EEEF09BD7}"/>
              </a:ext>
            </a:extLst>
          </p:cNvPr>
          <p:cNvSpPr txBox="1"/>
          <p:nvPr/>
        </p:nvSpPr>
        <p:spPr>
          <a:xfrm>
            <a:off x="1497104" y="3152865"/>
            <a:ext cx="1119841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bâtiment de la Chancellerie fédérale, siège du chancelier allemand</a:t>
            </a:r>
          </a:p>
        </p:txBody>
      </p:sp>
    </p:spTree>
    <p:extLst>
      <p:ext uri="{BB962C8B-B14F-4D97-AF65-F5344CB8AC3E}">
        <p14:creationId xmlns:p14="http://schemas.microsoft.com/office/powerpoint/2010/main" val="62731431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chitecture classique&#10;&#10;Description générée automatiquement">
            <a:extLst>
              <a:ext uri="{FF2B5EF4-FFF2-40B4-BE49-F238E27FC236}">
                <a16:creationId xmlns:a16="http://schemas.microsoft.com/office/drawing/2014/main" id="{C3AC2A79-0C25-CB74-1412-7C35C6A14F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533" y="729000"/>
            <a:ext cx="11736000" cy="5299544"/>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544E31B-66AD-22C9-B6F8-9C2A119910CB}"/>
              </a:ext>
            </a:extLst>
          </p:cNvPr>
          <p:cNvSpPr txBox="1"/>
          <p:nvPr/>
        </p:nvSpPr>
        <p:spPr>
          <a:xfrm>
            <a:off x="3553609" y="3875558"/>
            <a:ext cx="86383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Reichstag, siège du Bundestag</a:t>
            </a:r>
          </a:p>
        </p:txBody>
      </p:sp>
    </p:spTree>
    <p:extLst>
      <p:ext uri="{BB962C8B-B14F-4D97-AF65-F5344CB8AC3E}">
        <p14:creationId xmlns:p14="http://schemas.microsoft.com/office/powerpoint/2010/main" val="5313545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47894C89-B0D1-C9A5-9482-1A85B16609A6}"/>
              </a:ext>
            </a:extLst>
          </p:cNvPr>
          <p:cNvSpPr txBox="1"/>
          <p:nvPr/>
        </p:nvSpPr>
        <p:spPr>
          <a:xfrm>
            <a:off x="699247" y="1183341"/>
            <a:ext cx="11643360" cy="584775"/>
          </a:xfrm>
          <a:prstGeom prst="rect">
            <a:avLst/>
          </a:prstGeom>
          <a:noFill/>
        </p:spPr>
        <p:txBody>
          <a:bodyPr wrap="square" rtlCol="0">
            <a:spAutoFit/>
          </a:bodyPr>
          <a:lstStyle/>
          <a:p>
            <a:r>
              <a:rPr lang="fr-FR" sz="3200" b="1" dirty="0">
                <a:solidFill>
                  <a:srgbClr val="FFFF00"/>
                </a:solidFill>
              </a:rPr>
              <a:t>Lorient Vous A Présenté La Ville De Berlin –Allemagne – N°1</a:t>
            </a:r>
          </a:p>
        </p:txBody>
      </p:sp>
      <p:sp>
        <p:nvSpPr>
          <p:cNvPr id="3" name="ZoneTexte 2">
            <a:extLst>
              <a:ext uri="{FF2B5EF4-FFF2-40B4-BE49-F238E27FC236}">
                <a16:creationId xmlns:a16="http://schemas.microsoft.com/office/drawing/2014/main" id="{16F020AE-EFF3-14AD-5692-F1A5883CDFE0}"/>
              </a:ext>
            </a:extLst>
          </p:cNvPr>
          <p:cNvSpPr txBox="1"/>
          <p:nvPr/>
        </p:nvSpPr>
        <p:spPr>
          <a:xfrm>
            <a:off x="3281082" y="2086984"/>
            <a:ext cx="8659906" cy="584775"/>
          </a:xfrm>
          <a:prstGeom prst="rect">
            <a:avLst/>
          </a:prstGeom>
          <a:noFill/>
        </p:spPr>
        <p:txBody>
          <a:bodyPr wrap="square" rtlCol="0">
            <a:spAutoFit/>
          </a:bodyPr>
          <a:lstStyle/>
          <a:p>
            <a:r>
              <a:rPr lang="fr-FR" sz="3200" b="1" dirty="0">
                <a:solidFill>
                  <a:srgbClr val="FFFF00"/>
                </a:solidFill>
              </a:rPr>
              <a:t>Les Image Et </a:t>
            </a:r>
            <a:r>
              <a:rPr lang="fr-FR" sz="3200" b="1" dirty="0" err="1">
                <a:solidFill>
                  <a:srgbClr val="FFFF00"/>
                </a:solidFill>
              </a:rPr>
              <a:t>Et</a:t>
            </a:r>
            <a:r>
              <a:rPr lang="fr-FR" sz="3200" b="1" dirty="0">
                <a:solidFill>
                  <a:srgbClr val="FFFF00"/>
                </a:solidFill>
              </a:rPr>
              <a:t> Le Son Du Net</a:t>
            </a:r>
          </a:p>
        </p:txBody>
      </p:sp>
      <p:sp>
        <p:nvSpPr>
          <p:cNvPr id="4" name="ZoneTexte 3">
            <a:extLst>
              <a:ext uri="{FF2B5EF4-FFF2-40B4-BE49-F238E27FC236}">
                <a16:creationId xmlns:a16="http://schemas.microsoft.com/office/drawing/2014/main" id="{CACBB54E-06E4-457F-F8D1-A1DBF021BFBB}"/>
              </a:ext>
            </a:extLst>
          </p:cNvPr>
          <p:cNvSpPr txBox="1"/>
          <p:nvPr/>
        </p:nvSpPr>
        <p:spPr>
          <a:xfrm>
            <a:off x="4281544" y="2990627"/>
            <a:ext cx="5443369"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A4D54FA8-F7B8-F22E-4EC1-A24F15E65D17}"/>
              </a:ext>
            </a:extLst>
          </p:cNvPr>
          <p:cNvSpPr txBox="1"/>
          <p:nvPr/>
        </p:nvSpPr>
        <p:spPr>
          <a:xfrm>
            <a:off x="5723068" y="3893854"/>
            <a:ext cx="452897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92520980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79</TotalTime>
  <Words>489</Words>
  <Application>Microsoft Office PowerPoint</Application>
  <PresentationFormat>Grand écran</PresentationFormat>
  <Paragraphs>177</Paragraphs>
  <Slides>32</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2024-09-10T07:21:36Z</dcterms:created>
  <dcterms:modified xsi:type="dcterms:W3CDTF">2024-09-10T08:47:03Z</dcterms:modified>
</cp:coreProperties>
</file>