
<file path=[Content_Types].xml><?xml version="1.0" encoding="utf-8"?>
<Types xmlns="http://schemas.openxmlformats.org/package/2006/content-types">
  <Default Extension="jpe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3" r:id="rId2"/>
    <p:sldId id="276" r:id="rId3"/>
    <p:sldId id="256" r:id="rId4"/>
    <p:sldId id="281" r:id="rId5"/>
    <p:sldId id="280" r:id="rId6"/>
    <p:sldId id="279" r:id="rId7"/>
    <p:sldId id="278" r:id="rId8"/>
    <p:sldId id="277" r:id="rId9"/>
    <p:sldId id="275" r:id="rId10"/>
    <p:sldId id="274" r:id="rId11"/>
    <p:sldId id="272" r:id="rId12"/>
    <p:sldId id="271" r:id="rId13"/>
    <p:sldId id="270" r:id="rId14"/>
    <p:sldId id="269" r:id="rId15"/>
    <p:sldId id="268" r:id="rId16"/>
    <p:sldId id="267" r:id="rId17"/>
    <p:sldId id="266" r:id="rId18"/>
    <p:sldId id="265" r:id="rId19"/>
    <p:sldId id="264" r:id="rId20"/>
    <p:sldId id="263" r:id="rId21"/>
    <p:sldId id="262" r:id="rId22"/>
    <p:sldId id="261" r:id="rId23"/>
    <p:sldId id="260" r:id="rId24"/>
    <p:sldId id="259" r:id="rId25"/>
    <p:sldId id="258" r:id="rId26"/>
    <p:sldId id="257" r:id="rId27"/>
    <p:sldId id="282" r:id="rId28"/>
    <p:sldId id="283" r:id="rId29"/>
    <p:sldId id="284" r:id="rId30"/>
    <p:sldId id="285" r:id="rId31"/>
    <p:sldId id="287" r:id="rId32"/>
    <p:sldId id="286" r:id="rId33"/>
    <p:sldId id="288" r:id="rId34"/>
    <p:sldId id="289" r:id="rId3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89" d="100"/>
          <a:sy n="89" d="100"/>
        </p:scale>
        <p:origin x="34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ED47751-84A9-4135-0528-21FDE01984B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2983C58B-7467-F3F1-FF83-F7C6F70840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FD7D2C5-EBE9-D263-C87E-1560C54E79B0}"/>
              </a:ext>
            </a:extLst>
          </p:cNvPr>
          <p:cNvSpPr>
            <a:spLocks noGrp="1"/>
          </p:cNvSpPr>
          <p:nvPr>
            <p:ph type="dt" sz="half" idx="10"/>
          </p:nvPr>
        </p:nvSpPr>
        <p:spPr/>
        <p:txBody>
          <a:bodyPr/>
          <a:lstStyle/>
          <a:p>
            <a:fld id="{88250E54-7CA1-474B-91DF-3B718E7C8964}" type="datetimeFigureOut">
              <a:rPr lang="fr-FR" smtClean="0"/>
              <a:t>08/09/2024</a:t>
            </a:fld>
            <a:endParaRPr lang="fr-FR"/>
          </a:p>
        </p:txBody>
      </p:sp>
      <p:sp>
        <p:nvSpPr>
          <p:cNvPr id="5" name="Espace réservé du pied de page 4">
            <a:extLst>
              <a:ext uri="{FF2B5EF4-FFF2-40B4-BE49-F238E27FC236}">
                <a16:creationId xmlns:a16="http://schemas.microsoft.com/office/drawing/2014/main" id="{F7289B75-501D-B99B-81FB-47AC2D09B53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4B9FEC9-2A89-5C15-20D9-16916E2409C6}"/>
              </a:ext>
            </a:extLst>
          </p:cNvPr>
          <p:cNvSpPr>
            <a:spLocks noGrp="1"/>
          </p:cNvSpPr>
          <p:nvPr>
            <p:ph type="sldNum" sz="quarter" idx="12"/>
          </p:nvPr>
        </p:nvSpPr>
        <p:spPr/>
        <p:txBody>
          <a:bodyPr/>
          <a:lstStyle/>
          <a:p>
            <a:fld id="{F1108317-AB3F-4426-BEA8-9AD71DFE4E31}" type="slidenum">
              <a:rPr lang="fr-FR" smtClean="0"/>
              <a:t>‹N°›</a:t>
            </a:fld>
            <a:endParaRPr lang="fr-FR"/>
          </a:p>
        </p:txBody>
      </p:sp>
    </p:spTree>
    <p:extLst>
      <p:ext uri="{BB962C8B-B14F-4D97-AF65-F5344CB8AC3E}">
        <p14:creationId xmlns:p14="http://schemas.microsoft.com/office/powerpoint/2010/main" val="889258588"/>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6D635D5-8A0C-73C8-A246-5C7BE85E8C2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08C77F1-4F4E-8A30-8919-B72F4C7E4151}"/>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A49CD47-0800-9121-A4DB-AA2416301D80}"/>
              </a:ext>
            </a:extLst>
          </p:cNvPr>
          <p:cNvSpPr>
            <a:spLocks noGrp="1"/>
          </p:cNvSpPr>
          <p:nvPr>
            <p:ph type="dt" sz="half" idx="10"/>
          </p:nvPr>
        </p:nvSpPr>
        <p:spPr/>
        <p:txBody>
          <a:bodyPr/>
          <a:lstStyle/>
          <a:p>
            <a:fld id="{88250E54-7CA1-474B-91DF-3B718E7C8964}" type="datetimeFigureOut">
              <a:rPr lang="fr-FR" smtClean="0"/>
              <a:t>08/09/2024</a:t>
            </a:fld>
            <a:endParaRPr lang="fr-FR"/>
          </a:p>
        </p:txBody>
      </p:sp>
      <p:sp>
        <p:nvSpPr>
          <p:cNvPr id="5" name="Espace réservé du pied de page 4">
            <a:extLst>
              <a:ext uri="{FF2B5EF4-FFF2-40B4-BE49-F238E27FC236}">
                <a16:creationId xmlns:a16="http://schemas.microsoft.com/office/drawing/2014/main" id="{802612D4-88DA-A91C-2678-19AB572BCD9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9DD5C20-B15B-875E-604A-FC9E30B794E8}"/>
              </a:ext>
            </a:extLst>
          </p:cNvPr>
          <p:cNvSpPr>
            <a:spLocks noGrp="1"/>
          </p:cNvSpPr>
          <p:nvPr>
            <p:ph type="sldNum" sz="quarter" idx="12"/>
          </p:nvPr>
        </p:nvSpPr>
        <p:spPr/>
        <p:txBody>
          <a:bodyPr/>
          <a:lstStyle/>
          <a:p>
            <a:fld id="{F1108317-AB3F-4426-BEA8-9AD71DFE4E31}" type="slidenum">
              <a:rPr lang="fr-FR" smtClean="0"/>
              <a:t>‹N°›</a:t>
            </a:fld>
            <a:endParaRPr lang="fr-FR"/>
          </a:p>
        </p:txBody>
      </p:sp>
    </p:spTree>
    <p:extLst>
      <p:ext uri="{BB962C8B-B14F-4D97-AF65-F5344CB8AC3E}">
        <p14:creationId xmlns:p14="http://schemas.microsoft.com/office/powerpoint/2010/main" val="2289455904"/>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F844B30-7726-E171-5CB3-3AA0151AD93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DE4C6FD-EF51-6992-FDA7-FC1283A85CF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059369CE-E2C1-A0EC-502C-E9AF1F15751B}"/>
              </a:ext>
            </a:extLst>
          </p:cNvPr>
          <p:cNvSpPr>
            <a:spLocks noGrp="1"/>
          </p:cNvSpPr>
          <p:nvPr>
            <p:ph type="dt" sz="half" idx="10"/>
          </p:nvPr>
        </p:nvSpPr>
        <p:spPr/>
        <p:txBody>
          <a:bodyPr/>
          <a:lstStyle/>
          <a:p>
            <a:fld id="{88250E54-7CA1-474B-91DF-3B718E7C8964}" type="datetimeFigureOut">
              <a:rPr lang="fr-FR" smtClean="0"/>
              <a:t>08/09/2024</a:t>
            </a:fld>
            <a:endParaRPr lang="fr-FR"/>
          </a:p>
        </p:txBody>
      </p:sp>
      <p:sp>
        <p:nvSpPr>
          <p:cNvPr id="5" name="Espace réservé du pied de page 4">
            <a:extLst>
              <a:ext uri="{FF2B5EF4-FFF2-40B4-BE49-F238E27FC236}">
                <a16:creationId xmlns:a16="http://schemas.microsoft.com/office/drawing/2014/main" id="{1BAEA554-2F44-0725-72E7-074901B28A6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73BEAE4-ACF3-1705-7559-AE5E3487DC16}"/>
              </a:ext>
            </a:extLst>
          </p:cNvPr>
          <p:cNvSpPr>
            <a:spLocks noGrp="1"/>
          </p:cNvSpPr>
          <p:nvPr>
            <p:ph type="sldNum" sz="quarter" idx="12"/>
          </p:nvPr>
        </p:nvSpPr>
        <p:spPr/>
        <p:txBody>
          <a:bodyPr/>
          <a:lstStyle/>
          <a:p>
            <a:fld id="{F1108317-AB3F-4426-BEA8-9AD71DFE4E31}" type="slidenum">
              <a:rPr lang="fr-FR" smtClean="0"/>
              <a:t>‹N°›</a:t>
            </a:fld>
            <a:endParaRPr lang="fr-FR"/>
          </a:p>
        </p:txBody>
      </p:sp>
    </p:spTree>
    <p:extLst>
      <p:ext uri="{BB962C8B-B14F-4D97-AF65-F5344CB8AC3E}">
        <p14:creationId xmlns:p14="http://schemas.microsoft.com/office/powerpoint/2010/main" val="4004246899"/>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BFAF51-0391-263D-E03D-A77AB66C73D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DBC300A-7D2D-A042-E262-66FECC62433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98002ACE-7987-FE59-2E04-77ED5CD79891}"/>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D9BDCF2-32A3-2437-DC18-97C487015BEA}"/>
              </a:ext>
            </a:extLst>
          </p:cNvPr>
          <p:cNvSpPr>
            <a:spLocks noGrp="1"/>
          </p:cNvSpPr>
          <p:nvPr>
            <p:ph type="dt" sz="half" idx="10"/>
          </p:nvPr>
        </p:nvSpPr>
        <p:spPr/>
        <p:txBody>
          <a:bodyPr/>
          <a:lstStyle/>
          <a:p>
            <a:fld id="{88250E54-7CA1-474B-91DF-3B718E7C8964}" type="datetimeFigureOut">
              <a:rPr lang="fr-FR" smtClean="0"/>
              <a:t>08/09/2024</a:t>
            </a:fld>
            <a:endParaRPr lang="fr-FR"/>
          </a:p>
        </p:txBody>
      </p:sp>
      <p:sp>
        <p:nvSpPr>
          <p:cNvPr id="6" name="Espace réservé du pied de page 5">
            <a:extLst>
              <a:ext uri="{FF2B5EF4-FFF2-40B4-BE49-F238E27FC236}">
                <a16:creationId xmlns:a16="http://schemas.microsoft.com/office/drawing/2014/main" id="{36E4D169-86FE-9260-76E1-2CBB1F51E98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7BF32E4-4AE0-B1C6-5491-554DDD6903DA}"/>
              </a:ext>
            </a:extLst>
          </p:cNvPr>
          <p:cNvSpPr>
            <a:spLocks noGrp="1"/>
          </p:cNvSpPr>
          <p:nvPr>
            <p:ph type="sldNum" sz="quarter" idx="12"/>
          </p:nvPr>
        </p:nvSpPr>
        <p:spPr/>
        <p:txBody>
          <a:bodyPr/>
          <a:lstStyle/>
          <a:p>
            <a:fld id="{F1108317-AB3F-4426-BEA8-9AD71DFE4E31}" type="slidenum">
              <a:rPr lang="fr-FR" smtClean="0"/>
              <a:t>‹N°›</a:t>
            </a:fld>
            <a:endParaRPr lang="fr-FR"/>
          </a:p>
        </p:txBody>
      </p:sp>
    </p:spTree>
    <p:extLst>
      <p:ext uri="{BB962C8B-B14F-4D97-AF65-F5344CB8AC3E}">
        <p14:creationId xmlns:p14="http://schemas.microsoft.com/office/powerpoint/2010/main" val="797586809"/>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5597385-2451-62CF-8351-62365AF67A6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F32647C-087C-8DB2-3B79-92815ECE9B6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77E4C56-7CF0-E505-D6A0-3987D8C36EB1}"/>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246AF98A-A8F6-BC4F-6589-5FBE1695FE3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24DF20B-8297-CB3A-2BA1-85B0CC7BF0B9}"/>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F77FB8C0-6205-0EB1-90AF-9F10E968112C}"/>
              </a:ext>
            </a:extLst>
          </p:cNvPr>
          <p:cNvSpPr>
            <a:spLocks noGrp="1"/>
          </p:cNvSpPr>
          <p:nvPr>
            <p:ph type="dt" sz="half" idx="10"/>
          </p:nvPr>
        </p:nvSpPr>
        <p:spPr/>
        <p:txBody>
          <a:bodyPr/>
          <a:lstStyle/>
          <a:p>
            <a:fld id="{88250E54-7CA1-474B-91DF-3B718E7C8964}" type="datetimeFigureOut">
              <a:rPr lang="fr-FR" smtClean="0"/>
              <a:t>08/09/2024</a:t>
            </a:fld>
            <a:endParaRPr lang="fr-FR"/>
          </a:p>
        </p:txBody>
      </p:sp>
      <p:sp>
        <p:nvSpPr>
          <p:cNvPr id="8" name="Espace réservé du pied de page 7">
            <a:extLst>
              <a:ext uri="{FF2B5EF4-FFF2-40B4-BE49-F238E27FC236}">
                <a16:creationId xmlns:a16="http://schemas.microsoft.com/office/drawing/2014/main" id="{38BB7722-1B31-4B59-A105-5B1B3B7BA35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8FE87A80-63CC-6DE3-8BEA-2331B9436BBA}"/>
              </a:ext>
            </a:extLst>
          </p:cNvPr>
          <p:cNvSpPr>
            <a:spLocks noGrp="1"/>
          </p:cNvSpPr>
          <p:nvPr>
            <p:ph type="sldNum" sz="quarter" idx="12"/>
          </p:nvPr>
        </p:nvSpPr>
        <p:spPr/>
        <p:txBody>
          <a:bodyPr/>
          <a:lstStyle/>
          <a:p>
            <a:fld id="{F1108317-AB3F-4426-BEA8-9AD71DFE4E31}" type="slidenum">
              <a:rPr lang="fr-FR" smtClean="0"/>
              <a:t>‹N°›</a:t>
            </a:fld>
            <a:endParaRPr lang="fr-FR"/>
          </a:p>
        </p:txBody>
      </p:sp>
    </p:spTree>
    <p:extLst>
      <p:ext uri="{BB962C8B-B14F-4D97-AF65-F5344CB8AC3E}">
        <p14:creationId xmlns:p14="http://schemas.microsoft.com/office/powerpoint/2010/main" val="1504562374"/>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8C0FF4-E1FE-770C-A35A-0F7C541EE4F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A430C1C6-4A2A-6942-8008-B70F64CA4AC0}"/>
              </a:ext>
            </a:extLst>
          </p:cNvPr>
          <p:cNvSpPr>
            <a:spLocks noGrp="1"/>
          </p:cNvSpPr>
          <p:nvPr>
            <p:ph type="dt" sz="half" idx="10"/>
          </p:nvPr>
        </p:nvSpPr>
        <p:spPr/>
        <p:txBody>
          <a:bodyPr/>
          <a:lstStyle/>
          <a:p>
            <a:fld id="{88250E54-7CA1-474B-91DF-3B718E7C8964}" type="datetimeFigureOut">
              <a:rPr lang="fr-FR" smtClean="0"/>
              <a:t>08/09/2024</a:t>
            </a:fld>
            <a:endParaRPr lang="fr-FR"/>
          </a:p>
        </p:txBody>
      </p:sp>
      <p:sp>
        <p:nvSpPr>
          <p:cNvPr id="4" name="Espace réservé du pied de page 3">
            <a:extLst>
              <a:ext uri="{FF2B5EF4-FFF2-40B4-BE49-F238E27FC236}">
                <a16:creationId xmlns:a16="http://schemas.microsoft.com/office/drawing/2014/main" id="{04B5A1B1-41DB-6354-1FE7-F8AD036FC98C}"/>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1E85E210-E8B6-761F-7A2D-D28A6B0936F1}"/>
              </a:ext>
            </a:extLst>
          </p:cNvPr>
          <p:cNvSpPr>
            <a:spLocks noGrp="1"/>
          </p:cNvSpPr>
          <p:nvPr>
            <p:ph type="sldNum" sz="quarter" idx="12"/>
          </p:nvPr>
        </p:nvSpPr>
        <p:spPr/>
        <p:txBody>
          <a:bodyPr/>
          <a:lstStyle/>
          <a:p>
            <a:fld id="{F1108317-AB3F-4426-BEA8-9AD71DFE4E31}" type="slidenum">
              <a:rPr lang="fr-FR" smtClean="0"/>
              <a:t>‹N°›</a:t>
            </a:fld>
            <a:endParaRPr lang="fr-FR"/>
          </a:p>
        </p:txBody>
      </p:sp>
    </p:spTree>
    <p:extLst>
      <p:ext uri="{BB962C8B-B14F-4D97-AF65-F5344CB8AC3E}">
        <p14:creationId xmlns:p14="http://schemas.microsoft.com/office/powerpoint/2010/main" val="1322959791"/>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CF5E423-1868-9939-1BA2-C1D625DED9DB}"/>
              </a:ext>
            </a:extLst>
          </p:cNvPr>
          <p:cNvSpPr>
            <a:spLocks noGrp="1"/>
          </p:cNvSpPr>
          <p:nvPr>
            <p:ph type="dt" sz="half" idx="10"/>
          </p:nvPr>
        </p:nvSpPr>
        <p:spPr/>
        <p:txBody>
          <a:bodyPr/>
          <a:lstStyle/>
          <a:p>
            <a:fld id="{88250E54-7CA1-474B-91DF-3B718E7C8964}" type="datetimeFigureOut">
              <a:rPr lang="fr-FR" smtClean="0"/>
              <a:t>08/09/2024</a:t>
            </a:fld>
            <a:endParaRPr lang="fr-FR"/>
          </a:p>
        </p:txBody>
      </p:sp>
      <p:sp>
        <p:nvSpPr>
          <p:cNvPr id="3" name="Espace réservé du pied de page 2">
            <a:extLst>
              <a:ext uri="{FF2B5EF4-FFF2-40B4-BE49-F238E27FC236}">
                <a16:creationId xmlns:a16="http://schemas.microsoft.com/office/drawing/2014/main" id="{59DA72D8-8F30-1852-F421-31AA3293C74B}"/>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1349BFF6-6A5E-54A0-9F6F-C758FF13C6EB}"/>
              </a:ext>
            </a:extLst>
          </p:cNvPr>
          <p:cNvSpPr>
            <a:spLocks noGrp="1"/>
          </p:cNvSpPr>
          <p:nvPr>
            <p:ph type="sldNum" sz="quarter" idx="12"/>
          </p:nvPr>
        </p:nvSpPr>
        <p:spPr/>
        <p:txBody>
          <a:bodyPr/>
          <a:lstStyle/>
          <a:p>
            <a:fld id="{F1108317-AB3F-4426-BEA8-9AD71DFE4E31}" type="slidenum">
              <a:rPr lang="fr-FR" smtClean="0"/>
              <a:t>‹N°›</a:t>
            </a:fld>
            <a:endParaRPr lang="fr-FR"/>
          </a:p>
        </p:txBody>
      </p:sp>
    </p:spTree>
    <p:extLst>
      <p:ext uri="{BB962C8B-B14F-4D97-AF65-F5344CB8AC3E}">
        <p14:creationId xmlns:p14="http://schemas.microsoft.com/office/powerpoint/2010/main" val="2041805479"/>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909D0B-922D-DD03-EE15-0EC2C16634B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28AD01AA-5A94-986C-8586-3ED7C64E444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300EBF6E-929A-2BF4-ADDC-3A44B20B13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AA0B37D-1BFA-AAFA-FE31-03304697C868}"/>
              </a:ext>
            </a:extLst>
          </p:cNvPr>
          <p:cNvSpPr>
            <a:spLocks noGrp="1"/>
          </p:cNvSpPr>
          <p:nvPr>
            <p:ph type="dt" sz="half" idx="10"/>
          </p:nvPr>
        </p:nvSpPr>
        <p:spPr/>
        <p:txBody>
          <a:bodyPr/>
          <a:lstStyle/>
          <a:p>
            <a:fld id="{88250E54-7CA1-474B-91DF-3B718E7C8964}" type="datetimeFigureOut">
              <a:rPr lang="fr-FR" smtClean="0"/>
              <a:t>08/09/2024</a:t>
            </a:fld>
            <a:endParaRPr lang="fr-FR"/>
          </a:p>
        </p:txBody>
      </p:sp>
      <p:sp>
        <p:nvSpPr>
          <p:cNvPr id="6" name="Espace réservé du pied de page 5">
            <a:extLst>
              <a:ext uri="{FF2B5EF4-FFF2-40B4-BE49-F238E27FC236}">
                <a16:creationId xmlns:a16="http://schemas.microsoft.com/office/drawing/2014/main" id="{9D396A80-F1B9-07A8-3016-EDE5716175F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424EB44-6C6F-86AA-37F5-F097C174C18A}"/>
              </a:ext>
            </a:extLst>
          </p:cNvPr>
          <p:cNvSpPr>
            <a:spLocks noGrp="1"/>
          </p:cNvSpPr>
          <p:nvPr>
            <p:ph type="sldNum" sz="quarter" idx="12"/>
          </p:nvPr>
        </p:nvSpPr>
        <p:spPr/>
        <p:txBody>
          <a:bodyPr/>
          <a:lstStyle/>
          <a:p>
            <a:fld id="{F1108317-AB3F-4426-BEA8-9AD71DFE4E31}" type="slidenum">
              <a:rPr lang="fr-FR" smtClean="0"/>
              <a:t>‹N°›</a:t>
            </a:fld>
            <a:endParaRPr lang="fr-FR"/>
          </a:p>
        </p:txBody>
      </p:sp>
    </p:spTree>
    <p:extLst>
      <p:ext uri="{BB962C8B-B14F-4D97-AF65-F5344CB8AC3E}">
        <p14:creationId xmlns:p14="http://schemas.microsoft.com/office/powerpoint/2010/main" val="2146093008"/>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047AEA4-0338-03AC-2744-D6951A550C1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A29C1CD9-BE15-0D86-8096-5B33E249257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8EFDA24-1C0C-B3B9-6BCB-52AD708CBE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2D445D5-22B4-FE63-32B9-5EB1EC18FB88}"/>
              </a:ext>
            </a:extLst>
          </p:cNvPr>
          <p:cNvSpPr>
            <a:spLocks noGrp="1"/>
          </p:cNvSpPr>
          <p:nvPr>
            <p:ph type="dt" sz="half" idx="10"/>
          </p:nvPr>
        </p:nvSpPr>
        <p:spPr/>
        <p:txBody>
          <a:bodyPr/>
          <a:lstStyle/>
          <a:p>
            <a:fld id="{88250E54-7CA1-474B-91DF-3B718E7C8964}" type="datetimeFigureOut">
              <a:rPr lang="fr-FR" smtClean="0"/>
              <a:t>08/09/2024</a:t>
            </a:fld>
            <a:endParaRPr lang="fr-FR"/>
          </a:p>
        </p:txBody>
      </p:sp>
      <p:sp>
        <p:nvSpPr>
          <p:cNvPr id="6" name="Espace réservé du pied de page 5">
            <a:extLst>
              <a:ext uri="{FF2B5EF4-FFF2-40B4-BE49-F238E27FC236}">
                <a16:creationId xmlns:a16="http://schemas.microsoft.com/office/drawing/2014/main" id="{50CC6029-1B65-19F9-42CD-083EA0720BF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26F39FD-6509-282C-2337-7BDB53E629D4}"/>
              </a:ext>
            </a:extLst>
          </p:cNvPr>
          <p:cNvSpPr>
            <a:spLocks noGrp="1"/>
          </p:cNvSpPr>
          <p:nvPr>
            <p:ph type="sldNum" sz="quarter" idx="12"/>
          </p:nvPr>
        </p:nvSpPr>
        <p:spPr/>
        <p:txBody>
          <a:bodyPr/>
          <a:lstStyle/>
          <a:p>
            <a:fld id="{F1108317-AB3F-4426-BEA8-9AD71DFE4E31}" type="slidenum">
              <a:rPr lang="fr-FR" smtClean="0"/>
              <a:t>‹N°›</a:t>
            </a:fld>
            <a:endParaRPr lang="fr-FR"/>
          </a:p>
        </p:txBody>
      </p:sp>
    </p:spTree>
    <p:extLst>
      <p:ext uri="{BB962C8B-B14F-4D97-AF65-F5344CB8AC3E}">
        <p14:creationId xmlns:p14="http://schemas.microsoft.com/office/powerpoint/2010/main" val="3268933854"/>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4F5D823-6B5B-D596-2394-52A5ACF79CF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495616F-A387-0331-750B-DE2F19767E5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79AF18A-761E-3759-0418-5045C02BF899}"/>
              </a:ext>
            </a:extLst>
          </p:cNvPr>
          <p:cNvSpPr>
            <a:spLocks noGrp="1"/>
          </p:cNvSpPr>
          <p:nvPr>
            <p:ph type="dt" sz="half" idx="10"/>
          </p:nvPr>
        </p:nvSpPr>
        <p:spPr/>
        <p:txBody>
          <a:bodyPr/>
          <a:lstStyle/>
          <a:p>
            <a:fld id="{88250E54-7CA1-474B-91DF-3B718E7C8964}" type="datetimeFigureOut">
              <a:rPr lang="fr-FR" smtClean="0"/>
              <a:t>08/09/2024</a:t>
            </a:fld>
            <a:endParaRPr lang="fr-FR"/>
          </a:p>
        </p:txBody>
      </p:sp>
      <p:sp>
        <p:nvSpPr>
          <p:cNvPr id="5" name="Espace réservé du pied de page 4">
            <a:extLst>
              <a:ext uri="{FF2B5EF4-FFF2-40B4-BE49-F238E27FC236}">
                <a16:creationId xmlns:a16="http://schemas.microsoft.com/office/drawing/2014/main" id="{FB1E44F7-5E82-4510-D21A-021EFEA8F3B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15E1BD1-5F99-D438-9DDB-7444C3146970}"/>
              </a:ext>
            </a:extLst>
          </p:cNvPr>
          <p:cNvSpPr>
            <a:spLocks noGrp="1"/>
          </p:cNvSpPr>
          <p:nvPr>
            <p:ph type="sldNum" sz="quarter" idx="12"/>
          </p:nvPr>
        </p:nvSpPr>
        <p:spPr/>
        <p:txBody>
          <a:bodyPr/>
          <a:lstStyle/>
          <a:p>
            <a:fld id="{F1108317-AB3F-4426-BEA8-9AD71DFE4E31}" type="slidenum">
              <a:rPr lang="fr-FR" smtClean="0"/>
              <a:t>‹N°›</a:t>
            </a:fld>
            <a:endParaRPr lang="fr-FR"/>
          </a:p>
        </p:txBody>
      </p:sp>
    </p:spTree>
    <p:extLst>
      <p:ext uri="{BB962C8B-B14F-4D97-AF65-F5344CB8AC3E}">
        <p14:creationId xmlns:p14="http://schemas.microsoft.com/office/powerpoint/2010/main" val="1164012357"/>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4054591-BADF-FBEE-F2B0-CB4A2886CED9}"/>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D0B01BD-B77E-E14D-8E09-EC10329C40E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6039234-204B-0270-094A-6C69D4E63DE1}"/>
              </a:ext>
            </a:extLst>
          </p:cNvPr>
          <p:cNvSpPr>
            <a:spLocks noGrp="1"/>
          </p:cNvSpPr>
          <p:nvPr>
            <p:ph type="dt" sz="half" idx="10"/>
          </p:nvPr>
        </p:nvSpPr>
        <p:spPr/>
        <p:txBody>
          <a:bodyPr/>
          <a:lstStyle/>
          <a:p>
            <a:fld id="{88250E54-7CA1-474B-91DF-3B718E7C8964}" type="datetimeFigureOut">
              <a:rPr lang="fr-FR" smtClean="0"/>
              <a:t>08/09/2024</a:t>
            </a:fld>
            <a:endParaRPr lang="fr-FR"/>
          </a:p>
        </p:txBody>
      </p:sp>
      <p:sp>
        <p:nvSpPr>
          <p:cNvPr id="5" name="Espace réservé du pied de page 4">
            <a:extLst>
              <a:ext uri="{FF2B5EF4-FFF2-40B4-BE49-F238E27FC236}">
                <a16:creationId xmlns:a16="http://schemas.microsoft.com/office/drawing/2014/main" id="{749FD574-A097-40E4-3040-D500A45D992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87B7E07-E4A4-17AD-D540-EA25D917AF29}"/>
              </a:ext>
            </a:extLst>
          </p:cNvPr>
          <p:cNvSpPr>
            <a:spLocks noGrp="1"/>
          </p:cNvSpPr>
          <p:nvPr>
            <p:ph type="sldNum" sz="quarter" idx="12"/>
          </p:nvPr>
        </p:nvSpPr>
        <p:spPr/>
        <p:txBody>
          <a:bodyPr/>
          <a:lstStyle/>
          <a:p>
            <a:fld id="{F1108317-AB3F-4426-BEA8-9AD71DFE4E31}" type="slidenum">
              <a:rPr lang="fr-FR" smtClean="0"/>
              <a:t>‹N°›</a:t>
            </a:fld>
            <a:endParaRPr lang="fr-FR"/>
          </a:p>
        </p:txBody>
      </p:sp>
    </p:spTree>
    <p:extLst>
      <p:ext uri="{BB962C8B-B14F-4D97-AF65-F5344CB8AC3E}">
        <p14:creationId xmlns:p14="http://schemas.microsoft.com/office/powerpoint/2010/main" val="2724214478"/>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80">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125CE32-32C1-C852-96C6-2C64F9E42D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DE82A789-8DDE-EB88-CF84-114CD05E624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3B8EBA6-116C-A858-8D80-85E4AC77776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8250E54-7CA1-474B-91DF-3B718E7C8964}" type="datetimeFigureOut">
              <a:rPr lang="fr-FR" smtClean="0"/>
              <a:t>08/09/2024</a:t>
            </a:fld>
            <a:endParaRPr lang="fr-FR"/>
          </a:p>
        </p:txBody>
      </p:sp>
      <p:sp>
        <p:nvSpPr>
          <p:cNvPr id="5" name="Espace réservé du pied de page 4">
            <a:extLst>
              <a:ext uri="{FF2B5EF4-FFF2-40B4-BE49-F238E27FC236}">
                <a16:creationId xmlns:a16="http://schemas.microsoft.com/office/drawing/2014/main" id="{AC291B8C-311A-7D4D-B97D-146E4E07531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FFBACF9E-4DB5-999A-EBBC-3F44A625ED4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1108317-AB3F-4426-BEA8-9AD71DFE4E31}" type="slidenum">
              <a:rPr lang="fr-FR" smtClean="0"/>
              <a:t>‹N°›</a:t>
            </a:fld>
            <a:endParaRPr lang="fr-FR"/>
          </a:p>
        </p:txBody>
      </p:sp>
    </p:spTree>
    <p:extLst>
      <p:ext uri="{BB962C8B-B14F-4D97-AF65-F5344CB8AC3E}">
        <p14:creationId xmlns:p14="http://schemas.microsoft.com/office/powerpoint/2010/main" val="30267933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ateau, ciel, montagne&#10;&#10;Description générée automatiquement">
            <a:extLst>
              <a:ext uri="{FF2B5EF4-FFF2-40B4-BE49-F238E27FC236}">
                <a16:creationId xmlns:a16="http://schemas.microsoft.com/office/drawing/2014/main" id="{A7267D72-17FF-6BF4-A601-B5A3139C778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88000" y="990614"/>
            <a:ext cx="11016000" cy="4876771"/>
          </a:xfrm>
          <a:prstGeom prst="rect">
            <a:avLst/>
          </a:prstGeom>
          <a:effectLst>
            <a:softEdge rad="317500"/>
          </a:effectLst>
        </p:spPr>
      </p:pic>
      <p:sp>
        <p:nvSpPr>
          <p:cNvPr id="4" name="ZoneTexte 3">
            <a:extLst>
              <a:ext uri="{FF2B5EF4-FFF2-40B4-BE49-F238E27FC236}">
                <a16:creationId xmlns:a16="http://schemas.microsoft.com/office/drawing/2014/main" id="{14737CC0-5201-7D31-2E69-E8D74ECB8BEF}"/>
              </a:ext>
            </a:extLst>
          </p:cNvPr>
          <p:cNvSpPr txBox="1"/>
          <p:nvPr/>
        </p:nvSpPr>
        <p:spPr>
          <a:xfrm>
            <a:off x="982532" y="5732003"/>
            <a:ext cx="11209468" cy="461665"/>
          </a:xfrm>
          <a:prstGeom prst="rect">
            <a:avLst/>
          </a:prstGeom>
          <a:noFill/>
        </p:spPr>
        <p:txBody>
          <a:bodyPr wrap="square" rtlCol="0">
            <a:spAutoFit/>
          </a:bodyPr>
          <a:lstStyle/>
          <a:p>
            <a:r>
              <a:rPr lang="fr-FR" sz="2400" b="1">
                <a:solidFill>
                  <a:srgbClr val="FFFF00"/>
                </a:solidFill>
              </a:rPr>
              <a:t>Vue partielle de la baie de Porto Grande montrant, au fond, le Monte Cara</a:t>
            </a:r>
            <a:endParaRPr lang="fr-FR" sz="2400" b="1" dirty="0">
              <a:solidFill>
                <a:srgbClr val="FFFF00"/>
              </a:solidFill>
            </a:endParaRPr>
          </a:p>
        </p:txBody>
      </p:sp>
      <p:sp>
        <p:nvSpPr>
          <p:cNvPr id="2" name="ZoneTexte 1">
            <a:extLst>
              <a:ext uri="{FF2B5EF4-FFF2-40B4-BE49-F238E27FC236}">
                <a16:creationId xmlns:a16="http://schemas.microsoft.com/office/drawing/2014/main" id="{8A36C777-C574-B4C0-1220-A608B516842A}"/>
              </a:ext>
            </a:extLst>
          </p:cNvPr>
          <p:cNvSpPr txBox="1"/>
          <p:nvPr/>
        </p:nvSpPr>
        <p:spPr>
          <a:xfrm>
            <a:off x="4528969" y="729004"/>
            <a:ext cx="4701092" cy="523220"/>
          </a:xfrm>
          <a:prstGeom prst="rect">
            <a:avLst/>
          </a:prstGeom>
          <a:noFill/>
        </p:spPr>
        <p:txBody>
          <a:bodyPr wrap="square" rtlCol="0">
            <a:spAutoFit/>
          </a:bodyPr>
          <a:lstStyle/>
          <a:p>
            <a:r>
              <a:rPr lang="fr-FR" sz="2800" b="1" dirty="0">
                <a:solidFill>
                  <a:srgbClr val="FFFF00"/>
                </a:solidFill>
              </a:rPr>
              <a:t>Le Cap – Vert - Afrique</a:t>
            </a:r>
          </a:p>
        </p:txBody>
      </p:sp>
    </p:spTree>
    <p:extLst>
      <p:ext uri="{BB962C8B-B14F-4D97-AF65-F5344CB8AC3E}">
        <p14:creationId xmlns:p14="http://schemas.microsoft.com/office/powerpoint/2010/main" val="2296772063"/>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sndAc>
          <p:stSnd>
            <p:snd r:embed="rId2" name="Christian Morin - Stranger in the House (La Chance aux Chansons).wav"/>
          </p:stSnd>
        </p:sndAc>
      </p:transition>
    </mc:Choice>
    <mc:Fallback>
      <p:transition spd="slow" advClick="0" advTm="8000">
        <p:fade/>
        <p:sndAc>
          <p:stSnd>
            <p:snd r:embed="rId2" name="Christian Morin - Stranger in the House (La Chance aux Chanson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EF0C463-CEF0-4C57-605D-B0082EA4107B}"/>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solidFill>
                  <a:srgbClr val="FFFF00"/>
                </a:solidFill>
              </a:rPr>
              <a:t>Le Cap-Vert, en forme longue la république du Cap-Vert (en portugais : Cabo Verde et República de Cabo Verde) est un État insulaire d'Afrique de l'Ouest, composé d'un archipel de dix îles volcaniques. Situé dans l'océan Atlantique, au large des côtes du Sénégal4 et de la Mauritanie, il couvre une superficie d'environ 4 000 km2. Praia, la capitale, se trouve à 644 km à l'ouest de la presqu'île du Cap-Vert, au Sénégal. L'archipel se divise en deux séries d'îles : au sud, les îles de </a:t>
            </a:r>
            <a:r>
              <a:rPr lang="fr-FR" sz="3200" b="1" dirty="0" err="1">
                <a:solidFill>
                  <a:srgbClr val="FFFF00"/>
                </a:solidFill>
              </a:rPr>
              <a:t>Sotavento</a:t>
            </a:r>
            <a:r>
              <a:rPr lang="fr-FR" sz="3200" b="1" dirty="0">
                <a:solidFill>
                  <a:srgbClr val="FFFF00"/>
                </a:solidFill>
              </a:rPr>
              <a:t> (Brava, Fogo, São Tiago ou Santiago et Maio) et au nord, les îles de </a:t>
            </a:r>
            <a:r>
              <a:rPr lang="fr-FR" sz="3200" b="1" dirty="0" err="1">
                <a:solidFill>
                  <a:srgbClr val="FFFF00"/>
                </a:solidFill>
              </a:rPr>
              <a:t>Barlavento</a:t>
            </a:r>
            <a:r>
              <a:rPr lang="fr-FR" sz="3200" b="1" dirty="0">
                <a:solidFill>
                  <a:srgbClr val="FFFF00"/>
                </a:solidFill>
              </a:rPr>
              <a:t> (Boa Vista, Sal, São </a:t>
            </a:r>
            <a:r>
              <a:rPr lang="fr-FR" sz="3200" b="1" dirty="0" err="1">
                <a:solidFill>
                  <a:srgbClr val="FFFF00"/>
                </a:solidFill>
              </a:rPr>
              <a:t>Nicolau</a:t>
            </a:r>
            <a:r>
              <a:rPr lang="fr-FR" sz="3200" b="1" dirty="0">
                <a:solidFill>
                  <a:srgbClr val="FFFF00"/>
                </a:solidFill>
              </a:rPr>
              <a:t>, Santa </a:t>
            </a:r>
            <a:r>
              <a:rPr lang="fr-FR" sz="3200" b="1" dirty="0" err="1">
                <a:solidFill>
                  <a:srgbClr val="FFFF00"/>
                </a:solidFill>
              </a:rPr>
              <a:t>Luzia</a:t>
            </a:r>
            <a:r>
              <a:rPr lang="fr-FR" sz="3200" b="1" dirty="0">
                <a:solidFill>
                  <a:srgbClr val="FFFF00"/>
                </a:solidFill>
              </a:rPr>
              <a:t>, São Vicente et Santo </a:t>
            </a:r>
            <a:r>
              <a:rPr lang="fr-FR" sz="3200" b="1" dirty="0" err="1">
                <a:solidFill>
                  <a:srgbClr val="FFFF00"/>
                </a:solidFill>
              </a:rPr>
              <a:t>Antão</a:t>
            </a:r>
            <a:r>
              <a:rPr lang="fr-FR" sz="3200" b="1" dirty="0">
                <a:solidFill>
                  <a:srgbClr val="FFFF00"/>
                </a:solidFill>
              </a:rPr>
              <a:t>). L'île de Santiago comprend à elle seule plus de la moitié de la population du pays, et Praia est la plus grande ville du pays.</a:t>
            </a:r>
          </a:p>
        </p:txBody>
      </p:sp>
    </p:spTree>
    <p:extLst>
      <p:ext uri="{BB962C8B-B14F-4D97-AF65-F5344CB8AC3E}">
        <p14:creationId xmlns:p14="http://schemas.microsoft.com/office/powerpoint/2010/main" val="1116207166"/>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ature, rive&#10;&#10;Description générée automatiquement">
            <a:extLst>
              <a:ext uri="{FF2B5EF4-FFF2-40B4-BE49-F238E27FC236}">
                <a16:creationId xmlns:a16="http://schemas.microsoft.com/office/drawing/2014/main" id="{849C4081-6A07-6864-DF5C-BEE1EB16285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4BA75295-F958-1912-AC95-53CC54ADAC53}"/>
              </a:ext>
            </a:extLst>
          </p:cNvPr>
          <p:cNvSpPr txBox="1"/>
          <p:nvPr/>
        </p:nvSpPr>
        <p:spPr>
          <a:xfrm>
            <a:off x="4670611" y="4180344"/>
            <a:ext cx="4356847"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solidFill>
                  <a:srgbClr val="FFFF00"/>
                </a:solidFill>
              </a:rPr>
              <a:t>Plage de </a:t>
            </a:r>
            <a:r>
              <a:rPr lang="fr-FR" sz="2400" b="1" dirty="0" err="1">
                <a:solidFill>
                  <a:srgbClr val="FFFF00"/>
                </a:solidFill>
              </a:rPr>
              <a:t>Gamboa</a:t>
            </a:r>
            <a:r>
              <a:rPr lang="fr-FR" sz="2400" b="1" dirty="0">
                <a:solidFill>
                  <a:srgbClr val="FFFF00"/>
                </a:solidFill>
              </a:rPr>
              <a:t> à Praia</a:t>
            </a:r>
          </a:p>
        </p:txBody>
      </p:sp>
    </p:spTree>
    <p:extLst>
      <p:ext uri="{BB962C8B-B14F-4D97-AF65-F5344CB8AC3E}">
        <p14:creationId xmlns:p14="http://schemas.microsoft.com/office/powerpoint/2010/main" val="1449965858"/>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nature, montagne&#10;&#10;Description générée automatiquement">
            <a:extLst>
              <a:ext uri="{FF2B5EF4-FFF2-40B4-BE49-F238E27FC236}">
                <a16:creationId xmlns:a16="http://schemas.microsoft.com/office/drawing/2014/main" id="{A7C2C654-573F-544D-2612-DABE1BCEC0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14121" y="279000"/>
            <a:ext cx="9963758" cy="6300000"/>
          </a:xfrm>
          <a:prstGeom prst="rect">
            <a:avLst/>
          </a:prstGeom>
          <a:effectLst>
            <a:softEdge rad="317500"/>
          </a:effectLst>
        </p:spPr>
      </p:pic>
      <p:sp>
        <p:nvSpPr>
          <p:cNvPr id="4" name="ZoneTexte 3">
            <a:extLst>
              <a:ext uri="{FF2B5EF4-FFF2-40B4-BE49-F238E27FC236}">
                <a16:creationId xmlns:a16="http://schemas.microsoft.com/office/drawing/2014/main" id="{47567116-DC8D-7CC4-AC3C-432AB555D01F}"/>
              </a:ext>
            </a:extLst>
          </p:cNvPr>
          <p:cNvSpPr txBox="1"/>
          <p:nvPr/>
        </p:nvSpPr>
        <p:spPr>
          <a:xfrm>
            <a:off x="135174" y="6027003"/>
            <a:ext cx="12056825" cy="830997"/>
          </a:xfrm>
          <a:prstGeom prst="rect">
            <a:avLst/>
          </a:prstGeom>
          <a:noFill/>
        </p:spPr>
        <p:txBody>
          <a:bodyPr wrap="square" rtlCol="0">
            <a:spAutoFit/>
          </a:bodyPr>
          <a:lstStyle/>
          <a:p>
            <a:r>
              <a:rPr lang="fr-FR" sz="2400" b="1">
                <a:solidFill>
                  <a:srgbClr val="FFFF00"/>
                </a:solidFill>
              </a:rPr>
              <a:t>Le Pico do Fogo, point culminant du Cap-Vert (2 829 m) et volcan actif, dont la dernière éruption remonte à 2014.</a:t>
            </a:r>
            <a:endParaRPr lang="fr-FR" sz="2400" b="1" dirty="0">
              <a:solidFill>
                <a:srgbClr val="FFFF00"/>
              </a:solidFill>
            </a:endParaRPr>
          </a:p>
        </p:txBody>
      </p:sp>
    </p:spTree>
    <p:extLst>
      <p:ext uri="{BB962C8B-B14F-4D97-AF65-F5344CB8AC3E}">
        <p14:creationId xmlns:p14="http://schemas.microsoft.com/office/powerpoint/2010/main" val="727392922"/>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plein air, nature, région montagneuse&#10;&#10;Description générée automatiquement">
            <a:extLst>
              <a:ext uri="{FF2B5EF4-FFF2-40B4-BE49-F238E27FC236}">
                <a16:creationId xmlns:a16="http://schemas.microsoft.com/office/drawing/2014/main" id="{3B61D959-29D4-9772-2B43-5BF79B2EC0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45344" y="279000"/>
            <a:ext cx="9453703" cy="6300000"/>
          </a:xfrm>
          <a:prstGeom prst="rect">
            <a:avLst/>
          </a:prstGeom>
          <a:effectLst>
            <a:softEdge rad="317500"/>
          </a:effectLst>
        </p:spPr>
      </p:pic>
      <p:sp>
        <p:nvSpPr>
          <p:cNvPr id="4" name="ZoneTexte 3">
            <a:extLst>
              <a:ext uri="{FF2B5EF4-FFF2-40B4-BE49-F238E27FC236}">
                <a16:creationId xmlns:a16="http://schemas.microsoft.com/office/drawing/2014/main" id="{7CFB9A99-4029-A145-095F-8D6890FC5880}"/>
              </a:ext>
            </a:extLst>
          </p:cNvPr>
          <p:cNvSpPr txBox="1"/>
          <p:nvPr/>
        </p:nvSpPr>
        <p:spPr>
          <a:xfrm>
            <a:off x="3739058" y="4497092"/>
            <a:ext cx="8294146" cy="2246769"/>
          </a:xfrm>
          <a:prstGeom prst="rect">
            <a:avLst/>
          </a:prstGeom>
          <a:noFill/>
        </p:spPr>
        <p:txBody>
          <a:bodyPr wrap="square" rtlCol="0">
            <a:spAutoFit/>
          </a:bodyPr>
          <a:lstStyle/>
          <a:p>
            <a:endParaRPr lang="fr-FR" sz="2000" b="1" dirty="0">
              <a:solidFill>
                <a:srgbClr val="FFFF00"/>
              </a:solidFill>
            </a:endParaRPr>
          </a:p>
          <a:p>
            <a:endParaRPr lang="fr-FR" sz="2000" b="1" dirty="0">
              <a:solidFill>
                <a:srgbClr val="FFFF00"/>
              </a:solidFill>
            </a:endParaRPr>
          </a:p>
          <a:p>
            <a:endParaRPr lang="fr-FR" sz="2000" b="1" dirty="0">
              <a:solidFill>
                <a:srgbClr val="FFFF00"/>
              </a:solidFill>
            </a:endParaRPr>
          </a:p>
          <a:p>
            <a:endParaRPr lang="fr-FR" sz="2000" b="1" dirty="0">
              <a:solidFill>
                <a:srgbClr val="FFFF00"/>
              </a:solidFill>
            </a:endParaRPr>
          </a:p>
          <a:p>
            <a:endParaRPr lang="fr-FR" sz="2000" b="1" dirty="0">
              <a:solidFill>
                <a:srgbClr val="FFFF00"/>
              </a:solidFill>
            </a:endParaRPr>
          </a:p>
          <a:p>
            <a:endParaRPr lang="fr-FR" sz="2000" b="1" dirty="0">
              <a:solidFill>
                <a:srgbClr val="FFFF00"/>
              </a:solidFill>
            </a:endParaRPr>
          </a:p>
          <a:p>
            <a:r>
              <a:rPr lang="fr-FR" sz="2000" b="1" dirty="0">
                <a:solidFill>
                  <a:srgbClr val="FFFF00"/>
                </a:solidFill>
              </a:rPr>
              <a:t>La vallée de Paul, sur l'île de Santo </a:t>
            </a:r>
            <a:r>
              <a:rPr lang="fr-FR" sz="2000" b="1" dirty="0" err="1">
                <a:solidFill>
                  <a:srgbClr val="FFFF00"/>
                </a:solidFill>
              </a:rPr>
              <a:t>Antão</a:t>
            </a:r>
            <a:r>
              <a:rPr lang="fr-FR" sz="2000" b="1" dirty="0">
                <a:solidFill>
                  <a:srgbClr val="FFFF00"/>
                </a:solidFill>
              </a:rPr>
              <a:t>.</a:t>
            </a:r>
          </a:p>
        </p:txBody>
      </p:sp>
    </p:spTree>
    <p:extLst>
      <p:ext uri="{BB962C8B-B14F-4D97-AF65-F5344CB8AC3E}">
        <p14:creationId xmlns:p14="http://schemas.microsoft.com/office/powerpoint/2010/main" val="370573696"/>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plante&#10;&#10;Description générée automatiquement">
            <a:extLst>
              <a:ext uri="{FF2B5EF4-FFF2-40B4-BE49-F238E27FC236}">
                <a16:creationId xmlns:a16="http://schemas.microsoft.com/office/drawing/2014/main" id="{240BE305-B81D-8AA4-6D55-359F2E3ED57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8AF8BEB5-78A3-A9E1-ED69-ADD285AD6201}"/>
              </a:ext>
            </a:extLst>
          </p:cNvPr>
          <p:cNvSpPr txBox="1"/>
          <p:nvPr/>
        </p:nvSpPr>
        <p:spPr>
          <a:xfrm>
            <a:off x="1627991" y="4090711"/>
            <a:ext cx="10119359"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Baobabs dans la vallée de </a:t>
            </a:r>
            <a:r>
              <a:rPr lang="fr-FR" sz="2400" b="1" dirty="0" err="1">
                <a:solidFill>
                  <a:srgbClr val="FFFF00"/>
                </a:solidFill>
              </a:rPr>
              <a:t>Ribeira</a:t>
            </a:r>
            <a:r>
              <a:rPr lang="fr-FR" sz="2400" b="1" dirty="0">
                <a:solidFill>
                  <a:srgbClr val="FFFF00"/>
                </a:solidFill>
              </a:rPr>
              <a:t> Grande de Santiago (Cap-Vert)</a:t>
            </a:r>
          </a:p>
        </p:txBody>
      </p:sp>
    </p:spTree>
    <p:extLst>
      <p:ext uri="{BB962C8B-B14F-4D97-AF65-F5344CB8AC3E}">
        <p14:creationId xmlns:p14="http://schemas.microsoft.com/office/powerpoint/2010/main" val="1197362781"/>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montagne, nuage&#10;&#10;Description générée automatiquement">
            <a:extLst>
              <a:ext uri="{FF2B5EF4-FFF2-40B4-BE49-F238E27FC236}">
                <a16:creationId xmlns:a16="http://schemas.microsoft.com/office/drawing/2014/main" id="{F59042DD-ED41-D7F0-9EC3-26D6E324EB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8675" y="279000"/>
            <a:ext cx="11274649" cy="6300000"/>
          </a:xfrm>
          <a:prstGeom prst="rect">
            <a:avLst/>
          </a:prstGeom>
          <a:effectLst>
            <a:softEdge rad="317500"/>
          </a:effectLst>
        </p:spPr>
      </p:pic>
      <p:sp>
        <p:nvSpPr>
          <p:cNvPr id="4" name="ZoneTexte 3">
            <a:extLst>
              <a:ext uri="{FF2B5EF4-FFF2-40B4-BE49-F238E27FC236}">
                <a16:creationId xmlns:a16="http://schemas.microsoft.com/office/drawing/2014/main" id="{BB52C2CB-BF93-9A0C-BD4A-53BFCA398666}"/>
              </a:ext>
            </a:extLst>
          </p:cNvPr>
          <p:cNvSpPr txBox="1"/>
          <p:nvPr/>
        </p:nvSpPr>
        <p:spPr>
          <a:xfrm>
            <a:off x="3492966" y="4047680"/>
            <a:ext cx="8240358"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Exploitation du sel sur l'île de Sal.</a:t>
            </a:r>
          </a:p>
        </p:txBody>
      </p:sp>
    </p:spTree>
    <p:extLst>
      <p:ext uri="{BB962C8B-B14F-4D97-AF65-F5344CB8AC3E}">
        <p14:creationId xmlns:p14="http://schemas.microsoft.com/office/powerpoint/2010/main" val="3579351386"/>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ruit de mer, Produits de la mer, poisson, nourriture&#10;&#10;Description générée automatiquement">
            <a:extLst>
              <a:ext uri="{FF2B5EF4-FFF2-40B4-BE49-F238E27FC236}">
                <a16:creationId xmlns:a16="http://schemas.microsoft.com/office/drawing/2014/main" id="{664733FD-41BC-E4AC-F07F-0A87BF2C007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8" y="279000"/>
            <a:ext cx="9453703" cy="6300000"/>
          </a:xfrm>
          <a:prstGeom prst="rect">
            <a:avLst/>
          </a:prstGeom>
          <a:effectLst>
            <a:softEdge rad="317500"/>
          </a:effectLst>
        </p:spPr>
      </p:pic>
      <p:sp>
        <p:nvSpPr>
          <p:cNvPr id="4" name="ZoneTexte 3">
            <a:extLst>
              <a:ext uri="{FF2B5EF4-FFF2-40B4-BE49-F238E27FC236}">
                <a16:creationId xmlns:a16="http://schemas.microsoft.com/office/drawing/2014/main" id="{AA25FC5F-6DCC-33CB-1DE2-3D2BE5CB86DA}"/>
              </a:ext>
            </a:extLst>
          </p:cNvPr>
          <p:cNvSpPr txBox="1"/>
          <p:nvPr/>
        </p:nvSpPr>
        <p:spPr>
          <a:xfrm>
            <a:off x="3485477" y="4087906"/>
            <a:ext cx="6960198"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Herboristerie traditionnelle à </a:t>
            </a:r>
            <a:r>
              <a:rPr lang="fr-FR" sz="2400" b="1" dirty="0" err="1">
                <a:solidFill>
                  <a:srgbClr val="FFFF00"/>
                </a:solidFill>
              </a:rPr>
              <a:t>Mindelo</a:t>
            </a:r>
            <a:r>
              <a:rPr lang="fr-FR" sz="2400" b="1" dirty="0">
                <a:solidFill>
                  <a:srgbClr val="FFFF00"/>
                </a:solidFill>
              </a:rPr>
              <a:t>.</a:t>
            </a:r>
          </a:p>
        </p:txBody>
      </p:sp>
    </p:spTree>
    <p:extLst>
      <p:ext uri="{BB962C8B-B14F-4D97-AF65-F5344CB8AC3E}">
        <p14:creationId xmlns:p14="http://schemas.microsoft.com/office/powerpoint/2010/main" val="2280623306"/>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ammifère, sol, plein air, bétail&#10;&#10;Description générée automatiquement">
            <a:extLst>
              <a:ext uri="{FF2B5EF4-FFF2-40B4-BE49-F238E27FC236}">
                <a16:creationId xmlns:a16="http://schemas.microsoft.com/office/drawing/2014/main" id="{6B1E5372-DDCE-272B-E611-ED7002A13A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87175" y="281263"/>
            <a:ext cx="3888977"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21D5D10-655C-3F8B-65AF-142D00E913E8}"/>
              </a:ext>
            </a:extLst>
          </p:cNvPr>
          <p:cNvSpPr txBox="1"/>
          <p:nvPr/>
        </p:nvSpPr>
        <p:spPr>
          <a:xfrm>
            <a:off x="1909009" y="2790945"/>
            <a:ext cx="3517750" cy="3970318"/>
          </a:xfrm>
          <a:prstGeom prst="rect">
            <a:avLst/>
          </a:prstGeom>
          <a:noFill/>
        </p:spPr>
        <p:txBody>
          <a:bodyPr wrap="square" rtlCol="0">
            <a:spAutoFit/>
          </a:bodyPr>
          <a:lstStyle/>
          <a:p>
            <a:endParaRPr lang="fr-FR" sz="2800" b="1" dirty="0">
              <a:solidFill>
                <a:srgbClr val="FFFF00"/>
              </a:solidFill>
            </a:endParaRPr>
          </a:p>
          <a:p>
            <a:endParaRPr lang="fr-FR" sz="2800" b="1" dirty="0">
              <a:solidFill>
                <a:srgbClr val="FFFF00"/>
              </a:solidFill>
            </a:endParaRPr>
          </a:p>
          <a:p>
            <a:endParaRPr lang="fr-FR" sz="2800" b="1" dirty="0">
              <a:solidFill>
                <a:srgbClr val="FFFF00"/>
              </a:solidFill>
            </a:endParaRPr>
          </a:p>
          <a:p>
            <a:endParaRPr lang="fr-FR" sz="2800" b="1" dirty="0">
              <a:solidFill>
                <a:srgbClr val="FFFF00"/>
              </a:solidFill>
            </a:endParaRPr>
          </a:p>
          <a:p>
            <a:endParaRPr lang="fr-FR" sz="2800" b="1" dirty="0">
              <a:solidFill>
                <a:srgbClr val="FFFF00"/>
              </a:solidFill>
            </a:endParaRPr>
          </a:p>
          <a:p>
            <a:endParaRPr lang="fr-FR" sz="2800" b="1" dirty="0">
              <a:solidFill>
                <a:srgbClr val="FFFF00"/>
              </a:solidFill>
            </a:endParaRPr>
          </a:p>
          <a:p>
            <a:r>
              <a:rPr lang="fr-FR" sz="2800" b="1" dirty="0">
                <a:solidFill>
                  <a:srgbClr val="FFFF00"/>
                </a:solidFill>
              </a:rPr>
              <a:t>Moutons des montagnes dans le brouillard.</a:t>
            </a:r>
          </a:p>
        </p:txBody>
      </p:sp>
      <p:pic>
        <p:nvPicPr>
          <p:cNvPr id="5" name="Image 4" descr="Une image contenant nature, plein air, ciel, Reliefs côtiers et océaniques&#10;&#10;Description générée automatiquement">
            <a:extLst>
              <a:ext uri="{FF2B5EF4-FFF2-40B4-BE49-F238E27FC236}">
                <a16:creationId xmlns:a16="http://schemas.microsoft.com/office/drawing/2014/main" id="{50828F1D-8952-8CD5-5730-37D960C30B6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54325" y="189000"/>
            <a:ext cx="3645568"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C7DD9368-7E1A-235C-6FFA-9255FE66D98A}"/>
              </a:ext>
            </a:extLst>
          </p:cNvPr>
          <p:cNvSpPr txBox="1"/>
          <p:nvPr/>
        </p:nvSpPr>
        <p:spPr>
          <a:xfrm>
            <a:off x="7254325" y="-2031630"/>
            <a:ext cx="4105750"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t>Vue du sentier de </a:t>
            </a:r>
            <a:r>
              <a:rPr lang="fr-FR" sz="2400" b="1" dirty="0" err="1"/>
              <a:t>Cha</a:t>
            </a:r>
            <a:r>
              <a:rPr lang="fr-FR" sz="2400" b="1" dirty="0"/>
              <a:t> Da </a:t>
            </a:r>
            <a:r>
              <a:rPr lang="fr-FR" sz="2400" b="1" dirty="0" err="1"/>
              <a:t>Igrejia</a:t>
            </a:r>
            <a:r>
              <a:rPr lang="fr-FR" sz="2400" b="1" dirty="0"/>
              <a:t> a Ponta Do Sol.</a:t>
            </a:r>
          </a:p>
        </p:txBody>
      </p:sp>
    </p:spTree>
    <p:extLst>
      <p:ext uri="{BB962C8B-B14F-4D97-AF65-F5344CB8AC3E}">
        <p14:creationId xmlns:p14="http://schemas.microsoft.com/office/powerpoint/2010/main" val="457456503"/>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sol, ciel, bateau&#10;&#10;Description générée automatiquement">
            <a:extLst>
              <a:ext uri="{FF2B5EF4-FFF2-40B4-BE49-F238E27FC236}">
                <a16:creationId xmlns:a16="http://schemas.microsoft.com/office/drawing/2014/main" id="{AF09355C-54A1-C51A-6F51-B9CA841ECB9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34096" y="189000"/>
            <a:ext cx="9723808" cy="6480000"/>
          </a:xfrm>
          <a:prstGeom prst="rect">
            <a:avLst/>
          </a:prstGeom>
          <a:effectLst>
            <a:softEdge rad="635000"/>
          </a:effectLst>
        </p:spPr>
      </p:pic>
      <p:sp>
        <p:nvSpPr>
          <p:cNvPr id="4" name="ZoneTexte 3">
            <a:extLst>
              <a:ext uri="{FF2B5EF4-FFF2-40B4-BE49-F238E27FC236}">
                <a16:creationId xmlns:a16="http://schemas.microsoft.com/office/drawing/2014/main" id="{03F77EE3-AFFA-4A3C-D47A-55E8E9E0F7A4}"/>
              </a:ext>
            </a:extLst>
          </p:cNvPr>
          <p:cNvSpPr txBox="1"/>
          <p:nvPr/>
        </p:nvSpPr>
        <p:spPr>
          <a:xfrm>
            <a:off x="2717547" y="6207335"/>
            <a:ext cx="8240357" cy="461665"/>
          </a:xfrm>
          <a:prstGeom prst="rect">
            <a:avLst/>
          </a:prstGeom>
          <a:noFill/>
        </p:spPr>
        <p:txBody>
          <a:bodyPr wrap="square" rtlCol="0">
            <a:spAutoFit/>
          </a:bodyPr>
          <a:lstStyle/>
          <a:p>
            <a:r>
              <a:rPr lang="fr-FR" sz="2400" b="1">
                <a:solidFill>
                  <a:srgbClr val="FFFF00"/>
                </a:solidFill>
              </a:rPr>
              <a:t>Drapeau du Cap-Vert sur une barque de pêcheurs.</a:t>
            </a:r>
            <a:endParaRPr lang="fr-FR" sz="2400" b="1" dirty="0">
              <a:solidFill>
                <a:srgbClr val="FFFF00"/>
              </a:solidFill>
            </a:endParaRPr>
          </a:p>
        </p:txBody>
      </p:sp>
    </p:spTree>
    <p:extLst>
      <p:ext uri="{BB962C8B-B14F-4D97-AF65-F5344CB8AC3E}">
        <p14:creationId xmlns:p14="http://schemas.microsoft.com/office/powerpoint/2010/main" val="2606676529"/>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rocher, mer&#10;&#10;Description générée automatiquement">
            <a:extLst>
              <a:ext uri="{FF2B5EF4-FFF2-40B4-BE49-F238E27FC236}">
                <a16:creationId xmlns:a16="http://schemas.microsoft.com/office/drawing/2014/main" id="{18BFB9FD-A08E-B031-77F8-77E6482C275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193638"/>
            <a:ext cx="8400000" cy="6300000"/>
          </a:xfrm>
          <a:prstGeom prst="rect">
            <a:avLst/>
          </a:prstGeom>
          <a:effectLst>
            <a:softEdge rad="317500"/>
          </a:effectLst>
        </p:spPr>
      </p:pic>
      <p:sp>
        <p:nvSpPr>
          <p:cNvPr id="4" name="ZoneTexte 3">
            <a:extLst>
              <a:ext uri="{FF2B5EF4-FFF2-40B4-BE49-F238E27FC236}">
                <a16:creationId xmlns:a16="http://schemas.microsoft.com/office/drawing/2014/main" id="{EFE08552-4786-CB88-7B11-EA2FC501742D}"/>
              </a:ext>
            </a:extLst>
          </p:cNvPr>
          <p:cNvSpPr txBox="1"/>
          <p:nvPr/>
        </p:nvSpPr>
        <p:spPr>
          <a:xfrm>
            <a:off x="2205318" y="3986706"/>
            <a:ext cx="840000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Roches basaltiques caractéristiques (ici à l'île de Ngor).</a:t>
            </a:r>
          </a:p>
        </p:txBody>
      </p:sp>
    </p:spTree>
    <p:extLst>
      <p:ext uri="{BB962C8B-B14F-4D97-AF65-F5344CB8AC3E}">
        <p14:creationId xmlns:p14="http://schemas.microsoft.com/office/powerpoint/2010/main" val="3621712597"/>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région montagneuse, Chaîne de montagnes&#10;&#10;Description générée automatiquement">
            <a:extLst>
              <a:ext uri="{FF2B5EF4-FFF2-40B4-BE49-F238E27FC236}">
                <a16:creationId xmlns:a16="http://schemas.microsoft.com/office/drawing/2014/main" id="{D3C46DE5-8BD6-8FDB-48B6-FDFF93C783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3100CD49-60AA-3110-F1DB-B9DF56956231}"/>
              </a:ext>
            </a:extLst>
          </p:cNvPr>
          <p:cNvSpPr txBox="1"/>
          <p:nvPr/>
        </p:nvSpPr>
        <p:spPr>
          <a:xfrm>
            <a:off x="3872753" y="4054824"/>
            <a:ext cx="6250193"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vallée de </a:t>
            </a:r>
            <a:r>
              <a:rPr lang="fr-FR" sz="2400" b="1" dirty="0" err="1">
                <a:solidFill>
                  <a:srgbClr val="FFFF00"/>
                </a:solidFill>
              </a:rPr>
              <a:t>Garça</a:t>
            </a:r>
            <a:r>
              <a:rPr lang="fr-FR" sz="2400" b="1" dirty="0">
                <a:solidFill>
                  <a:srgbClr val="FFFF00"/>
                </a:solidFill>
              </a:rPr>
              <a:t> au nord de l'île.</a:t>
            </a:r>
          </a:p>
        </p:txBody>
      </p:sp>
    </p:spTree>
    <p:extLst>
      <p:ext uri="{BB962C8B-B14F-4D97-AF65-F5344CB8AC3E}">
        <p14:creationId xmlns:p14="http://schemas.microsoft.com/office/powerpoint/2010/main" val="1128248340"/>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montagne, ciel&#10;&#10;Description générée automatiquement">
            <a:extLst>
              <a:ext uri="{FF2B5EF4-FFF2-40B4-BE49-F238E27FC236}">
                <a16:creationId xmlns:a16="http://schemas.microsoft.com/office/drawing/2014/main" id="{E7304614-824B-0C05-5DE6-86F9E60D18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4" y="279000"/>
            <a:ext cx="9453712" cy="6300000"/>
          </a:xfrm>
          <a:prstGeom prst="rect">
            <a:avLst/>
          </a:prstGeom>
          <a:effectLst>
            <a:softEdge rad="317500"/>
          </a:effectLst>
        </p:spPr>
      </p:pic>
      <p:sp>
        <p:nvSpPr>
          <p:cNvPr id="4" name="ZoneTexte 3">
            <a:extLst>
              <a:ext uri="{FF2B5EF4-FFF2-40B4-BE49-F238E27FC236}">
                <a16:creationId xmlns:a16="http://schemas.microsoft.com/office/drawing/2014/main" id="{217B1DFD-7230-5516-668A-74BA82F44D4C}"/>
              </a:ext>
            </a:extLst>
          </p:cNvPr>
          <p:cNvSpPr txBox="1"/>
          <p:nvPr/>
        </p:nvSpPr>
        <p:spPr>
          <a:xfrm>
            <a:off x="5151208" y="4049992"/>
            <a:ext cx="8670663"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littoral nord.</a:t>
            </a:r>
          </a:p>
        </p:txBody>
      </p:sp>
    </p:spTree>
    <p:extLst>
      <p:ext uri="{BB962C8B-B14F-4D97-AF65-F5344CB8AC3E}">
        <p14:creationId xmlns:p14="http://schemas.microsoft.com/office/powerpoint/2010/main" val="4079726904"/>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ature, herbe&#10;&#10;Description générée automatiquement">
            <a:extLst>
              <a:ext uri="{FF2B5EF4-FFF2-40B4-BE49-F238E27FC236}">
                <a16:creationId xmlns:a16="http://schemas.microsoft.com/office/drawing/2014/main" id="{72F78B56-44F6-44E4-F4BC-EEB8FCD0BF6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71109" y="279000"/>
            <a:ext cx="8449782" cy="6300000"/>
          </a:xfrm>
          <a:prstGeom prst="rect">
            <a:avLst/>
          </a:prstGeom>
          <a:effectLst>
            <a:softEdge rad="317500"/>
          </a:effectLst>
        </p:spPr>
      </p:pic>
      <p:sp>
        <p:nvSpPr>
          <p:cNvPr id="4" name="ZoneTexte 3">
            <a:extLst>
              <a:ext uri="{FF2B5EF4-FFF2-40B4-BE49-F238E27FC236}">
                <a16:creationId xmlns:a16="http://schemas.microsoft.com/office/drawing/2014/main" id="{019F63BD-98B5-2DAB-712A-E5033DB8DFAB}"/>
              </a:ext>
            </a:extLst>
          </p:cNvPr>
          <p:cNvSpPr txBox="1"/>
          <p:nvPr/>
        </p:nvSpPr>
        <p:spPr>
          <a:xfrm>
            <a:off x="3468029" y="4011734"/>
            <a:ext cx="765575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vallée de Norte au nord-ouest de l'île.</a:t>
            </a:r>
          </a:p>
        </p:txBody>
      </p:sp>
    </p:spTree>
    <p:extLst>
      <p:ext uri="{BB962C8B-B14F-4D97-AF65-F5344CB8AC3E}">
        <p14:creationId xmlns:p14="http://schemas.microsoft.com/office/powerpoint/2010/main" val="2354001425"/>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ciel, eau&#10;&#10;Description générée automatiquement">
            <a:extLst>
              <a:ext uri="{FF2B5EF4-FFF2-40B4-BE49-F238E27FC236}">
                <a16:creationId xmlns:a16="http://schemas.microsoft.com/office/drawing/2014/main" id="{E66D7DD2-A9C5-AE25-63C2-D1BF830767B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E78EF29A-ED91-A5BB-C008-EB40E4D04C2F}"/>
              </a:ext>
            </a:extLst>
          </p:cNvPr>
          <p:cNvSpPr txBox="1"/>
          <p:nvPr/>
        </p:nvSpPr>
        <p:spPr>
          <a:xfrm>
            <a:off x="1896000" y="4180344"/>
            <a:ext cx="9266665"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ville de Ponta do Sol occupe l'extrémité d'une presqu'île.</a:t>
            </a:r>
          </a:p>
        </p:txBody>
      </p:sp>
    </p:spTree>
    <p:extLst>
      <p:ext uri="{BB962C8B-B14F-4D97-AF65-F5344CB8AC3E}">
        <p14:creationId xmlns:p14="http://schemas.microsoft.com/office/powerpoint/2010/main" val="1895783980"/>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lante, ciel, arbre&#10;&#10;Description générée automatiquement">
            <a:extLst>
              <a:ext uri="{FF2B5EF4-FFF2-40B4-BE49-F238E27FC236}">
                <a16:creationId xmlns:a16="http://schemas.microsoft.com/office/drawing/2014/main" id="{E8222B71-2092-3941-7CBA-E57FF8D7D50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425C2234-F465-451B-2098-B7B160820BF9}"/>
              </a:ext>
            </a:extLst>
          </p:cNvPr>
          <p:cNvSpPr txBox="1"/>
          <p:nvPr/>
        </p:nvSpPr>
        <p:spPr>
          <a:xfrm>
            <a:off x="1094531" y="4036720"/>
            <a:ext cx="11517498"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Maison traditionnelle de Santo </a:t>
            </a:r>
            <a:r>
              <a:rPr lang="fr-FR" sz="2400" b="1" dirty="0" err="1">
                <a:solidFill>
                  <a:srgbClr val="FFFF00"/>
                </a:solidFill>
              </a:rPr>
              <a:t>Antão</a:t>
            </a:r>
            <a:r>
              <a:rPr lang="fr-FR" sz="2400" b="1" dirty="0">
                <a:solidFill>
                  <a:srgbClr val="FFFF00"/>
                </a:solidFill>
              </a:rPr>
              <a:t> au milieu des cultures en terrasse.</a:t>
            </a:r>
          </a:p>
        </p:txBody>
      </p:sp>
    </p:spTree>
    <p:extLst>
      <p:ext uri="{BB962C8B-B14F-4D97-AF65-F5344CB8AC3E}">
        <p14:creationId xmlns:p14="http://schemas.microsoft.com/office/powerpoint/2010/main" val="4194234286"/>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eau, nuage&#10;&#10;Description générée automatiquement">
            <a:extLst>
              <a:ext uri="{FF2B5EF4-FFF2-40B4-BE49-F238E27FC236}">
                <a16:creationId xmlns:a16="http://schemas.microsoft.com/office/drawing/2014/main" id="{28804D43-B890-4E8C-07CF-F0EC0200216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18476F4B-1729-B183-313D-9D49AA14577B}"/>
              </a:ext>
            </a:extLst>
          </p:cNvPr>
          <p:cNvSpPr txBox="1"/>
          <p:nvPr/>
        </p:nvSpPr>
        <p:spPr>
          <a:xfrm>
            <a:off x="4109420" y="4055633"/>
            <a:ext cx="7519596"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port moderne de Porto Novo.</a:t>
            </a:r>
          </a:p>
        </p:txBody>
      </p:sp>
    </p:spTree>
    <p:extLst>
      <p:ext uri="{BB962C8B-B14F-4D97-AF65-F5344CB8AC3E}">
        <p14:creationId xmlns:p14="http://schemas.microsoft.com/office/powerpoint/2010/main" val="162465099"/>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ciel, montagne, nature&#10;&#10;Description générée automatiquement">
            <a:extLst>
              <a:ext uri="{FF2B5EF4-FFF2-40B4-BE49-F238E27FC236}">
                <a16:creationId xmlns:a16="http://schemas.microsoft.com/office/drawing/2014/main" id="{5DFF049F-88CF-5F12-04C0-7B4C806B5C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06880" y="279000"/>
            <a:ext cx="8400000" cy="6300000"/>
          </a:xfrm>
          <a:prstGeom prst="rect">
            <a:avLst/>
          </a:prstGeom>
          <a:effectLst>
            <a:softEdge rad="317500"/>
          </a:effectLst>
        </p:spPr>
      </p:pic>
      <p:sp>
        <p:nvSpPr>
          <p:cNvPr id="6" name="ZoneTexte 5">
            <a:extLst>
              <a:ext uri="{FF2B5EF4-FFF2-40B4-BE49-F238E27FC236}">
                <a16:creationId xmlns:a16="http://schemas.microsoft.com/office/drawing/2014/main" id="{3CD997F2-094B-47C5-0F44-C4D476A941C2}"/>
              </a:ext>
            </a:extLst>
          </p:cNvPr>
          <p:cNvSpPr txBox="1"/>
          <p:nvPr/>
        </p:nvSpPr>
        <p:spPr>
          <a:xfrm>
            <a:off x="3514165" y="6264446"/>
            <a:ext cx="6970955" cy="461665"/>
          </a:xfrm>
          <a:prstGeom prst="rect">
            <a:avLst/>
          </a:prstGeom>
          <a:noFill/>
        </p:spPr>
        <p:txBody>
          <a:bodyPr wrap="square" rtlCol="0">
            <a:spAutoFit/>
          </a:bodyPr>
          <a:lstStyle/>
          <a:p>
            <a:r>
              <a:rPr lang="fr-FR" sz="2400" b="1">
                <a:solidFill>
                  <a:srgbClr val="FFFF00"/>
                </a:solidFill>
              </a:rPr>
              <a:t>La route de Corda entièrement pavée.</a:t>
            </a:r>
            <a:endParaRPr lang="fr-FR" sz="2400" b="1" dirty="0">
              <a:solidFill>
                <a:srgbClr val="FFFF00"/>
              </a:solidFill>
            </a:endParaRPr>
          </a:p>
        </p:txBody>
      </p:sp>
    </p:spTree>
    <p:extLst>
      <p:ext uri="{BB962C8B-B14F-4D97-AF65-F5344CB8AC3E}">
        <p14:creationId xmlns:p14="http://schemas.microsoft.com/office/powerpoint/2010/main" val="3360553771"/>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sol, terre&#10;&#10;Description générée automatiquement">
            <a:extLst>
              <a:ext uri="{FF2B5EF4-FFF2-40B4-BE49-F238E27FC236}">
                <a16:creationId xmlns:a16="http://schemas.microsoft.com/office/drawing/2014/main" id="{88D6E5C6-B83F-60C1-E721-B8B7DD8856E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8" y="279000"/>
            <a:ext cx="9453704" cy="6300000"/>
          </a:xfrm>
          <a:prstGeom prst="rect">
            <a:avLst/>
          </a:prstGeom>
          <a:effectLst>
            <a:softEdge rad="317500"/>
          </a:effectLst>
        </p:spPr>
      </p:pic>
      <p:sp>
        <p:nvSpPr>
          <p:cNvPr id="4" name="ZoneTexte 3">
            <a:extLst>
              <a:ext uri="{FF2B5EF4-FFF2-40B4-BE49-F238E27FC236}">
                <a16:creationId xmlns:a16="http://schemas.microsoft.com/office/drawing/2014/main" id="{CDB6CA52-15EC-2195-CC9D-DE7F50169204}"/>
              </a:ext>
            </a:extLst>
          </p:cNvPr>
          <p:cNvSpPr txBox="1"/>
          <p:nvPr/>
        </p:nvSpPr>
        <p:spPr>
          <a:xfrm>
            <a:off x="2635624" y="4405955"/>
            <a:ext cx="8337176" cy="2308324"/>
          </a:xfrm>
          <a:prstGeom prst="rect">
            <a:avLst/>
          </a:prstGeom>
          <a:noFill/>
        </p:spPr>
        <p:txBody>
          <a:bodyPr wrap="square" rtlCol="0">
            <a:spAutoFit/>
          </a:bodyPr>
          <a:lstStyle/>
          <a:p>
            <a:endParaRPr lang="fr-FR" sz="2400" dirty="0">
              <a:solidFill>
                <a:srgbClr val="FFFF00"/>
              </a:solidFill>
            </a:endParaRPr>
          </a:p>
          <a:p>
            <a:endParaRPr lang="fr-FR" sz="2400" dirty="0">
              <a:solidFill>
                <a:srgbClr val="FFFF00"/>
              </a:solidFill>
            </a:endParaRPr>
          </a:p>
          <a:p>
            <a:endParaRPr lang="fr-FR" sz="2400" dirty="0">
              <a:solidFill>
                <a:srgbClr val="FFFF00"/>
              </a:solidFill>
            </a:endParaRPr>
          </a:p>
          <a:p>
            <a:endParaRPr lang="fr-FR" sz="2400" dirty="0">
              <a:solidFill>
                <a:srgbClr val="FFFF00"/>
              </a:solidFill>
            </a:endParaRPr>
          </a:p>
          <a:p>
            <a:endParaRPr lang="fr-FR" sz="2400" dirty="0">
              <a:solidFill>
                <a:srgbClr val="FFFF00"/>
              </a:solidFill>
            </a:endParaRPr>
          </a:p>
          <a:p>
            <a:r>
              <a:rPr lang="fr-FR" sz="2400" b="1" dirty="0">
                <a:solidFill>
                  <a:srgbClr val="FFFF00"/>
                </a:solidFill>
              </a:rPr>
              <a:t>La piste reliant </a:t>
            </a:r>
            <a:r>
              <a:rPr lang="fr-FR" sz="2400" b="1" dirty="0" err="1">
                <a:solidFill>
                  <a:srgbClr val="FFFF00"/>
                </a:solidFill>
              </a:rPr>
              <a:t>Tarrafal</a:t>
            </a:r>
            <a:r>
              <a:rPr lang="fr-FR" sz="2400" b="1" dirty="0">
                <a:solidFill>
                  <a:srgbClr val="FFFF00"/>
                </a:solidFill>
              </a:rPr>
              <a:t> de Monte Trigo à Porto Novo.</a:t>
            </a:r>
          </a:p>
        </p:txBody>
      </p:sp>
    </p:spTree>
    <p:extLst>
      <p:ext uri="{BB962C8B-B14F-4D97-AF65-F5344CB8AC3E}">
        <p14:creationId xmlns:p14="http://schemas.microsoft.com/office/powerpoint/2010/main" val="1852744353"/>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maison, Zone résidentielle&#10;&#10;Description générée automatiquement">
            <a:extLst>
              <a:ext uri="{FF2B5EF4-FFF2-40B4-BE49-F238E27FC236}">
                <a16:creationId xmlns:a16="http://schemas.microsoft.com/office/drawing/2014/main" id="{54913C28-2105-1802-292E-673B1AA362D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98" y="279000"/>
            <a:ext cx="9453603" cy="6300000"/>
          </a:xfrm>
          <a:prstGeom prst="rect">
            <a:avLst/>
          </a:prstGeom>
          <a:effectLst>
            <a:softEdge rad="317500"/>
          </a:effectLst>
        </p:spPr>
      </p:pic>
      <p:sp>
        <p:nvSpPr>
          <p:cNvPr id="4" name="ZoneTexte 3">
            <a:extLst>
              <a:ext uri="{FF2B5EF4-FFF2-40B4-BE49-F238E27FC236}">
                <a16:creationId xmlns:a16="http://schemas.microsoft.com/office/drawing/2014/main" id="{8BC27B28-8F14-7B28-86A9-C822202B0E8A}"/>
              </a:ext>
            </a:extLst>
          </p:cNvPr>
          <p:cNvSpPr txBox="1"/>
          <p:nvPr/>
        </p:nvSpPr>
        <p:spPr>
          <a:xfrm>
            <a:off x="4625789" y="4423089"/>
            <a:ext cx="6755802"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err="1">
                <a:solidFill>
                  <a:srgbClr val="FFFF00"/>
                </a:solidFill>
              </a:rPr>
              <a:t>Cityview</a:t>
            </a:r>
            <a:r>
              <a:rPr lang="fr-FR" sz="2400" b="1" dirty="0">
                <a:solidFill>
                  <a:srgbClr val="FFFF00"/>
                </a:solidFill>
              </a:rPr>
              <a:t> (</a:t>
            </a:r>
            <a:r>
              <a:rPr lang="fr-FR" sz="2400" b="1" dirty="0" err="1">
                <a:solidFill>
                  <a:srgbClr val="FFFF00"/>
                </a:solidFill>
              </a:rPr>
              <a:t>Espargos</a:t>
            </a:r>
            <a:r>
              <a:rPr lang="fr-FR" sz="2400" b="1" dirty="0">
                <a:solidFill>
                  <a:srgbClr val="FFFF00"/>
                </a:solidFill>
              </a:rPr>
              <a:t>)</a:t>
            </a:r>
          </a:p>
        </p:txBody>
      </p:sp>
    </p:spTree>
    <p:extLst>
      <p:ext uri="{BB962C8B-B14F-4D97-AF65-F5344CB8AC3E}">
        <p14:creationId xmlns:p14="http://schemas.microsoft.com/office/powerpoint/2010/main" val="334448174"/>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sol, eau&#10;&#10;Description générée automatiquement">
            <a:extLst>
              <a:ext uri="{FF2B5EF4-FFF2-40B4-BE49-F238E27FC236}">
                <a16:creationId xmlns:a16="http://schemas.microsoft.com/office/drawing/2014/main" id="{B29E603C-577E-29CD-4A1F-CD5337B250F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8000" y="585000"/>
            <a:ext cx="11376000" cy="5688000"/>
          </a:xfrm>
          <a:prstGeom prst="rect">
            <a:avLst/>
          </a:prstGeom>
          <a:effectLst>
            <a:softEdge rad="635000"/>
          </a:effectLst>
        </p:spPr>
      </p:pic>
      <p:sp>
        <p:nvSpPr>
          <p:cNvPr id="4" name="ZoneTexte 3">
            <a:extLst>
              <a:ext uri="{FF2B5EF4-FFF2-40B4-BE49-F238E27FC236}">
                <a16:creationId xmlns:a16="http://schemas.microsoft.com/office/drawing/2014/main" id="{3EBA8BB8-DF49-64DE-5067-57D0F72ECB54}"/>
              </a:ext>
            </a:extLst>
          </p:cNvPr>
          <p:cNvSpPr txBox="1"/>
          <p:nvPr/>
        </p:nvSpPr>
        <p:spPr>
          <a:xfrm>
            <a:off x="1344706" y="6042167"/>
            <a:ext cx="10176734" cy="461665"/>
          </a:xfrm>
          <a:prstGeom prst="rect">
            <a:avLst/>
          </a:prstGeom>
          <a:noFill/>
        </p:spPr>
        <p:txBody>
          <a:bodyPr wrap="square" rtlCol="0">
            <a:spAutoFit/>
          </a:bodyPr>
          <a:lstStyle/>
          <a:p>
            <a:r>
              <a:rPr lang="fr-FR" sz="2400" b="1">
                <a:solidFill>
                  <a:srgbClr val="FFFF00"/>
                </a:solidFill>
              </a:rPr>
              <a:t>Tables salantes à Santa-Maria et kitesurf en arrière-plan (Kite Beach)</a:t>
            </a:r>
            <a:endParaRPr lang="fr-FR" sz="2400" b="1" dirty="0">
              <a:solidFill>
                <a:srgbClr val="FFFF00"/>
              </a:solidFill>
            </a:endParaRPr>
          </a:p>
        </p:txBody>
      </p:sp>
    </p:spTree>
    <p:extLst>
      <p:ext uri="{BB962C8B-B14F-4D97-AF65-F5344CB8AC3E}">
        <p14:creationId xmlns:p14="http://schemas.microsoft.com/office/powerpoint/2010/main" val="3168524545"/>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montagne, sol&#10;&#10;Description générée automatiquement">
            <a:extLst>
              <a:ext uri="{FF2B5EF4-FFF2-40B4-BE49-F238E27FC236}">
                <a16:creationId xmlns:a16="http://schemas.microsoft.com/office/drawing/2014/main" id="{50CE6D1F-5D0A-8B3B-F26D-EBC27BE47C0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95" y="279000"/>
            <a:ext cx="9453609" cy="6300000"/>
          </a:xfrm>
          <a:prstGeom prst="rect">
            <a:avLst/>
          </a:prstGeom>
          <a:effectLst>
            <a:softEdge rad="317500"/>
          </a:effectLst>
        </p:spPr>
      </p:pic>
      <p:sp>
        <p:nvSpPr>
          <p:cNvPr id="4" name="ZoneTexte 3">
            <a:extLst>
              <a:ext uri="{FF2B5EF4-FFF2-40B4-BE49-F238E27FC236}">
                <a16:creationId xmlns:a16="http://schemas.microsoft.com/office/drawing/2014/main" id="{C39C410C-E146-1776-553D-E32FA0124567}"/>
              </a:ext>
            </a:extLst>
          </p:cNvPr>
          <p:cNvSpPr txBox="1"/>
          <p:nvPr/>
        </p:nvSpPr>
        <p:spPr>
          <a:xfrm>
            <a:off x="2990626" y="5942749"/>
            <a:ext cx="8208696"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Ancienne exploitation de sel (</a:t>
            </a:r>
            <a:r>
              <a:rPr lang="fr-FR" sz="2400" b="1" dirty="0" err="1">
                <a:solidFill>
                  <a:srgbClr val="FFFF00"/>
                </a:solidFill>
              </a:rPr>
              <a:t>Pedra</a:t>
            </a:r>
            <a:r>
              <a:rPr lang="fr-FR" sz="2400" b="1" dirty="0">
                <a:solidFill>
                  <a:srgbClr val="FFFF00"/>
                </a:solidFill>
              </a:rPr>
              <a:t> de </a:t>
            </a:r>
            <a:r>
              <a:rPr lang="fr-FR" sz="2400" b="1" dirty="0" err="1">
                <a:solidFill>
                  <a:srgbClr val="FFFF00"/>
                </a:solidFill>
              </a:rPr>
              <a:t>Lume</a:t>
            </a:r>
            <a:r>
              <a:rPr lang="fr-FR" sz="2400" b="1" dirty="0">
                <a:solidFill>
                  <a:srgbClr val="FFFF00"/>
                </a:solidFill>
              </a:rPr>
              <a:t>)</a:t>
            </a:r>
          </a:p>
        </p:txBody>
      </p:sp>
    </p:spTree>
    <p:extLst>
      <p:ext uri="{BB962C8B-B14F-4D97-AF65-F5344CB8AC3E}">
        <p14:creationId xmlns:p14="http://schemas.microsoft.com/office/powerpoint/2010/main" val="4158006896"/>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voiture, Véhicule terrestre, véhicule&#10;&#10;Description générée automatiquement">
            <a:extLst>
              <a:ext uri="{FF2B5EF4-FFF2-40B4-BE49-F238E27FC236}">
                <a16:creationId xmlns:a16="http://schemas.microsoft.com/office/drawing/2014/main" id="{F42548E6-A9FC-65C6-A513-E0D1703B4F6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82000" y="154254"/>
            <a:ext cx="9828000" cy="6549492"/>
          </a:xfrm>
          <a:prstGeom prst="rect">
            <a:avLst/>
          </a:prstGeom>
          <a:effectLst>
            <a:softEdge rad="635000"/>
          </a:effectLst>
        </p:spPr>
      </p:pic>
      <p:sp>
        <p:nvSpPr>
          <p:cNvPr id="6" name="ZoneTexte 5">
            <a:extLst>
              <a:ext uri="{FF2B5EF4-FFF2-40B4-BE49-F238E27FC236}">
                <a16:creationId xmlns:a16="http://schemas.microsoft.com/office/drawing/2014/main" id="{C3F25C89-F0C0-687C-9193-A408154B4B5A}"/>
              </a:ext>
            </a:extLst>
          </p:cNvPr>
          <p:cNvSpPr txBox="1"/>
          <p:nvPr/>
        </p:nvSpPr>
        <p:spPr>
          <a:xfrm>
            <a:off x="4209826" y="4026090"/>
            <a:ext cx="7982174"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Rue principale à Santa Maria</a:t>
            </a:r>
          </a:p>
        </p:txBody>
      </p:sp>
    </p:spTree>
    <p:extLst>
      <p:ext uri="{BB962C8B-B14F-4D97-AF65-F5344CB8AC3E}">
        <p14:creationId xmlns:p14="http://schemas.microsoft.com/office/powerpoint/2010/main" val="3322199093"/>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ciel, bâtiment, chapelle&#10;&#10;Description générée automatiquement">
            <a:extLst>
              <a:ext uri="{FF2B5EF4-FFF2-40B4-BE49-F238E27FC236}">
                <a16:creationId xmlns:a16="http://schemas.microsoft.com/office/drawing/2014/main" id="{ECE15CD1-5813-E2D1-86B1-AD0DB3842A2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6000" y="189000"/>
            <a:ext cx="4320000" cy="6480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6EE7BDC2-2425-A214-ADBC-C9F3F33A4512}"/>
              </a:ext>
            </a:extLst>
          </p:cNvPr>
          <p:cNvSpPr txBox="1"/>
          <p:nvPr/>
        </p:nvSpPr>
        <p:spPr>
          <a:xfrm>
            <a:off x="4549186" y="4087905"/>
            <a:ext cx="432000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Église à Santa Maria</a:t>
            </a:r>
          </a:p>
        </p:txBody>
      </p:sp>
    </p:spTree>
    <p:extLst>
      <p:ext uri="{BB962C8B-B14F-4D97-AF65-F5344CB8AC3E}">
        <p14:creationId xmlns:p14="http://schemas.microsoft.com/office/powerpoint/2010/main" val="2555694972"/>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ciel, plein air, eau, panorama&#10;&#10;Description générée automatiquement">
            <a:extLst>
              <a:ext uri="{FF2B5EF4-FFF2-40B4-BE49-F238E27FC236}">
                <a16:creationId xmlns:a16="http://schemas.microsoft.com/office/drawing/2014/main" id="{B5C49F26-6134-3A7B-7DEB-7258200B10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6000" y="1254125"/>
            <a:ext cx="11700000" cy="4174216"/>
          </a:xfrm>
          <a:prstGeom prst="rect">
            <a:avLst/>
          </a:prstGeom>
          <a:effectLst>
            <a:softEdge rad="317500"/>
          </a:effectLst>
        </p:spPr>
      </p:pic>
    </p:spTree>
    <p:extLst>
      <p:ext uri="{BB962C8B-B14F-4D97-AF65-F5344CB8AC3E}">
        <p14:creationId xmlns:p14="http://schemas.microsoft.com/office/powerpoint/2010/main" val="2382102545"/>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ourriture, assiette, table, repas&#10;&#10;Description générée automatiquement">
            <a:extLst>
              <a:ext uri="{FF2B5EF4-FFF2-40B4-BE49-F238E27FC236}">
                <a16:creationId xmlns:a16="http://schemas.microsoft.com/office/drawing/2014/main" id="{6F21194F-FCAB-09CE-6F1C-078A868CD1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DDEC968B-3EAC-19F1-90D8-A38D4B7A36D9}"/>
              </a:ext>
            </a:extLst>
          </p:cNvPr>
          <p:cNvSpPr txBox="1"/>
          <p:nvPr/>
        </p:nvSpPr>
        <p:spPr>
          <a:xfrm>
            <a:off x="5432613" y="4884755"/>
            <a:ext cx="5206701" cy="1846659"/>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err="1">
                <a:solidFill>
                  <a:srgbClr val="FFFF00"/>
                </a:solidFill>
              </a:rPr>
              <a:t>Cachupa</a:t>
            </a:r>
            <a:endParaRPr lang="fr-FR" b="1" dirty="0">
              <a:solidFill>
                <a:srgbClr val="FFFF00"/>
              </a:solidFill>
            </a:endParaRPr>
          </a:p>
        </p:txBody>
      </p:sp>
    </p:spTree>
    <p:extLst>
      <p:ext uri="{BB962C8B-B14F-4D97-AF65-F5344CB8AC3E}">
        <p14:creationId xmlns:p14="http://schemas.microsoft.com/office/powerpoint/2010/main" val="379471195"/>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légume, manioc, plein air, plante&#10;&#10;Description générée automatiquement">
            <a:extLst>
              <a:ext uri="{FF2B5EF4-FFF2-40B4-BE49-F238E27FC236}">
                <a16:creationId xmlns:a16="http://schemas.microsoft.com/office/drawing/2014/main" id="{063056EC-061C-14F7-626B-A4A7313CD55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71566145-9153-6B67-049A-0B9D96BDDFD9}"/>
              </a:ext>
            </a:extLst>
          </p:cNvPr>
          <p:cNvSpPr txBox="1"/>
          <p:nvPr/>
        </p:nvSpPr>
        <p:spPr>
          <a:xfrm>
            <a:off x="5637006" y="4072468"/>
            <a:ext cx="7336716"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Manioc.</a:t>
            </a:r>
          </a:p>
        </p:txBody>
      </p:sp>
    </p:spTree>
    <p:extLst>
      <p:ext uri="{BB962C8B-B14F-4D97-AF65-F5344CB8AC3E}">
        <p14:creationId xmlns:p14="http://schemas.microsoft.com/office/powerpoint/2010/main" val="645758789"/>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oisson, Biologie marine, Aileron, Fournitures pour aquariums&#10;&#10;Description générée automatiquement">
            <a:extLst>
              <a:ext uri="{FF2B5EF4-FFF2-40B4-BE49-F238E27FC236}">
                <a16:creationId xmlns:a16="http://schemas.microsoft.com/office/drawing/2014/main" id="{BF2180B5-3535-6052-90A7-A5370B5B1AD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02830" y="189000"/>
            <a:ext cx="8586340" cy="6480000"/>
          </a:xfrm>
          <a:prstGeom prst="rect">
            <a:avLst/>
          </a:prstGeom>
          <a:effectLst>
            <a:softEdge rad="635000"/>
          </a:effectLst>
        </p:spPr>
      </p:pic>
      <p:sp>
        <p:nvSpPr>
          <p:cNvPr id="4" name="ZoneTexte 3">
            <a:extLst>
              <a:ext uri="{FF2B5EF4-FFF2-40B4-BE49-F238E27FC236}">
                <a16:creationId xmlns:a16="http://schemas.microsoft.com/office/drawing/2014/main" id="{CA51C738-5AB2-C839-E113-E9A08CA9E4C1}"/>
              </a:ext>
            </a:extLst>
          </p:cNvPr>
          <p:cNvSpPr txBox="1"/>
          <p:nvPr/>
        </p:nvSpPr>
        <p:spPr>
          <a:xfrm>
            <a:off x="5744584" y="3991344"/>
            <a:ext cx="4883971"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err="1">
                <a:solidFill>
                  <a:srgbClr val="FFFF00"/>
                </a:solidFill>
              </a:rPr>
              <a:t>Rainha</a:t>
            </a:r>
            <a:r>
              <a:rPr lang="fr-FR" sz="2400" b="1" dirty="0">
                <a:solidFill>
                  <a:srgbClr val="FFFF00"/>
                </a:solidFill>
              </a:rPr>
              <a:t>.</a:t>
            </a:r>
          </a:p>
        </p:txBody>
      </p:sp>
    </p:spTree>
    <p:extLst>
      <p:ext uri="{BB962C8B-B14F-4D97-AF65-F5344CB8AC3E}">
        <p14:creationId xmlns:p14="http://schemas.microsoft.com/office/powerpoint/2010/main" val="4253659434"/>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vertébré, crustacé, fruit de mer, coquille&#10;&#10;Description générée automatiquement">
            <a:extLst>
              <a:ext uri="{FF2B5EF4-FFF2-40B4-BE49-F238E27FC236}">
                <a16:creationId xmlns:a16="http://schemas.microsoft.com/office/drawing/2014/main" id="{7000D603-A442-1ADC-0B67-02167E50B5F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5" y="279000"/>
            <a:ext cx="9453710" cy="6300000"/>
          </a:xfrm>
          <a:prstGeom prst="rect">
            <a:avLst/>
          </a:prstGeom>
          <a:effectLst>
            <a:softEdge rad="635000"/>
          </a:effectLst>
        </p:spPr>
      </p:pic>
      <p:sp>
        <p:nvSpPr>
          <p:cNvPr id="4" name="ZoneTexte 3">
            <a:extLst>
              <a:ext uri="{FF2B5EF4-FFF2-40B4-BE49-F238E27FC236}">
                <a16:creationId xmlns:a16="http://schemas.microsoft.com/office/drawing/2014/main" id="{78FA4AB8-7F33-CBBF-15A2-C7265AFA0361}"/>
              </a:ext>
            </a:extLst>
          </p:cNvPr>
          <p:cNvSpPr txBox="1"/>
          <p:nvPr/>
        </p:nvSpPr>
        <p:spPr>
          <a:xfrm>
            <a:off x="5410966" y="4270676"/>
            <a:ext cx="8541571"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Coquillages.</a:t>
            </a:r>
          </a:p>
        </p:txBody>
      </p:sp>
    </p:spTree>
    <p:extLst>
      <p:ext uri="{BB962C8B-B14F-4D97-AF65-F5344CB8AC3E}">
        <p14:creationId xmlns:p14="http://schemas.microsoft.com/office/powerpoint/2010/main" val="3696984287"/>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ourriture, plat, Cuisine, assiette&#10;&#10;Description générée automatiquement">
            <a:extLst>
              <a:ext uri="{FF2B5EF4-FFF2-40B4-BE49-F238E27FC236}">
                <a16:creationId xmlns:a16="http://schemas.microsoft.com/office/drawing/2014/main" id="{738D5107-F9E6-1C80-BB5B-C7DE8AF16D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8000" y="310500"/>
            <a:ext cx="8316000" cy="6237000"/>
          </a:xfrm>
          <a:prstGeom prst="rect">
            <a:avLst/>
          </a:prstGeom>
          <a:effectLst>
            <a:softEdge rad="317500"/>
          </a:effectLst>
        </p:spPr>
      </p:pic>
      <p:sp>
        <p:nvSpPr>
          <p:cNvPr id="4" name="ZoneTexte 3">
            <a:extLst>
              <a:ext uri="{FF2B5EF4-FFF2-40B4-BE49-F238E27FC236}">
                <a16:creationId xmlns:a16="http://schemas.microsoft.com/office/drawing/2014/main" id="{F55CED17-96B7-7188-2CDD-875AEBB9048D}"/>
              </a:ext>
            </a:extLst>
          </p:cNvPr>
          <p:cNvSpPr txBox="1"/>
          <p:nvPr/>
        </p:nvSpPr>
        <p:spPr>
          <a:xfrm>
            <a:off x="5637007" y="6316667"/>
            <a:ext cx="7261412" cy="461665"/>
          </a:xfrm>
          <a:prstGeom prst="rect">
            <a:avLst/>
          </a:prstGeom>
          <a:noFill/>
        </p:spPr>
        <p:txBody>
          <a:bodyPr wrap="square" rtlCol="0">
            <a:spAutoFit/>
          </a:bodyPr>
          <a:lstStyle/>
          <a:p>
            <a:r>
              <a:rPr lang="fr-FR" sz="2400" b="1">
                <a:solidFill>
                  <a:srgbClr val="FFFF00"/>
                </a:solidFill>
              </a:rPr>
              <a:t>Chamuças.</a:t>
            </a:r>
            <a:endParaRPr lang="fr-FR" sz="2400" b="1" dirty="0">
              <a:solidFill>
                <a:srgbClr val="FFFF00"/>
              </a:solidFill>
            </a:endParaRPr>
          </a:p>
        </p:txBody>
      </p:sp>
    </p:spTree>
    <p:extLst>
      <p:ext uri="{BB962C8B-B14F-4D97-AF65-F5344CB8AC3E}">
        <p14:creationId xmlns:p14="http://schemas.microsoft.com/office/powerpoint/2010/main" val="2434046980"/>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ourriture, viande, assiette, Cuisine&#10;&#10;Description générée automatiquement">
            <a:extLst>
              <a:ext uri="{FF2B5EF4-FFF2-40B4-BE49-F238E27FC236}">
                <a16:creationId xmlns:a16="http://schemas.microsoft.com/office/drawing/2014/main" id="{FC624275-0E27-4596-D1D7-3AA3D25E77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1BC6BF7B-1EEF-F707-7A7B-708D866ED6F9}"/>
              </a:ext>
            </a:extLst>
          </p:cNvPr>
          <p:cNvSpPr txBox="1"/>
          <p:nvPr/>
        </p:nvSpPr>
        <p:spPr>
          <a:xfrm>
            <a:off x="4313817" y="6396335"/>
            <a:ext cx="6368527" cy="461665"/>
          </a:xfrm>
          <a:prstGeom prst="rect">
            <a:avLst/>
          </a:prstGeom>
          <a:noFill/>
        </p:spPr>
        <p:txBody>
          <a:bodyPr wrap="square" rtlCol="0">
            <a:spAutoFit/>
          </a:bodyPr>
          <a:lstStyle/>
          <a:p>
            <a:r>
              <a:rPr lang="fr-FR" sz="2400" b="1">
                <a:solidFill>
                  <a:srgbClr val="FFFF00"/>
                </a:solidFill>
              </a:rPr>
              <a:t>Poulet grillé à la tomate.</a:t>
            </a:r>
            <a:endParaRPr lang="fr-FR" sz="2400" b="1" dirty="0">
              <a:solidFill>
                <a:srgbClr val="FFFF00"/>
              </a:solidFill>
            </a:endParaRPr>
          </a:p>
        </p:txBody>
      </p:sp>
    </p:spTree>
    <p:extLst>
      <p:ext uri="{BB962C8B-B14F-4D97-AF65-F5344CB8AC3E}">
        <p14:creationId xmlns:p14="http://schemas.microsoft.com/office/powerpoint/2010/main" val="2049917584"/>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bâtiment, sol, cheminée&#10;&#10;Description générée automatiquement">
            <a:extLst>
              <a:ext uri="{FF2B5EF4-FFF2-40B4-BE49-F238E27FC236}">
                <a16:creationId xmlns:a16="http://schemas.microsoft.com/office/drawing/2014/main" id="{6B6AFA45-4C13-0032-BB16-3EAE07E9C2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8056" y="279000"/>
            <a:ext cx="9475887" cy="6300000"/>
          </a:xfrm>
          <a:prstGeom prst="rect">
            <a:avLst/>
          </a:prstGeom>
          <a:effectLst>
            <a:softEdge rad="317500"/>
          </a:effectLst>
        </p:spPr>
      </p:pic>
      <p:sp>
        <p:nvSpPr>
          <p:cNvPr id="6" name="ZoneTexte 5">
            <a:extLst>
              <a:ext uri="{FF2B5EF4-FFF2-40B4-BE49-F238E27FC236}">
                <a16:creationId xmlns:a16="http://schemas.microsoft.com/office/drawing/2014/main" id="{08E976CE-958F-15A5-29F0-96B5ADE4E222}"/>
              </a:ext>
            </a:extLst>
          </p:cNvPr>
          <p:cNvSpPr txBox="1"/>
          <p:nvPr/>
        </p:nvSpPr>
        <p:spPr>
          <a:xfrm>
            <a:off x="4059219" y="4111118"/>
            <a:ext cx="7322372"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Fabrication artisanale du </a:t>
            </a:r>
            <a:r>
              <a:rPr lang="fr-FR" sz="2400" b="1" dirty="0" err="1">
                <a:solidFill>
                  <a:srgbClr val="FFFF00"/>
                </a:solidFill>
              </a:rPr>
              <a:t>grogue</a:t>
            </a:r>
            <a:r>
              <a:rPr lang="fr-FR" sz="2400" b="1" dirty="0">
                <a:solidFill>
                  <a:srgbClr val="FFFF00"/>
                </a:solidFill>
              </a:rPr>
              <a:t>.</a:t>
            </a:r>
          </a:p>
        </p:txBody>
      </p:sp>
    </p:spTree>
    <p:extLst>
      <p:ext uri="{BB962C8B-B14F-4D97-AF65-F5344CB8AC3E}">
        <p14:creationId xmlns:p14="http://schemas.microsoft.com/office/powerpoint/2010/main" val="145461458"/>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oisson, nourriture, Bouteille en verre, alcool&#10;&#10;Description générée automatiquement">
            <a:extLst>
              <a:ext uri="{FF2B5EF4-FFF2-40B4-BE49-F238E27FC236}">
                <a16:creationId xmlns:a16="http://schemas.microsoft.com/office/drawing/2014/main" id="{C2FA163C-CAA6-A850-FDB0-617ABD2E702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46000" y="279000"/>
            <a:ext cx="6300000" cy="6300000"/>
          </a:xfrm>
          <a:prstGeom prst="rect">
            <a:avLst/>
          </a:prstGeom>
          <a:effectLst>
            <a:softEdge rad="317500"/>
          </a:effectLst>
        </p:spPr>
      </p:pic>
      <p:sp>
        <p:nvSpPr>
          <p:cNvPr id="4" name="ZoneTexte 3">
            <a:extLst>
              <a:ext uri="{FF2B5EF4-FFF2-40B4-BE49-F238E27FC236}">
                <a16:creationId xmlns:a16="http://schemas.microsoft.com/office/drawing/2014/main" id="{41316405-2661-C39F-DF19-C53E0DB2EBF6}"/>
              </a:ext>
            </a:extLst>
          </p:cNvPr>
          <p:cNvSpPr txBox="1"/>
          <p:nvPr/>
        </p:nvSpPr>
        <p:spPr>
          <a:xfrm>
            <a:off x="204395" y="3184264"/>
            <a:ext cx="2840019" cy="1569660"/>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Vins de Fogo à la coopérative de </a:t>
            </a:r>
            <a:r>
              <a:rPr lang="fr-FR" sz="2400" b="1" dirty="0" err="1">
                <a:solidFill>
                  <a:srgbClr val="FFFF00"/>
                </a:solidFill>
              </a:rPr>
              <a:t>Chã</a:t>
            </a:r>
            <a:r>
              <a:rPr lang="fr-FR" sz="2400" b="1" dirty="0">
                <a:solidFill>
                  <a:srgbClr val="FFFF00"/>
                </a:solidFill>
              </a:rPr>
              <a:t> </a:t>
            </a:r>
            <a:r>
              <a:rPr lang="fr-FR" sz="2400" b="1" dirty="0" err="1">
                <a:solidFill>
                  <a:srgbClr val="FFFF00"/>
                </a:solidFill>
              </a:rPr>
              <a:t>das</a:t>
            </a:r>
            <a:r>
              <a:rPr lang="fr-FR" sz="2400" b="1" dirty="0">
                <a:solidFill>
                  <a:srgbClr val="FFFF00"/>
                </a:solidFill>
              </a:rPr>
              <a:t> Caldeiras.</a:t>
            </a:r>
          </a:p>
        </p:txBody>
      </p:sp>
    </p:spTree>
    <p:extLst>
      <p:ext uri="{BB962C8B-B14F-4D97-AF65-F5344CB8AC3E}">
        <p14:creationId xmlns:p14="http://schemas.microsoft.com/office/powerpoint/2010/main" val="1028720632"/>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29CDA875-7B11-3C41-7481-41353CB8CC43}"/>
              </a:ext>
            </a:extLst>
          </p:cNvPr>
          <p:cNvSpPr txBox="1"/>
          <p:nvPr/>
        </p:nvSpPr>
        <p:spPr>
          <a:xfrm>
            <a:off x="2592593" y="1452282"/>
            <a:ext cx="10542494" cy="584775"/>
          </a:xfrm>
          <a:prstGeom prst="rect">
            <a:avLst/>
          </a:prstGeom>
          <a:noFill/>
        </p:spPr>
        <p:txBody>
          <a:bodyPr wrap="square" rtlCol="0">
            <a:spAutoFit/>
          </a:bodyPr>
          <a:lstStyle/>
          <a:p>
            <a:r>
              <a:rPr lang="fr-FR" sz="3200" b="1" dirty="0">
                <a:solidFill>
                  <a:srgbClr val="FFFF00"/>
                </a:solidFill>
              </a:rPr>
              <a:t>Lorient Vous A Présenté Le Cap - Vert </a:t>
            </a:r>
          </a:p>
        </p:txBody>
      </p:sp>
      <p:sp>
        <p:nvSpPr>
          <p:cNvPr id="3" name="ZoneTexte 2">
            <a:extLst>
              <a:ext uri="{FF2B5EF4-FFF2-40B4-BE49-F238E27FC236}">
                <a16:creationId xmlns:a16="http://schemas.microsoft.com/office/drawing/2014/main" id="{86A595F5-21E8-F5F0-9F47-1D8D6A36C247}"/>
              </a:ext>
            </a:extLst>
          </p:cNvPr>
          <p:cNvSpPr txBox="1"/>
          <p:nvPr/>
        </p:nvSpPr>
        <p:spPr>
          <a:xfrm>
            <a:off x="3517750" y="2289861"/>
            <a:ext cx="10875981"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4" name="ZoneTexte 3">
            <a:extLst>
              <a:ext uri="{FF2B5EF4-FFF2-40B4-BE49-F238E27FC236}">
                <a16:creationId xmlns:a16="http://schemas.microsoft.com/office/drawing/2014/main" id="{188BBF87-349A-8A56-AEC7-265F974B719A}"/>
              </a:ext>
            </a:extLst>
          </p:cNvPr>
          <p:cNvSpPr txBox="1"/>
          <p:nvPr/>
        </p:nvSpPr>
        <p:spPr>
          <a:xfrm>
            <a:off x="4204010" y="3127440"/>
            <a:ext cx="6021658" cy="584775"/>
          </a:xfrm>
          <a:prstGeom prst="rect">
            <a:avLst/>
          </a:prstGeom>
          <a:noFill/>
        </p:spPr>
        <p:txBody>
          <a:bodyPr wrap="square" rtlCol="0">
            <a:spAutoFit/>
          </a:bodyPr>
          <a:lstStyle/>
          <a:p>
            <a:r>
              <a:rPr lang="fr-FR" sz="3200" b="1" dirty="0">
                <a:solidFill>
                  <a:srgbClr val="FFFF00"/>
                </a:solidFill>
              </a:rPr>
              <a:t>Merci De Votre Visite</a:t>
            </a:r>
          </a:p>
        </p:txBody>
      </p:sp>
      <p:sp>
        <p:nvSpPr>
          <p:cNvPr id="5" name="ZoneTexte 4">
            <a:extLst>
              <a:ext uri="{FF2B5EF4-FFF2-40B4-BE49-F238E27FC236}">
                <a16:creationId xmlns:a16="http://schemas.microsoft.com/office/drawing/2014/main" id="{4A6CFF97-2896-64D9-626B-47838007CF75}"/>
              </a:ext>
            </a:extLst>
          </p:cNvPr>
          <p:cNvSpPr txBox="1"/>
          <p:nvPr/>
        </p:nvSpPr>
        <p:spPr>
          <a:xfrm>
            <a:off x="5497551" y="3869474"/>
            <a:ext cx="4282068"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3259405923"/>
      </p:ext>
    </p:extLst>
  </p:cSld>
  <p:clrMapOvr>
    <a:masterClrMapping/>
  </p:clrMapOvr>
  <mc:AlternateContent xmlns:mc="http://schemas.openxmlformats.org/markup-compatibility/2006">
    <mc:Choice xmlns:p14="http://schemas.microsoft.com/office/powerpoint/2010/main" Requires="p14">
      <p:transition spd="slow" p14:dur="5000" advClick="0" advTm="8000">
        <p14:glitter pattern="hexagon"/>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97</TotalTime>
  <Words>446</Words>
  <Application>Microsoft Office PowerPoint</Application>
  <PresentationFormat>Grand écran</PresentationFormat>
  <Paragraphs>174</Paragraphs>
  <Slides>34</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34</vt:i4>
      </vt:variant>
    </vt:vector>
  </HeadingPairs>
  <TitlesOfParts>
    <vt:vector size="38"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7</cp:revision>
  <dcterms:created xsi:type="dcterms:W3CDTF">2024-09-07T04:39:48Z</dcterms:created>
  <dcterms:modified xsi:type="dcterms:W3CDTF">2024-09-08T08:05:19Z</dcterms:modified>
</cp:coreProperties>
</file>