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85" r:id="rId3"/>
    <p:sldId id="275" r:id="rId4"/>
    <p:sldId id="274" r:id="rId5"/>
    <p:sldId id="273" r:id="rId6"/>
    <p:sldId id="272" r:id="rId7"/>
    <p:sldId id="271" r:id="rId8"/>
    <p:sldId id="270" r:id="rId9"/>
    <p:sldId id="268" r:id="rId10"/>
    <p:sldId id="267" r:id="rId11"/>
    <p:sldId id="266" r:id="rId12"/>
    <p:sldId id="265" r:id="rId13"/>
    <p:sldId id="264" r:id="rId14"/>
    <p:sldId id="263" r:id="rId15"/>
    <p:sldId id="262" r:id="rId16"/>
    <p:sldId id="261" r:id="rId17"/>
    <p:sldId id="260" r:id="rId18"/>
    <p:sldId id="259" r:id="rId19"/>
    <p:sldId id="258" r:id="rId20"/>
    <p:sldId id="257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6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5166" autoAdjust="0"/>
    <p:restoredTop sz="94660"/>
  </p:normalViewPr>
  <p:slideViewPr>
    <p:cSldViewPr snapToGrid="0">
      <p:cViewPr varScale="1">
        <p:scale>
          <a:sx n="85" d="100"/>
          <a:sy n="85" d="100"/>
        </p:scale>
        <p:origin x="90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19AB1C-B5B2-9EF0-C0F7-BFAA9DB122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905B9D7-14F7-1195-14A7-EDCAB95B0C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0707508-8520-570D-BC83-B48D7986B2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28360-E72E-4673-962E-6C97F4E58AB8}" type="datetimeFigureOut">
              <a:rPr lang="fr-FR" smtClean="0"/>
              <a:t>09/09/2024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79F69D2-FF9E-A881-0AF7-B95AADEFCC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634AB12-5AA8-3489-407B-DB3D10E8FC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330CB-5F0D-431F-BF04-0B94335426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6166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mb/>
      </p:transition>
    </mc:Choice>
    <mc:Fallback xmlns="">
      <p:transition spd="slow" advClick="0" advTm="8000">
        <p:comb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1345C5-A1C1-32A4-2567-D88ABDDF2D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17F1890-A05A-2778-E90B-87576317E4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574BC2E-7063-3A92-52A8-B30C56ABFA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28360-E72E-4673-962E-6C97F4E58AB8}" type="datetimeFigureOut">
              <a:rPr lang="fr-FR" smtClean="0"/>
              <a:t>09/09/2024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962EB3A-3A88-532E-D76E-670FF9AB68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8D54F5C-8506-5AF9-091C-E029075BA3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330CB-5F0D-431F-BF04-0B94335426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0215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mb/>
      </p:transition>
    </mc:Choice>
    <mc:Fallback xmlns="">
      <p:transition spd="slow" advClick="0" advTm="8000">
        <p:comb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9C86CB-511C-6F68-0468-988438E890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1671C69-8E20-60CF-E89A-047867A15B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630DD71-C79B-C3AC-DAA3-FC251271CB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28360-E72E-4673-962E-6C97F4E58AB8}" type="datetimeFigureOut">
              <a:rPr lang="fr-FR" smtClean="0"/>
              <a:t>09/09/2024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4CA1A6-3D61-90F2-5DE3-BF0CF79AC0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C0097B9-8A25-C47F-B4EB-327D27A580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330CB-5F0D-431F-BF04-0B94335426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4437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mb/>
      </p:transition>
    </mc:Choice>
    <mc:Fallback xmlns="">
      <p:transition spd="slow" advClick="0" advTm="8000">
        <p:comb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68149B-47AF-19AE-2C4C-103AB53DF3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B36A6D0-10D9-43E8-7E7D-563718E0ED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AF5F810-E446-366F-863C-4730398169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3FC6469-AB49-5F3D-65F2-2F1189223C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28360-E72E-4673-962E-6C97F4E58AB8}" type="datetimeFigureOut">
              <a:rPr lang="fr-FR" smtClean="0"/>
              <a:t>09/09/2024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7DB9CB1-3B11-4458-1A58-B7A5BC0326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95AC37B-3CB8-7CB2-FEA3-1AD7E9145D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330CB-5F0D-431F-BF04-0B94335426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5307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mb/>
      </p:transition>
    </mc:Choice>
    <mc:Fallback xmlns="">
      <p:transition spd="slow" advClick="0" advTm="8000">
        <p:comb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469010-4949-A2E1-258D-7DEAE20CA4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E635674-9773-3C50-286C-E9E8D950CD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828A668-5EB5-A7A2-AF9D-D4A83AE8C9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597B8F4-7C5D-942F-3AAF-E9A3106E849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3144FCAA-1119-2B92-AA22-8D475FAAC5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CA58FB62-47DD-B15B-72B3-5D2BD696EF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28360-E72E-4673-962E-6C97F4E58AB8}" type="datetimeFigureOut">
              <a:rPr lang="fr-FR" smtClean="0"/>
              <a:t>09/09/2024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9D3447F1-B238-6E46-1395-FBE3367E82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B5D362C5-1775-DACA-889D-74EAD3B3E5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330CB-5F0D-431F-BF04-0B94335426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0815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mb/>
      </p:transition>
    </mc:Choice>
    <mc:Fallback xmlns="">
      <p:transition spd="slow" advClick="0" advTm="8000">
        <p:comb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67411F-5076-18E5-7F92-A0EBFC3E02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953783-29B2-0DEF-D52F-D921F9F752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28360-E72E-4673-962E-6C97F4E58AB8}" type="datetimeFigureOut">
              <a:rPr lang="fr-FR" smtClean="0"/>
              <a:t>09/09/2024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162BB27-CCDA-08A9-3D3A-11B834F99F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8832979-114F-66B6-6236-CBA9C2B33D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330CB-5F0D-431F-BF04-0B94335426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7574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mb/>
      </p:transition>
    </mc:Choice>
    <mc:Fallback xmlns="">
      <p:transition spd="slow" advClick="0" advTm="8000">
        <p:comb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65DA053-0113-1C3A-3C26-3E66C37048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28360-E72E-4673-962E-6C97F4E58AB8}" type="datetimeFigureOut">
              <a:rPr lang="fr-FR" smtClean="0"/>
              <a:t>09/09/2024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1A90EF0-7956-3B4B-80D7-27877B73D3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9734909-EF8A-D7BF-1800-9561D83FC1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330CB-5F0D-431F-BF04-0B94335426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8177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mb/>
      </p:transition>
    </mc:Choice>
    <mc:Fallback xmlns="">
      <p:transition spd="slow" advClick="0" advTm="8000">
        <p:comb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FD1065-52A8-1361-156D-6A1DCF2D69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8AD4C80-53F1-DEE3-E3CE-C62B94602E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AEA56C8-D874-423C-7ABB-904C5F6EFA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DDC81B9-F276-29B2-77EF-ED565342F8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28360-E72E-4673-962E-6C97F4E58AB8}" type="datetimeFigureOut">
              <a:rPr lang="fr-FR" smtClean="0"/>
              <a:t>09/09/2024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30C5C0D-8BB6-2454-8F1B-6D78BBAF80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27A21B7-0BE4-70B7-53CA-14494EC00A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330CB-5F0D-431F-BF04-0B94335426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1547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mb/>
      </p:transition>
    </mc:Choice>
    <mc:Fallback xmlns="">
      <p:transition spd="slow" advClick="0" advTm="8000">
        <p:comb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C14326-1DF0-4370-D10A-7695F37264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9002F27-E0D4-1AB7-F645-7AFBE0F46C4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4663FC7-0627-DE72-184E-571869E26D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6E0D1F1-6059-DE44-50F1-267DA23F05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28360-E72E-4673-962E-6C97F4E58AB8}" type="datetimeFigureOut">
              <a:rPr lang="fr-FR" smtClean="0"/>
              <a:t>09/09/2024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84CFC1F-465C-E214-C4FC-BB4AF88BA0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FAD1B35-80BA-28EF-834D-2888B3A69E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330CB-5F0D-431F-BF04-0B94335426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4865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mb/>
      </p:transition>
    </mc:Choice>
    <mc:Fallback xmlns="">
      <p:transition spd="slow" advClick="0" advTm="8000">
        <p:comb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1866AA-34A9-787A-60FD-7FEA5860E4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0884BDB-A0E8-2A53-C5CF-714D5D0299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C182609-0B3B-D9A6-8AF8-BD355F0DBC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28360-E72E-4673-962E-6C97F4E58AB8}" type="datetimeFigureOut">
              <a:rPr lang="fr-FR" smtClean="0"/>
              <a:t>09/09/2024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1F4A409-A06F-CD11-B299-B2E453EF8A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A19E815-5817-B80D-5CB2-5781EBE073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330CB-5F0D-431F-BF04-0B94335426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9880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mb/>
      </p:transition>
    </mc:Choice>
    <mc:Fallback xmlns="">
      <p:transition spd="slow" advClick="0" advTm="8000">
        <p:comb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D6B3DEB-89EE-C3AD-F8AA-C5A9E42AF4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57FEE82-8088-EC70-27FE-23CC233A51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5D2E6C-328D-BC7D-BDA6-2E3C923A1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28360-E72E-4673-962E-6C97F4E58AB8}" type="datetimeFigureOut">
              <a:rPr lang="fr-FR" smtClean="0"/>
              <a:t>09/09/2024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40E2E29-61B1-EF9A-237E-A77ABA71FC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F2C91CB-1C1C-0750-99FA-3407479EC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330CB-5F0D-431F-BF04-0B94335426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4888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mb/>
      </p:transition>
    </mc:Choice>
    <mc:Fallback xmlns="">
      <p:transition spd="slow" advClick="0" advTm="8000">
        <p:comb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66A1E942-C211-A5D2-555E-42D1E5C68F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79CCD64-583A-569F-7837-E70DFF4F77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D22C54B-A6FD-1E0E-E335-C8EC655CBFB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4D28360-E72E-4673-962E-6C97F4E58AB8}" type="datetimeFigureOut">
              <a:rPr lang="fr-FR" smtClean="0"/>
              <a:t>09/09/2024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1FE5385-6645-5E23-32C8-04AD67082E7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7E616D9-27D5-2545-459E-3EB0187838C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9E330CB-5F0D-431F-BF04-0B94335426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9923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mb/>
      </p:transition>
    </mc:Choice>
    <mc:Fallback xmlns="">
      <p:transition spd="slow" advClick="0" advTm="8000">
        <p:comb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eau&#10;&#10;Description générée automatiquement">
            <a:extLst>
              <a:ext uri="{FF2B5EF4-FFF2-40B4-BE49-F238E27FC236}">
                <a16:creationId xmlns:a16="http://schemas.microsoft.com/office/drawing/2014/main" id="{0BA661CC-D381-B957-A06F-38506134E41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3955" y="279000"/>
            <a:ext cx="9442565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2B0E9B4-5219-CD32-BF83-A6AAD3D25418}"/>
              </a:ext>
            </a:extLst>
          </p:cNvPr>
          <p:cNvSpPr txBox="1"/>
          <p:nvPr/>
        </p:nvSpPr>
        <p:spPr>
          <a:xfrm>
            <a:off x="9952616" y="161366"/>
            <a:ext cx="213898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zone du canal comprend de nombreux magasins et restaurants destinés aux touristes.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C23E7FB0-D3CD-9463-D695-091B357331A3}"/>
              </a:ext>
            </a:extLst>
          </p:cNvPr>
          <p:cNvSpPr txBox="1"/>
          <p:nvPr/>
        </p:nvSpPr>
        <p:spPr>
          <a:xfrm>
            <a:off x="3191902" y="279000"/>
            <a:ext cx="62824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Ville De </a:t>
            </a:r>
            <a:r>
              <a:rPr lang="fr-FR" sz="2400" b="1" dirty="0" err="1">
                <a:solidFill>
                  <a:srgbClr val="FFFF00"/>
                </a:solidFill>
              </a:rPr>
              <a:t>Burano</a:t>
            </a:r>
            <a:r>
              <a:rPr lang="fr-FR" sz="2400" b="1" dirty="0">
                <a:solidFill>
                  <a:srgbClr val="FFFF00"/>
                </a:solidFill>
              </a:rPr>
              <a:t> – Île D’Italie</a:t>
            </a:r>
          </a:p>
        </p:txBody>
      </p:sp>
    </p:spTree>
    <p:extLst>
      <p:ext uri="{BB962C8B-B14F-4D97-AF65-F5344CB8AC3E}">
        <p14:creationId xmlns:p14="http://schemas.microsoft.com/office/powerpoint/2010/main" val="3068771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mb/>
        <p:sndAc>
          <p:stSnd>
            <p:snd r:embed="rId2" name="Une Chanson Italienne.wav"/>
          </p:stSnd>
        </p:sndAc>
      </p:transition>
    </mc:Choice>
    <mc:Fallback>
      <p:transition spd="slow" advClick="0" advTm="8000">
        <p:comb/>
        <p:sndAc>
          <p:stSnd>
            <p:snd r:embed="rId2" name="Une Chanson Italienn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5D61EF1-65DA-5F7C-E68C-A453B73AD09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>
                <a:solidFill>
                  <a:srgbClr val="FFFF00"/>
                </a:solidFill>
              </a:rPr>
              <a:t>Bien que l'île soit rapidement devenue une colonie prospère, elle était administrée depuis Torcello et ne bénéficiait d'aucun des privilèges de cette île ou de Murano . Son importance n'a augmenté qu'au XVIe siècle, lorsque les femmes de l'île ont commencé à fabriquer de la dentelle avec des aiguilles , initiées à ce commerce via Chypre sous domination vénitienne . [ 8 ] Lorsque Léonard de Vinci s'y est rendu en 1481, il a visité la petite ville de Pano </a:t>
            </a:r>
            <a:r>
              <a:rPr lang="fr-FR" sz="2800" b="1" dirty="0" err="1">
                <a:solidFill>
                  <a:srgbClr val="FFFF00"/>
                </a:solidFill>
              </a:rPr>
              <a:t>Lefkara</a:t>
            </a:r>
            <a:r>
              <a:rPr lang="fr-FR" sz="2800" b="1" dirty="0">
                <a:solidFill>
                  <a:srgbClr val="FFFF00"/>
                </a:solidFill>
              </a:rPr>
              <a:t> et a acheté un tissu pour l'autel principal du </a:t>
            </a:r>
            <a:r>
              <a:rPr lang="fr-FR" sz="2800" b="1" dirty="0" err="1">
                <a:solidFill>
                  <a:srgbClr val="FFFF00"/>
                </a:solidFill>
              </a:rPr>
              <a:t>Duomo</a:t>
            </a:r>
            <a:r>
              <a:rPr lang="fr-FR" sz="2800" b="1" dirty="0">
                <a:solidFill>
                  <a:srgbClr val="FFFF00"/>
                </a:solidFill>
              </a:rPr>
              <a:t> di Milano . La dentelle a rapidement été exportée dans toute l'Europe, mais le commerce a commencé à décliner au XVIIIe siècle et l'industrie n'a repris qu'en 1872, lorsqu'une école de dentellerie a été ouverte. [ 9 ] La dentellerie sur l'île a connu un nouvel essor, mais peu de femmes fabriquent désormais de la dentelle de manière traditionnelle, car cela prend beaucoup de temps et est donc coûteux</a:t>
            </a:r>
          </a:p>
        </p:txBody>
      </p:sp>
    </p:spTree>
    <p:extLst>
      <p:ext uri="{BB962C8B-B14F-4D97-AF65-F5344CB8AC3E}">
        <p14:creationId xmlns:p14="http://schemas.microsoft.com/office/powerpoint/2010/main" val="132201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mb/>
      </p:transition>
    </mc:Choice>
    <mc:Fallback xmlns="">
      <p:transition spd="slow" advClick="0" advTm="8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fenêtre&#10;&#10;Description générée automatiquement">
            <a:extLst>
              <a:ext uri="{FF2B5EF4-FFF2-40B4-BE49-F238E27FC236}">
                <a16:creationId xmlns:a16="http://schemas.microsoft.com/office/drawing/2014/main" id="{F7A6FA36-A2E5-1BA7-87ED-77C5877F689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81839" y="279000"/>
            <a:ext cx="881316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C94D703-D6F5-57AC-CEBF-80AC07444F8F}"/>
              </a:ext>
            </a:extLst>
          </p:cNvPr>
          <p:cNvSpPr txBox="1"/>
          <p:nvPr/>
        </p:nvSpPr>
        <p:spPr>
          <a:xfrm>
            <a:off x="4105835" y="4034118"/>
            <a:ext cx="761641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Maisons colorées de </a:t>
            </a:r>
            <a:r>
              <a:rPr lang="fr-FR" sz="2400" b="1" dirty="0" err="1">
                <a:solidFill>
                  <a:srgbClr val="FFFF00"/>
                </a:solidFill>
              </a:rPr>
              <a:t>Burano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5079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mb/>
      </p:transition>
    </mc:Choice>
    <mc:Fallback xmlns="">
      <p:transition spd="slow" advClick="0" advTm="8000">
        <p:comb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Description générée automatiquement">
            <a:extLst>
              <a:ext uri="{FF2B5EF4-FFF2-40B4-BE49-F238E27FC236}">
                <a16:creationId xmlns:a16="http://schemas.microsoft.com/office/drawing/2014/main" id="{282216A4-A5F8-B7D1-262F-DEAAC0CBF8A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6061" y="279000"/>
            <a:ext cx="42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7B139B4-2404-BC33-0679-3EC0ACDBFFEF}"/>
              </a:ext>
            </a:extLst>
          </p:cNvPr>
          <p:cNvSpPr txBox="1"/>
          <p:nvPr/>
        </p:nvSpPr>
        <p:spPr>
          <a:xfrm>
            <a:off x="602428" y="666207"/>
            <a:ext cx="310896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campanile penché de l'église de San Martino .</a:t>
            </a:r>
          </a:p>
        </p:txBody>
      </p:sp>
    </p:spTree>
    <p:extLst>
      <p:ext uri="{BB962C8B-B14F-4D97-AF65-F5344CB8AC3E}">
        <p14:creationId xmlns:p14="http://schemas.microsoft.com/office/powerpoint/2010/main" val="4164773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mb/>
      </p:transition>
    </mc:Choice>
    <mc:Fallback xmlns="">
      <p:transition spd="slow" advClick="0" advTm="8000">
        <p:comb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Description générée automatiquement">
            <a:extLst>
              <a:ext uri="{FF2B5EF4-FFF2-40B4-BE49-F238E27FC236}">
                <a16:creationId xmlns:a16="http://schemas.microsoft.com/office/drawing/2014/main" id="{A4C690C0-8DB1-4F06-CEB4-4FFD6C5EF69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386" y="279000"/>
            <a:ext cx="9464788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0475C5-128B-E0AF-FCF4-F80C39F2469C}"/>
              </a:ext>
            </a:extLst>
          </p:cNvPr>
          <p:cNvSpPr txBox="1"/>
          <p:nvPr/>
        </p:nvSpPr>
        <p:spPr>
          <a:xfrm>
            <a:off x="9585064" y="849855"/>
            <a:ext cx="244198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rivière de la Giudecca</a:t>
            </a:r>
          </a:p>
        </p:txBody>
      </p:sp>
    </p:spTree>
    <p:extLst>
      <p:ext uri="{BB962C8B-B14F-4D97-AF65-F5344CB8AC3E}">
        <p14:creationId xmlns:p14="http://schemas.microsoft.com/office/powerpoint/2010/main" val="2934157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mb/>
      </p:transition>
    </mc:Choice>
    <mc:Fallback xmlns="">
      <p:transition spd="slow" advClick="0" advTm="8000">
        <p:comb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bateau&#10;&#10;Description générée automatiquement">
            <a:extLst>
              <a:ext uri="{FF2B5EF4-FFF2-40B4-BE49-F238E27FC236}">
                <a16:creationId xmlns:a16="http://schemas.microsoft.com/office/drawing/2014/main" id="{49DE723F-BBB3-3017-82CF-8747A7FE3CD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3524" y="279000"/>
            <a:ext cx="9453714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E23AE70-59D0-776C-2BF4-FA46E988160B}"/>
              </a:ext>
            </a:extLst>
          </p:cNvPr>
          <p:cNvSpPr txBox="1"/>
          <p:nvPr/>
        </p:nvSpPr>
        <p:spPr>
          <a:xfrm>
            <a:off x="324762" y="1269402"/>
            <a:ext cx="227367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rivière de </a:t>
            </a:r>
            <a:r>
              <a:rPr lang="fr-FR" sz="2400" b="1" dirty="0" err="1">
                <a:solidFill>
                  <a:srgbClr val="FFFF00"/>
                </a:solidFill>
              </a:rPr>
              <a:t>Terranova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9403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mb/>
      </p:transition>
    </mc:Choice>
    <mc:Fallback xmlns="">
      <p:transition spd="slow" advClick="0" advTm="8000">
        <p:comb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nuage&#10;&#10;Description générée automatiquement">
            <a:extLst>
              <a:ext uri="{FF2B5EF4-FFF2-40B4-BE49-F238E27FC236}">
                <a16:creationId xmlns:a16="http://schemas.microsoft.com/office/drawing/2014/main" id="{E41B6CE9-0D01-D7A8-22F4-68A4D3734FD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991" y="279000"/>
            <a:ext cx="9464789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3D90BA0-0834-7024-3921-375FA6213500}"/>
              </a:ext>
            </a:extLst>
          </p:cNvPr>
          <p:cNvSpPr txBox="1"/>
          <p:nvPr/>
        </p:nvSpPr>
        <p:spPr>
          <a:xfrm>
            <a:off x="9717741" y="809628"/>
            <a:ext cx="247425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rivière du </a:t>
            </a:r>
            <a:r>
              <a:rPr lang="fr-FR" sz="2400" b="1" dirty="0" err="1">
                <a:solidFill>
                  <a:srgbClr val="FFFF00"/>
                </a:solidFill>
              </a:rPr>
              <a:t>Pontinello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6641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mb/>
      </p:transition>
    </mc:Choice>
    <mc:Fallback xmlns="">
      <p:transition spd="slow" advClick="0" advTm="8000">
        <p:comb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voie navigable&#10;&#10;Description générée automatiquement">
            <a:extLst>
              <a:ext uri="{FF2B5EF4-FFF2-40B4-BE49-F238E27FC236}">
                <a16:creationId xmlns:a16="http://schemas.microsoft.com/office/drawing/2014/main" id="{5582FE36-1659-3666-2F62-F1AA7B1B13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7468" y="279000"/>
            <a:ext cx="945370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982F11C-AEC5-FAD7-1726-D1E42B25411E}"/>
              </a:ext>
            </a:extLst>
          </p:cNvPr>
          <p:cNvSpPr txBox="1"/>
          <p:nvPr/>
        </p:nvSpPr>
        <p:spPr>
          <a:xfrm>
            <a:off x="410823" y="96819"/>
            <a:ext cx="248501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Presque tous les bâtiments sont peints de couleurs riches</a:t>
            </a:r>
          </a:p>
        </p:txBody>
      </p:sp>
    </p:spTree>
    <p:extLst>
      <p:ext uri="{BB962C8B-B14F-4D97-AF65-F5344CB8AC3E}">
        <p14:creationId xmlns:p14="http://schemas.microsoft.com/office/powerpoint/2010/main" val="2931308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mb/>
      </p:transition>
    </mc:Choice>
    <mc:Fallback xmlns="">
      <p:transition spd="slow" advClick="0" advTm="8000">
        <p:comb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porte, ciel&#10;&#10;Description générée automatiquement">
            <a:extLst>
              <a:ext uri="{FF2B5EF4-FFF2-40B4-BE49-F238E27FC236}">
                <a16:creationId xmlns:a16="http://schemas.microsoft.com/office/drawing/2014/main" id="{3179E255-20FE-83BA-BD1D-19BCC42E463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779" y="279000"/>
            <a:ext cx="9464789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5018A02-BC0D-B8CE-65A8-2BF3754EF1BA}"/>
              </a:ext>
            </a:extLst>
          </p:cNvPr>
          <p:cNvSpPr txBox="1"/>
          <p:nvPr/>
        </p:nvSpPr>
        <p:spPr>
          <a:xfrm>
            <a:off x="9735670" y="2459504"/>
            <a:ext cx="245632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Une maison isolée dans un quartier résidentiel</a:t>
            </a:r>
          </a:p>
        </p:txBody>
      </p:sp>
    </p:spTree>
    <p:extLst>
      <p:ext uri="{BB962C8B-B14F-4D97-AF65-F5344CB8AC3E}">
        <p14:creationId xmlns:p14="http://schemas.microsoft.com/office/powerpoint/2010/main" val="2452702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mb/>
      </p:transition>
    </mc:Choice>
    <mc:Fallback xmlns="">
      <p:transition spd="slow" advClick="0" advTm="8000">
        <p:comb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Roue de vélo, roue, vélo, bâtiment&#10;&#10;Description générée automatiquement">
            <a:extLst>
              <a:ext uri="{FF2B5EF4-FFF2-40B4-BE49-F238E27FC236}">
                <a16:creationId xmlns:a16="http://schemas.microsoft.com/office/drawing/2014/main" id="{BA28FDB5-C5B2-7371-7E2C-7D55769BA87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1642" y="279000"/>
            <a:ext cx="6094314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1418FDB-F9DC-D845-0090-032B6182325A}"/>
              </a:ext>
            </a:extLst>
          </p:cNvPr>
          <p:cNvSpPr txBox="1"/>
          <p:nvPr/>
        </p:nvSpPr>
        <p:spPr>
          <a:xfrm>
            <a:off x="365760" y="591670"/>
            <a:ext cx="317350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Couleurs contrastées des maisons adjacentes</a:t>
            </a:r>
          </a:p>
        </p:txBody>
      </p:sp>
    </p:spTree>
    <p:extLst>
      <p:ext uri="{BB962C8B-B14F-4D97-AF65-F5344CB8AC3E}">
        <p14:creationId xmlns:p14="http://schemas.microsoft.com/office/powerpoint/2010/main" val="4263901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mb/>
      </p:transition>
    </mc:Choice>
    <mc:Fallback xmlns="">
      <p:transition spd="slow" advClick="0" advTm="8000">
        <p:comb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maison&#10;&#10;Description générée automatiquement">
            <a:extLst>
              <a:ext uri="{FF2B5EF4-FFF2-40B4-BE49-F238E27FC236}">
                <a16:creationId xmlns:a16="http://schemas.microsoft.com/office/drawing/2014/main" id="{2864C225-B8A9-3020-6918-74675C74479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9598" y="279000"/>
            <a:ext cx="9464788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EBA75A6-2D30-79B7-00E9-2DF18867FD29}"/>
              </a:ext>
            </a:extLst>
          </p:cNvPr>
          <p:cNvSpPr txBox="1"/>
          <p:nvPr/>
        </p:nvSpPr>
        <p:spPr>
          <a:xfrm>
            <a:off x="9774536" y="0"/>
            <a:ext cx="209114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Entrée d'une maison à </a:t>
            </a:r>
            <a:r>
              <a:rPr lang="fr-FR" sz="2400" b="1" dirty="0" err="1">
                <a:solidFill>
                  <a:srgbClr val="FFFF00"/>
                </a:solidFill>
              </a:rPr>
              <a:t>Fondamenta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degli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Assassini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7722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mb/>
      </p:transition>
    </mc:Choice>
    <mc:Fallback xmlns="">
      <p:transition spd="slow" advClick="0" advTm="8000">
        <p:comb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eau&#10;&#10;Description générée automatiquement">
            <a:extLst>
              <a:ext uri="{FF2B5EF4-FFF2-40B4-BE49-F238E27FC236}">
                <a16:creationId xmlns:a16="http://schemas.microsoft.com/office/drawing/2014/main" id="{5B15C9D5-A82E-0D4F-4BF8-9C75032A0C6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1107" y="279000"/>
            <a:ext cx="9453707" cy="6300000"/>
          </a:xfrm>
          <a:prstGeom prst="rect">
            <a:avLst/>
          </a:prstGeom>
          <a:ln>
            <a:solidFill>
              <a:srgbClr val="FFFF00"/>
            </a:solidFill>
          </a:ln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546E5FA-8434-7155-9CC4-0C404E1C2243}"/>
              </a:ext>
            </a:extLst>
          </p:cNvPr>
          <p:cNvSpPr txBox="1"/>
          <p:nvPr/>
        </p:nvSpPr>
        <p:spPr>
          <a:xfrm>
            <a:off x="249459" y="751344"/>
            <a:ext cx="248501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Vue sur un canal à l'aube</a:t>
            </a:r>
          </a:p>
        </p:txBody>
      </p:sp>
    </p:spTree>
    <p:extLst>
      <p:ext uri="{BB962C8B-B14F-4D97-AF65-F5344CB8AC3E}">
        <p14:creationId xmlns:p14="http://schemas.microsoft.com/office/powerpoint/2010/main" val="760930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mb/>
      </p:transition>
    </mc:Choice>
    <mc:Fallback xmlns="">
      <p:transition spd="slow" advClick="0" advTm="8000">
        <p:comb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rive&#10;&#10;Description générée automatiquement">
            <a:extLst>
              <a:ext uri="{FF2B5EF4-FFF2-40B4-BE49-F238E27FC236}">
                <a16:creationId xmlns:a16="http://schemas.microsoft.com/office/drawing/2014/main" id="{8344091E-ECD1-16EB-2348-832E9DDDA3D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000" y="1498181"/>
            <a:ext cx="11844000" cy="3861638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597F679-FEB4-DD6A-B05F-6DF916558F3E}"/>
              </a:ext>
            </a:extLst>
          </p:cNvPr>
          <p:cNvSpPr txBox="1"/>
          <p:nvPr/>
        </p:nvSpPr>
        <p:spPr>
          <a:xfrm>
            <a:off x="2641601" y="3567289"/>
            <a:ext cx="967457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Panorama de </a:t>
            </a:r>
            <a:r>
              <a:rPr lang="fr-FR" sz="2400" b="1" dirty="0" err="1">
                <a:solidFill>
                  <a:srgbClr val="FFFF00"/>
                </a:solidFill>
              </a:rPr>
              <a:t>Burano</a:t>
            </a:r>
            <a:r>
              <a:rPr lang="fr-FR" sz="2400" b="1" dirty="0">
                <a:solidFill>
                  <a:srgbClr val="FFFF00"/>
                </a:solidFill>
              </a:rPr>
              <a:t> depuis le quai de </a:t>
            </a:r>
            <a:r>
              <a:rPr lang="fr-FR" sz="2400" b="1" dirty="0" err="1">
                <a:solidFill>
                  <a:srgbClr val="FFFF00"/>
                </a:solidFill>
              </a:rPr>
              <a:t>Mazzorbo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92757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mb/>
      </p:transition>
    </mc:Choice>
    <mc:Fallback xmlns="">
      <p:transition spd="slow" advClick="0" advTm="8000">
        <p:comb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ène, habits, marché, magasin&#10;&#10;Description générée automatiquement">
            <a:extLst>
              <a:ext uri="{FF2B5EF4-FFF2-40B4-BE49-F238E27FC236}">
                <a16:creationId xmlns:a16="http://schemas.microsoft.com/office/drawing/2014/main" id="{3FCD3B21-F4EE-1AC2-AA4B-847F01130F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83518" y="297000"/>
            <a:ext cx="8352000" cy="6264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7434C2A-65CE-C72A-5206-817529BE90D1}"/>
              </a:ext>
            </a:extLst>
          </p:cNvPr>
          <p:cNvSpPr txBox="1"/>
          <p:nvPr/>
        </p:nvSpPr>
        <p:spPr>
          <a:xfrm>
            <a:off x="553155" y="941562"/>
            <a:ext cx="351084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Dentelles de </a:t>
            </a:r>
            <a:r>
              <a:rPr lang="fr-FR" sz="2400" b="1" dirty="0" err="1">
                <a:solidFill>
                  <a:srgbClr val="FFFF00"/>
                </a:solidFill>
              </a:rPr>
              <a:t>Burano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9267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mb/>
      </p:transition>
    </mc:Choice>
    <mc:Fallback xmlns="">
      <p:transition spd="slow" advClick="0" advTm="8000">
        <p:comb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ville&#10;&#10;Description générée automatiquement">
            <a:extLst>
              <a:ext uri="{FF2B5EF4-FFF2-40B4-BE49-F238E27FC236}">
                <a16:creationId xmlns:a16="http://schemas.microsoft.com/office/drawing/2014/main" id="{FFBE8EBC-37E6-AF66-9C03-33D106A07E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563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909580A-0437-1D28-8B8E-FC03EA28A701}"/>
              </a:ext>
            </a:extLst>
          </p:cNvPr>
          <p:cNvSpPr txBox="1"/>
          <p:nvPr/>
        </p:nvSpPr>
        <p:spPr>
          <a:xfrm>
            <a:off x="8803252" y="629356"/>
            <a:ext cx="316297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Place du marché de </a:t>
            </a:r>
            <a:r>
              <a:rPr lang="fr-FR" sz="2400" b="1" dirty="0" err="1">
                <a:solidFill>
                  <a:srgbClr val="FFFF00"/>
                </a:solidFill>
              </a:rPr>
              <a:t>Burano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68092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mb/>
      </p:transition>
    </mc:Choice>
    <mc:Fallback xmlns="">
      <p:transition spd="slow" advClick="0" advTm="8000">
        <p:comb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canal&#10;&#10;Description générée automatiquement">
            <a:extLst>
              <a:ext uri="{FF2B5EF4-FFF2-40B4-BE49-F238E27FC236}">
                <a16:creationId xmlns:a16="http://schemas.microsoft.com/office/drawing/2014/main" id="{5AB09D32-A97F-D8CA-8FF1-63FD46141F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3208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4864003-82A3-9CA6-8569-D22E3738C135}"/>
              </a:ext>
            </a:extLst>
          </p:cNvPr>
          <p:cNvSpPr txBox="1"/>
          <p:nvPr/>
        </p:nvSpPr>
        <p:spPr>
          <a:xfrm>
            <a:off x="1749777" y="643467"/>
            <a:ext cx="291253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Canal.</a:t>
            </a:r>
          </a:p>
        </p:txBody>
      </p:sp>
    </p:spTree>
    <p:extLst>
      <p:ext uri="{BB962C8B-B14F-4D97-AF65-F5344CB8AC3E}">
        <p14:creationId xmlns:p14="http://schemas.microsoft.com/office/powerpoint/2010/main" val="3875234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mb/>
      </p:transition>
    </mc:Choice>
    <mc:Fallback xmlns="">
      <p:transition spd="slow" advClick="0" advTm="8000">
        <p:comb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canal&#10;&#10;Description générée automatiquement">
            <a:extLst>
              <a:ext uri="{FF2B5EF4-FFF2-40B4-BE49-F238E27FC236}">
                <a16:creationId xmlns:a16="http://schemas.microsoft.com/office/drawing/2014/main" id="{11249BAF-307D-91FC-5B2B-EE140E45E2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743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A014E2D-06A5-F6BF-11C5-887F58DCF7DF}"/>
              </a:ext>
            </a:extLst>
          </p:cNvPr>
          <p:cNvSpPr txBox="1"/>
          <p:nvPr/>
        </p:nvSpPr>
        <p:spPr>
          <a:xfrm>
            <a:off x="8613422" y="3429000"/>
            <a:ext cx="314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Canal.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4838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mb/>
      </p:transition>
    </mc:Choice>
    <mc:Fallback xmlns="">
      <p:transition spd="slow" advClick="0" advTm="8000">
        <p:comb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maison, bâtiment&#10;&#10;Description générée automatiquement">
            <a:extLst>
              <a:ext uri="{FF2B5EF4-FFF2-40B4-BE49-F238E27FC236}">
                <a16:creationId xmlns:a16="http://schemas.microsoft.com/office/drawing/2014/main" id="{87440DA1-2171-334C-6032-10DAB228AC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0629" y="283500"/>
            <a:ext cx="8388000" cy="6291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4EB357C-573C-98A4-E900-93CF71C234A4}"/>
              </a:ext>
            </a:extLst>
          </p:cNvPr>
          <p:cNvSpPr txBox="1"/>
          <p:nvPr/>
        </p:nvSpPr>
        <p:spPr>
          <a:xfrm>
            <a:off x="824089" y="1159933"/>
            <a:ext cx="298026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Maisons colorées.</a:t>
            </a:r>
          </a:p>
        </p:txBody>
      </p:sp>
    </p:spTree>
    <p:extLst>
      <p:ext uri="{BB962C8B-B14F-4D97-AF65-F5344CB8AC3E}">
        <p14:creationId xmlns:p14="http://schemas.microsoft.com/office/powerpoint/2010/main" val="2257422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mb/>
      </p:transition>
    </mc:Choice>
    <mc:Fallback xmlns="">
      <p:transition spd="slow" advClick="0" advTm="8000">
        <p:comb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maison&#10;&#10;Description générée automatiquement">
            <a:extLst>
              <a:ext uri="{FF2B5EF4-FFF2-40B4-BE49-F238E27FC236}">
                <a16:creationId xmlns:a16="http://schemas.microsoft.com/office/drawing/2014/main" id="{796471D1-063A-94B8-A993-7D76A5AB1BD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838" y="279000"/>
            <a:ext cx="9487049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3D98E38-1C04-2C3F-78C8-874ABCE9230B}"/>
              </a:ext>
            </a:extLst>
          </p:cNvPr>
          <p:cNvSpPr txBox="1"/>
          <p:nvPr/>
        </p:nvSpPr>
        <p:spPr>
          <a:xfrm>
            <a:off x="9843911" y="191910"/>
            <a:ext cx="2348089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Vue des maisons colorées typiques de </a:t>
            </a:r>
            <a:r>
              <a:rPr lang="fr-FR" sz="2400" b="1" dirty="0" err="1">
                <a:solidFill>
                  <a:srgbClr val="FFFF00"/>
                </a:solidFill>
              </a:rPr>
              <a:t>Burano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96328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mb/>
      </p:transition>
    </mc:Choice>
    <mc:Fallback xmlns="">
      <p:transition spd="slow" advClick="0" advTm="8000">
        <p:comb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plein air, balcon, porte&#10;&#10;Description générée automatiquement">
            <a:extLst>
              <a:ext uri="{FF2B5EF4-FFF2-40B4-BE49-F238E27FC236}">
                <a16:creationId xmlns:a16="http://schemas.microsoft.com/office/drawing/2014/main" id="{77FF2D63-15DE-5A19-5E27-F3304295E46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4122" y="279000"/>
            <a:ext cx="4955752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D528BE7-62E9-2A7D-A4E4-EB9F3D1F09A3}"/>
              </a:ext>
            </a:extLst>
          </p:cNvPr>
          <p:cNvSpPr txBox="1"/>
          <p:nvPr/>
        </p:nvSpPr>
        <p:spPr>
          <a:xfrm>
            <a:off x="124178" y="3443837"/>
            <a:ext cx="34099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Maison de fondamenta Cavanella à Burano. Mars 2009.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1389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mb/>
      </p:transition>
    </mc:Choice>
    <mc:Fallback xmlns="">
      <p:transition spd="slow" advClick="0" advTm="8000">
        <p:comb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lac&#10;&#10;Description générée automatiquement">
            <a:extLst>
              <a:ext uri="{FF2B5EF4-FFF2-40B4-BE49-F238E27FC236}">
                <a16:creationId xmlns:a16="http://schemas.microsoft.com/office/drawing/2014/main" id="{41765266-785A-6CF9-B9F7-2653986535A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377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EBD2C74-729E-51BC-4D47-F4B708592499}"/>
              </a:ext>
            </a:extLst>
          </p:cNvPr>
          <p:cNvSpPr txBox="1"/>
          <p:nvPr/>
        </p:nvSpPr>
        <p:spPr>
          <a:xfrm>
            <a:off x="8608311" y="2828835"/>
            <a:ext cx="35108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campanile très incliné de San Martino.</a:t>
            </a:r>
          </a:p>
        </p:txBody>
      </p:sp>
    </p:spTree>
    <p:extLst>
      <p:ext uri="{BB962C8B-B14F-4D97-AF65-F5344CB8AC3E}">
        <p14:creationId xmlns:p14="http://schemas.microsoft.com/office/powerpoint/2010/main" val="282603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mb/>
      </p:transition>
    </mc:Choice>
    <mc:Fallback xmlns="">
      <p:transition spd="slow" advClick="0" advTm="8000">
        <p:comb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canal, voie navigable&#10;&#10;Description générée automatiquement">
            <a:extLst>
              <a:ext uri="{FF2B5EF4-FFF2-40B4-BE49-F238E27FC236}">
                <a16:creationId xmlns:a16="http://schemas.microsoft.com/office/drawing/2014/main" id="{36555374-1A52-4CCA-AAD4-E4C3CDD63B7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4755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E04F29D-B935-0459-0624-EB09CED6AFF4}"/>
              </a:ext>
            </a:extLst>
          </p:cNvPr>
          <p:cNvSpPr txBox="1"/>
          <p:nvPr/>
        </p:nvSpPr>
        <p:spPr>
          <a:xfrm>
            <a:off x="203200" y="1252504"/>
            <a:ext cx="327377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Reflet du campanile dans le rio </a:t>
            </a:r>
            <a:r>
              <a:rPr lang="fr-FR" sz="2400" b="1" dirty="0" err="1">
                <a:solidFill>
                  <a:srgbClr val="FFFF00"/>
                </a:solidFill>
              </a:rPr>
              <a:t>Terranova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35254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mb/>
      </p:transition>
    </mc:Choice>
    <mc:Fallback xmlns="">
      <p:transition spd="slow" advClick="0" advTm="8000">
        <p:comb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Visage humain, Citoyen sénior&#10;&#10;Description générée automatiquement">
            <a:extLst>
              <a:ext uri="{FF2B5EF4-FFF2-40B4-BE49-F238E27FC236}">
                <a16:creationId xmlns:a16="http://schemas.microsoft.com/office/drawing/2014/main" id="{3E18C46A-4A01-BAD0-193A-1416A21A754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2988" y="189000"/>
            <a:ext cx="4200971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DAB9420-7C6D-81C9-A113-B6E25547B744}"/>
              </a:ext>
            </a:extLst>
          </p:cNvPr>
          <p:cNvSpPr txBox="1"/>
          <p:nvPr/>
        </p:nvSpPr>
        <p:spPr>
          <a:xfrm>
            <a:off x="8210325" y="751344"/>
            <a:ext cx="373662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Dentellière à </a:t>
            </a:r>
            <a:r>
              <a:rPr lang="fr-FR" sz="2400" b="1" dirty="0" err="1">
                <a:solidFill>
                  <a:srgbClr val="FFFF00"/>
                </a:solidFill>
              </a:rPr>
              <a:t>Burano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7428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mb/>
      </p:transition>
    </mc:Choice>
    <mc:Fallback xmlns="">
      <p:transition spd="slow" advClick="0" advTm="8000">
        <p:comb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bâtiment, ciel&#10;&#10;Description générée automatiquement">
            <a:extLst>
              <a:ext uri="{FF2B5EF4-FFF2-40B4-BE49-F238E27FC236}">
                <a16:creationId xmlns:a16="http://schemas.microsoft.com/office/drawing/2014/main" id="{D2A952CD-3FB4-D002-2AB9-28F490415E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933" y="199694"/>
            <a:ext cx="5940000" cy="4131727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483B7F5-F0D0-CD2B-BCAA-15407999832B}"/>
              </a:ext>
            </a:extLst>
          </p:cNvPr>
          <p:cNvSpPr txBox="1"/>
          <p:nvPr/>
        </p:nvSpPr>
        <p:spPr>
          <a:xfrm>
            <a:off x="1820332" y="2556934"/>
            <a:ext cx="585611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Musée de la dentelle.</a:t>
            </a:r>
          </a:p>
        </p:txBody>
      </p:sp>
      <p:pic>
        <p:nvPicPr>
          <p:cNvPr id="6" name="Image 5" descr="Une image contenant plein air, bâtiment, ciel, sculpture&#10;&#10;Description générée automatiquement">
            <a:extLst>
              <a:ext uri="{FF2B5EF4-FFF2-40B4-BE49-F238E27FC236}">
                <a16:creationId xmlns:a16="http://schemas.microsoft.com/office/drawing/2014/main" id="{BE7C2132-444A-E6D8-4E7C-D2D2EA58021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54067" y="241340"/>
            <a:ext cx="504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697DFD7-2982-50A5-EB60-E0CA565B4CAE}"/>
              </a:ext>
            </a:extLst>
          </p:cNvPr>
          <p:cNvSpPr txBox="1"/>
          <p:nvPr/>
        </p:nvSpPr>
        <p:spPr>
          <a:xfrm>
            <a:off x="1506000" y="4233016"/>
            <a:ext cx="5040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Monument à </a:t>
            </a:r>
            <a:r>
              <a:rPr lang="fr-FR" sz="2400" b="1" dirty="0" err="1">
                <a:solidFill>
                  <a:srgbClr val="FFFF00"/>
                </a:solidFill>
              </a:rPr>
              <a:t>Baldassare</a:t>
            </a:r>
            <a:r>
              <a:rPr lang="fr-FR" sz="2400" b="1" dirty="0">
                <a:solidFill>
                  <a:srgbClr val="FFFF00"/>
                </a:solidFill>
              </a:rPr>
              <a:t> Galuppi.</a:t>
            </a:r>
          </a:p>
        </p:txBody>
      </p:sp>
    </p:spTree>
    <p:extLst>
      <p:ext uri="{BB962C8B-B14F-4D97-AF65-F5344CB8AC3E}">
        <p14:creationId xmlns:p14="http://schemas.microsoft.com/office/powerpoint/2010/main" val="996920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mb/>
      </p:transition>
    </mc:Choice>
    <mc:Fallback xmlns="">
      <p:transition spd="slow" advClick="0" advTm="8000">
        <p:comb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nuage, sol&#10;&#10;Description générée automatiquement">
            <a:extLst>
              <a:ext uri="{FF2B5EF4-FFF2-40B4-BE49-F238E27FC236}">
                <a16:creationId xmlns:a16="http://schemas.microsoft.com/office/drawing/2014/main" id="{0DCDEF43-5861-C785-7A8F-8C582281A80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7789" y="279000"/>
            <a:ext cx="945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6887A50-22C6-0D85-8458-55AEC96A65FA}"/>
              </a:ext>
            </a:extLst>
          </p:cNvPr>
          <p:cNvSpPr txBox="1"/>
          <p:nvPr/>
        </p:nvSpPr>
        <p:spPr>
          <a:xfrm>
            <a:off x="254211" y="2533117"/>
            <a:ext cx="260773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Piazza </a:t>
            </a:r>
            <a:r>
              <a:rPr lang="fr-FR" sz="2400" b="1" dirty="0" err="1">
                <a:solidFill>
                  <a:srgbClr val="FFFF00"/>
                </a:solidFill>
              </a:rPr>
              <a:t>Baldassarre</a:t>
            </a:r>
            <a:r>
              <a:rPr lang="fr-FR" sz="2400" b="1" dirty="0">
                <a:solidFill>
                  <a:srgbClr val="FFFF00"/>
                </a:solidFill>
              </a:rPr>
              <a:t> Galuppi est la place principale sur l’île de </a:t>
            </a:r>
            <a:r>
              <a:rPr lang="fr-FR" sz="2400" b="1" dirty="0" err="1">
                <a:solidFill>
                  <a:srgbClr val="FFFF00"/>
                </a:solidFill>
              </a:rPr>
              <a:t>Burano</a:t>
            </a:r>
            <a:r>
              <a:rPr lang="fr-FR" sz="2400" b="1" dirty="0">
                <a:solidFill>
                  <a:srgbClr val="FFFF00"/>
                </a:solidFill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771108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mb/>
      </p:transition>
    </mc:Choice>
    <mc:Fallback xmlns="">
      <p:transition spd="slow" advClick="0" advTm="8000">
        <p:comb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sol, bâtiment&#10;&#10;Description générée automatiquement">
            <a:extLst>
              <a:ext uri="{FF2B5EF4-FFF2-40B4-BE49-F238E27FC236}">
                <a16:creationId xmlns:a16="http://schemas.microsoft.com/office/drawing/2014/main" id="{C9CA3BE3-29CC-CB24-8F92-B76700FAD5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900" y="279000"/>
            <a:ext cx="945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AF522F2-3079-3F23-CADD-385160A69DAF}"/>
              </a:ext>
            </a:extLst>
          </p:cNvPr>
          <p:cNvSpPr txBox="1"/>
          <p:nvPr/>
        </p:nvSpPr>
        <p:spPr>
          <a:xfrm>
            <a:off x="9792900" y="3002844"/>
            <a:ext cx="23991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Piazza Baldassarre Galuppi est la place principale sur l’île de Burano. 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1013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mb/>
      </p:transition>
    </mc:Choice>
    <mc:Fallback xmlns="">
      <p:transition spd="slow" advClick="0" advTm="8000">
        <p:comb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Description générée automatiquement">
            <a:extLst>
              <a:ext uri="{FF2B5EF4-FFF2-40B4-BE49-F238E27FC236}">
                <a16:creationId xmlns:a16="http://schemas.microsoft.com/office/drawing/2014/main" id="{77024B3A-8B37-53A4-263A-68AB19C8D8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2633" y="279000"/>
            <a:ext cx="945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9967655-6F1E-D104-228D-F457ED2FCFF1}"/>
              </a:ext>
            </a:extLst>
          </p:cNvPr>
          <p:cNvSpPr txBox="1"/>
          <p:nvPr/>
        </p:nvSpPr>
        <p:spPr>
          <a:xfrm>
            <a:off x="45156" y="1905506"/>
            <a:ext cx="261902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L’église San Martino de Burano est magnifique sur la place principale de l’île Baldasarre Galuppi.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9637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mb/>
      </p:transition>
    </mc:Choice>
    <mc:Fallback xmlns="">
      <p:transition spd="slow" advClick="0" advTm="8000">
        <p:comb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véhicule, ciel&#10;&#10;Description générée automatiquement">
            <a:extLst>
              <a:ext uri="{FF2B5EF4-FFF2-40B4-BE49-F238E27FC236}">
                <a16:creationId xmlns:a16="http://schemas.microsoft.com/office/drawing/2014/main" id="{79A49D8E-BFBD-925E-C83C-2FDE9FBC426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189" y="279000"/>
            <a:ext cx="945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BADF70E-0B6E-647B-D7DA-1D64CAF967AA}"/>
              </a:ext>
            </a:extLst>
          </p:cNvPr>
          <p:cNvSpPr txBox="1"/>
          <p:nvPr/>
        </p:nvSpPr>
        <p:spPr>
          <a:xfrm>
            <a:off x="9527822" y="2483556"/>
            <a:ext cx="256257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ponte della Vigna se trouve sur les berges du Rio Terranova.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4002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mb/>
      </p:transition>
    </mc:Choice>
    <mc:Fallback xmlns="">
      <p:transition spd="slow" advClick="0" advTm="8000">
        <p:comb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arbre&#10;&#10;Description générée automatiquement">
            <a:extLst>
              <a:ext uri="{FF2B5EF4-FFF2-40B4-BE49-F238E27FC236}">
                <a16:creationId xmlns:a16="http://schemas.microsoft.com/office/drawing/2014/main" id="{E0BE26E6-5C63-EF36-65C7-EB8BC740D8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07167" y="279000"/>
            <a:ext cx="945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0F8725D-ECFB-0CD5-3BD4-A2D25285812E}"/>
              </a:ext>
            </a:extLst>
          </p:cNvPr>
          <p:cNvSpPr txBox="1"/>
          <p:nvPr/>
        </p:nvSpPr>
        <p:spPr>
          <a:xfrm>
            <a:off x="225778" y="1219200"/>
            <a:ext cx="259644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Séparée par un pont de l’île de </a:t>
            </a:r>
            <a:r>
              <a:rPr lang="fr-FR" sz="2400" b="1" dirty="0" err="1">
                <a:solidFill>
                  <a:srgbClr val="FFFF00"/>
                </a:solidFill>
              </a:rPr>
              <a:t>Burano</a:t>
            </a:r>
            <a:r>
              <a:rPr lang="fr-FR" sz="2400" b="1" dirty="0">
                <a:solidFill>
                  <a:srgbClr val="FFFF00"/>
                </a:solidFill>
              </a:rPr>
              <a:t>, l’île de </a:t>
            </a:r>
            <a:r>
              <a:rPr lang="fr-FR" sz="2400" b="1" dirty="0" err="1">
                <a:solidFill>
                  <a:srgbClr val="FFFF00"/>
                </a:solidFill>
              </a:rPr>
              <a:t>Mazzorbo</a:t>
            </a:r>
            <a:r>
              <a:rPr lang="fr-FR" sz="2400" b="1" dirty="0">
                <a:solidFill>
                  <a:srgbClr val="FFFF00"/>
                </a:solidFill>
              </a:rPr>
              <a:t> est dans la même veine que sa voisine avec des bâtiments colorés, des vignes et des vergers. vue y est magnifique</a:t>
            </a:r>
          </a:p>
        </p:txBody>
      </p:sp>
    </p:spTree>
    <p:extLst>
      <p:ext uri="{BB962C8B-B14F-4D97-AF65-F5344CB8AC3E}">
        <p14:creationId xmlns:p14="http://schemas.microsoft.com/office/powerpoint/2010/main" val="353849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mb/>
      </p:transition>
    </mc:Choice>
    <mc:Fallback xmlns="">
      <p:transition spd="slow" advClick="0" advTm="8000">
        <p:comb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1E1AB45E-EAFD-3A30-A538-60144D34C4D4}"/>
              </a:ext>
            </a:extLst>
          </p:cNvPr>
          <p:cNvSpPr txBox="1"/>
          <p:nvPr/>
        </p:nvSpPr>
        <p:spPr>
          <a:xfrm>
            <a:off x="1072445" y="912153"/>
            <a:ext cx="110405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Proposé La Ville De </a:t>
            </a:r>
            <a:r>
              <a:rPr lang="fr-FR" sz="3200" b="1" dirty="0" err="1">
                <a:solidFill>
                  <a:srgbClr val="FFFF00"/>
                </a:solidFill>
              </a:rPr>
              <a:t>Burano</a:t>
            </a:r>
            <a:r>
              <a:rPr lang="fr-FR" sz="3200" b="1" dirty="0">
                <a:solidFill>
                  <a:srgbClr val="FFFF00"/>
                </a:solidFill>
              </a:rPr>
              <a:t> –Île D’Italie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E2C3B511-9BF6-F0A7-CB4F-8BA627FBF9EA}"/>
              </a:ext>
            </a:extLst>
          </p:cNvPr>
          <p:cNvSpPr txBox="1"/>
          <p:nvPr/>
        </p:nvSpPr>
        <p:spPr>
          <a:xfrm>
            <a:off x="3476977" y="1964267"/>
            <a:ext cx="78683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EF1FA6D8-F0C0-91DC-F8CA-0A38CA3AD138}"/>
              </a:ext>
            </a:extLst>
          </p:cNvPr>
          <p:cNvSpPr txBox="1"/>
          <p:nvPr/>
        </p:nvSpPr>
        <p:spPr>
          <a:xfrm>
            <a:off x="4159956" y="3016381"/>
            <a:ext cx="6310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 De Votre Visite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E7C03E9B-6755-4BF4-02DA-8AF2C199D5E8}"/>
              </a:ext>
            </a:extLst>
          </p:cNvPr>
          <p:cNvSpPr txBox="1"/>
          <p:nvPr/>
        </p:nvSpPr>
        <p:spPr>
          <a:xfrm>
            <a:off x="5497689" y="4068495"/>
            <a:ext cx="57234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606566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mb/>
      </p:transition>
    </mc:Choice>
    <mc:Fallback xmlns="">
      <p:transition spd="slow" advClick="0" advTm="8000">
        <p:comb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434</Words>
  <Application>Microsoft Office PowerPoint</Application>
  <PresentationFormat>Grand écran</PresentationFormat>
  <Paragraphs>153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6</cp:revision>
  <dcterms:created xsi:type="dcterms:W3CDTF">2024-09-09T08:30:12Z</dcterms:created>
  <dcterms:modified xsi:type="dcterms:W3CDTF">2024-09-09T10:05:38Z</dcterms:modified>
</cp:coreProperties>
</file>