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56"/>
  </p:notesMasterIdLst>
  <p:sldIdLst>
    <p:sldId id="256" r:id="rId4"/>
    <p:sldId id="348" r:id="rId5"/>
    <p:sldId id="349" r:id="rId6"/>
    <p:sldId id="350" r:id="rId7"/>
    <p:sldId id="326" r:id="rId8"/>
    <p:sldId id="257" r:id="rId9"/>
    <p:sldId id="327" r:id="rId10"/>
    <p:sldId id="328" r:id="rId11"/>
    <p:sldId id="329" r:id="rId12"/>
    <p:sldId id="330" r:id="rId13"/>
    <p:sldId id="331" r:id="rId14"/>
    <p:sldId id="337" r:id="rId15"/>
    <p:sldId id="340" r:id="rId16"/>
    <p:sldId id="341" r:id="rId17"/>
    <p:sldId id="342" r:id="rId18"/>
    <p:sldId id="343" r:id="rId19"/>
    <p:sldId id="306" r:id="rId20"/>
    <p:sldId id="307" r:id="rId21"/>
    <p:sldId id="308" r:id="rId22"/>
    <p:sldId id="309" r:id="rId23"/>
    <p:sldId id="310" r:id="rId24"/>
    <p:sldId id="260" r:id="rId25"/>
    <p:sldId id="281" r:id="rId26"/>
    <p:sldId id="312" r:id="rId27"/>
    <p:sldId id="333" r:id="rId28"/>
    <p:sldId id="301" r:id="rId29"/>
    <p:sldId id="315" r:id="rId30"/>
    <p:sldId id="302" r:id="rId31"/>
    <p:sldId id="316" r:id="rId32"/>
    <p:sldId id="303" r:id="rId33"/>
    <p:sldId id="320" r:id="rId34"/>
    <p:sldId id="344" r:id="rId35"/>
    <p:sldId id="345" r:id="rId36"/>
    <p:sldId id="346" r:id="rId37"/>
    <p:sldId id="293" r:id="rId38"/>
    <p:sldId id="347" r:id="rId39"/>
    <p:sldId id="352" r:id="rId40"/>
    <p:sldId id="266" r:id="rId41"/>
    <p:sldId id="351" r:id="rId42"/>
    <p:sldId id="332" r:id="rId43"/>
    <p:sldId id="323" r:id="rId44"/>
    <p:sldId id="334" r:id="rId45"/>
    <p:sldId id="335" r:id="rId46"/>
    <p:sldId id="325" r:id="rId47"/>
    <p:sldId id="338" r:id="rId48"/>
    <p:sldId id="339" r:id="rId49"/>
    <p:sldId id="305" r:id="rId50"/>
    <p:sldId id="297" r:id="rId51"/>
    <p:sldId id="321" r:id="rId52"/>
    <p:sldId id="314" r:id="rId53"/>
    <p:sldId id="336" r:id="rId54"/>
    <p:sldId id="353" r:id="rId5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FF081E8-80C2-4B04-84B0-7DA85E1F0D65}">
          <p14:sldIdLst>
            <p14:sldId id="256"/>
            <p14:sldId id="348"/>
            <p14:sldId id="349"/>
            <p14:sldId id="350"/>
            <p14:sldId id="326"/>
            <p14:sldId id="257"/>
            <p14:sldId id="327"/>
            <p14:sldId id="328"/>
            <p14:sldId id="329"/>
            <p14:sldId id="330"/>
            <p14:sldId id="331"/>
            <p14:sldId id="337"/>
            <p14:sldId id="340"/>
            <p14:sldId id="341"/>
            <p14:sldId id="342"/>
            <p14:sldId id="343"/>
            <p14:sldId id="306"/>
            <p14:sldId id="307"/>
            <p14:sldId id="308"/>
            <p14:sldId id="309"/>
            <p14:sldId id="310"/>
            <p14:sldId id="260"/>
            <p14:sldId id="281"/>
            <p14:sldId id="312"/>
            <p14:sldId id="333"/>
            <p14:sldId id="301"/>
            <p14:sldId id="315"/>
            <p14:sldId id="302"/>
            <p14:sldId id="316"/>
            <p14:sldId id="303"/>
            <p14:sldId id="320"/>
            <p14:sldId id="344"/>
            <p14:sldId id="345"/>
            <p14:sldId id="346"/>
            <p14:sldId id="293"/>
            <p14:sldId id="347"/>
          </p14:sldIdLst>
        </p14:section>
        <p14:section name="Conclusion" id="{2B34D4A4-42B2-4025-A5C0-46A82CB25A33}">
          <p14:sldIdLst>
            <p14:sldId id="352"/>
            <p14:sldId id="266"/>
            <p14:sldId id="351"/>
            <p14:sldId id="332"/>
            <p14:sldId id="323"/>
            <p14:sldId id="334"/>
            <p14:sldId id="335"/>
            <p14:sldId id="325"/>
            <p14:sldId id="338"/>
            <p14:sldId id="339"/>
            <p14:sldId id="305"/>
            <p14:sldId id="297"/>
            <p14:sldId id="321"/>
            <p14:sldId id="314"/>
            <p14:sldId id="336"/>
            <p14:sldId id="3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5F2"/>
    <a:srgbClr val="D2B48C"/>
    <a:srgbClr val="DCA6DC"/>
    <a:srgbClr val="98FB98"/>
    <a:srgbClr val="ACD7E6"/>
    <a:srgbClr val="FFDAB9"/>
    <a:srgbClr val="FF1493"/>
    <a:srgbClr val="1D1D8A"/>
    <a:srgbClr val="F9F911"/>
    <a:srgbClr val="A05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DE37D3-9081-44E6-8A1A-76FBB67D2B99}" v="198" dt="2024-09-08T09:02:40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9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ravignon.sharepoint.com/sites/Stagiaires/Documents%20partages/General/2024%20Zo&#233;%20Degoix/ResRhods/RR2024_r&#233;col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Feuil6!$G$6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Feuil6!$F$7:$F$9</c:f>
              <c:strCache>
                <c:ptCount val="3"/>
                <c:pt idx="0">
                  <c:v>RR026</c:v>
                </c:pt>
                <c:pt idx="1">
                  <c:v>RR028</c:v>
                </c:pt>
                <c:pt idx="2">
                  <c:v>RR045</c:v>
                </c:pt>
              </c:strCache>
            </c:strRef>
          </c:cat>
          <c:val>
            <c:numRef>
              <c:f>Feuil6!$G$7:$G$9</c:f>
              <c:numCache>
                <c:formatCode>General</c:formatCode>
                <c:ptCount val="3"/>
                <c:pt idx="0">
                  <c:v>11.83</c:v>
                </c:pt>
                <c:pt idx="1">
                  <c:v>26.690000000000005</c:v>
                </c:pt>
                <c:pt idx="2">
                  <c:v>6.52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A1-4111-A401-240A4F70992C}"/>
            </c:ext>
          </c:extLst>
        </c:ser>
        <c:ser>
          <c:idx val="1"/>
          <c:order val="1"/>
          <c:tx>
            <c:strRef>
              <c:f>Feuil6!$H$6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Feuil6!$F$7:$F$9</c:f>
              <c:strCache>
                <c:ptCount val="3"/>
                <c:pt idx="0">
                  <c:v>RR026</c:v>
                </c:pt>
                <c:pt idx="1">
                  <c:v>RR028</c:v>
                </c:pt>
                <c:pt idx="2">
                  <c:v>RR045</c:v>
                </c:pt>
              </c:strCache>
            </c:strRef>
          </c:cat>
          <c:val>
            <c:numRef>
              <c:f>Feuil6!$H$7:$H$9</c:f>
              <c:numCache>
                <c:formatCode>General</c:formatCode>
                <c:ptCount val="3"/>
                <c:pt idx="0">
                  <c:v>13.46</c:v>
                </c:pt>
                <c:pt idx="1">
                  <c:v>18.29</c:v>
                </c:pt>
                <c:pt idx="2">
                  <c:v>7.96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A1-4111-A401-240A4F70992C}"/>
            </c:ext>
          </c:extLst>
        </c:ser>
        <c:ser>
          <c:idx val="2"/>
          <c:order val="2"/>
          <c:tx>
            <c:strRef>
              <c:f>Feuil6!$I$6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Feuil6!$F$7:$F$9</c:f>
              <c:strCache>
                <c:ptCount val="3"/>
                <c:pt idx="0">
                  <c:v>RR026</c:v>
                </c:pt>
                <c:pt idx="1">
                  <c:v>RR028</c:v>
                </c:pt>
                <c:pt idx="2">
                  <c:v>RR045</c:v>
                </c:pt>
              </c:strCache>
            </c:strRef>
          </c:cat>
          <c:val>
            <c:numRef>
              <c:f>Feuil6!$I$7:$I$9</c:f>
              <c:numCache>
                <c:formatCode>General</c:formatCode>
                <c:ptCount val="3"/>
                <c:pt idx="0">
                  <c:v>10.649999999999999</c:v>
                </c:pt>
                <c:pt idx="1">
                  <c:v>17.740000000000002</c:v>
                </c:pt>
                <c:pt idx="2">
                  <c:v>10.37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A1-4111-A401-240A4F709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4823952"/>
        <c:axId val="1394823472"/>
      </c:barChart>
      <c:catAx>
        <c:axId val="1394823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fr-FR"/>
                  <a:t>Millésime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fr-FR"/>
          </a:p>
        </c:txPr>
        <c:crossAx val="1394823472"/>
        <c:crossesAt val="0"/>
        <c:auto val="1"/>
        <c:lblAlgn val="ctr"/>
        <c:lblOffset val="100"/>
        <c:noMultiLvlLbl val="0"/>
      </c:catAx>
      <c:valAx>
        <c:axId val="1394823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fr-FR"/>
                  <a:t>Poids net de raisin (kg)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fr-FR"/>
          </a:p>
        </c:txPr>
        <c:crossAx val="139482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82811-2AFB-4C54-9E95-56044452C7C2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60A58-4457-4208-9AF4-4193672C89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43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874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929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018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88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96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044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72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9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088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48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50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60A58-4457-4208-9AF4-4193672C897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316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F64A82-63EA-6597-931C-2B6B35FC4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CC9C65-57B9-F181-C0C0-60E2329EC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2B90A8-373A-BA35-E6A2-A2EA480A0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61B63C-5499-BDDC-D0DD-C04CB51E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CE3616-7811-40B3-4655-0773748B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04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CC536-049F-23D9-B94A-33558D799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7FEB9F-BB50-E5AF-D061-C9B3A6934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227DF8-91C9-DC00-74E9-B5F18D3F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ACD6C2-EEFD-7473-161A-60F4994DC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BDBD5A-36B4-E639-43D1-F4935D77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04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BF0B72A-4B9F-A814-3BDD-61D1D089B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35D8DD-4E56-3B7D-8906-43B26BD0E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FFCCED-386F-0101-28BF-90E16AE3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369F96-6014-FD82-A3EE-238775BE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7AA93D-37AF-64C1-679A-40ACDFEF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69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38EA5-2E30-0732-F035-606DB37C1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93A671-8CD3-CE5E-2670-FDA4CE1E4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CE7D9D-A14E-65ED-A083-559547B7F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D4F8F9-E109-AF53-1339-70AA4879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7DF555-8C20-D1F7-C431-86B0308AE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44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8C4FB1-2CB6-61B4-6F2D-892A303E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F0DBE5-76BA-0027-0C2F-50F168E95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2562E9-E135-2DED-CF6E-A0706F9C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E7D5F2-DDED-4182-8F69-8E977002D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EA508-88E0-9373-8EB8-5C7B7494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80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7800F-C4C5-82A7-58FD-3D896D09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FFCFE1-936D-F5BF-A20B-549AD9667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8D976F-6CE1-65F2-F0F2-E6F4AD290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7FF483-1EF8-D77B-33C0-FDDE1D4B1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011AD8-BD92-8F36-1354-0C209FEC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861A81-6DEA-36D2-4D16-D0887A94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73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E3B7BE-ADAF-9442-8F33-AF902E33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EDA367-094C-E000-AE73-A2CF50318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9DE8DA2-5BA3-2C98-9928-13C0A8E4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E0BEEAD-9960-29FF-2BC7-5D3962050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E7112E-8A2E-AE5D-5801-B9A0D5255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CAD66BD-8C82-48BB-BEDB-374231997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4622FCB-2095-4FC0-E460-DCB336AA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04A422B-1EF5-151D-08F3-38915B75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00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0A896-7031-9EC7-274F-C45F6C7F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2EA5D8-0245-102B-DEF0-0932219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C15BFF-5DFE-EB35-EA40-B801F037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617674-491B-FE5E-779C-F4E42A75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24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503395-4EBB-1FC1-CA9C-FEF6D662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DBCB8D-6265-A42C-120F-C7127BEF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EDB522-3C47-A2EB-074C-9DBA3DD4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25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E7B266-AB15-E001-9B0D-8EF7C9DA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42720F-1BB2-DA1F-142D-F15180A66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9F2A97-97EA-A0B4-8F71-CD72BD957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48EE4-DD46-E795-BBCC-A5F4AED2E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FE340E-0F41-1F56-17BC-E97363AC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33B604-AA57-74D5-8723-E27EDB06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1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9CA08-858B-A82E-2154-CB413D819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1F8BF54-217D-E100-B0D2-A4928B81C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FC40F1-39E4-E1D1-B812-12025D5F3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97A630-6B3B-2993-BD61-45670B40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0E5FAA-25C1-752D-7BFA-2D1C8026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38710E-07DE-72A2-7F62-2D509A94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32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255B75C-99C0-48F0-36D6-4057EC53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C8C472-A1FA-CE8D-0EB1-D044C0AD5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0C92C3-E553-F8A9-0DA0-E9FF7DC11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4E0B65-584F-4F48-84B5-6FC389AE3736}" type="datetimeFigureOut">
              <a:rPr lang="fr-FR" smtClean="0"/>
              <a:t>08/09/2024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EE1F95-82C8-22AF-64E5-6EC2D1223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C1F7A4-8BB6-B613-F2CD-5D10A8356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1146DD-BA90-499E-A681-2F152D8EBB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98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fruit, raisin, Feuilles de vigne, vignoble&#10;&#10;Description générée automatiquement">
            <a:extLst>
              <a:ext uri="{FF2B5EF4-FFF2-40B4-BE49-F238E27FC236}">
                <a16:creationId xmlns:a16="http://schemas.microsoft.com/office/drawing/2014/main" id="{DA011076-5EE0-A216-B1D7-3013FC2F6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r="15250" b="345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9DF9B5-DFBA-7F15-9ECB-711297E807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3000">
                <a:schemeClr val="accent1">
                  <a:alpha val="0"/>
                  <a:lumMod val="0"/>
                  <a:lumOff val="100000"/>
                </a:schemeClr>
              </a:gs>
              <a:gs pos="73000">
                <a:schemeClr val="tx1">
                  <a:alpha val="50000"/>
                </a:schemeClr>
              </a:gs>
              <a:gs pos="56000">
                <a:schemeClr val="tx1">
                  <a:alpha val="3000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D05060-A78C-35A3-F7DB-1D455DE54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411146"/>
            <a:ext cx="7820660" cy="2983231"/>
          </a:xfrm>
          <a:gradFill flip="none" rotWithShape="1">
            <a:gsLst>
              <a:gs pos="3000">
                <a:schemeClr val="tx1">
                  <a:alpha val="10000"/>
                  <a:lumMod val="93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cap="rnd" cmpd="sng">
            <a:noFill/>
          </a:ln>
        </p:spPr>
        <p:txBody>
          <a:bodyPr>
            <a:noAutofit/>
          </a:bodyPr>
          <a:lstStyle/>
          <a:p>
            <a:r>
              <a:rPr lang="fr-FR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Sélection de variétés de vignes, résistantes aux maladies, à typicité rhodanienne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55F97D2-A01B-F96A-52D7-28F9206611DA}"/>
              </a:ext>
            </a:extLst>
          </p:cNvPr>
          <p:cNvGrpSpPr/>
          <p:nvPr/>
        </p:nvGrpSpPr>
        <p:grpSpPr>
          <a:xfrm>
            <a:off x="938987" y="6080197"/>
            <a:ext cx="6582767" cy="579789"/>
            <a:chOff x="1107270" y="6080197"/>
            <a:chExt cx="6582767" cy="579789"/>
          </a:xfrm>
        </p:grpSpPr>
        <p:pic>
          <p:nvPicPr>
            <p:cNvPr id="6" name="Image 5" descr="Identité visuelle : la charte graphique de l'uB - Université de Bourgogne">
              <a:extLst>
                <a:ext uri="{FF2B5EF4-FFF2-40B4-BE49-F238E27FC236}">
                  <a16:creationId xmlns:a16="http://schemas.microsoft.com/office/drawing/2014/main" id="{C913E349-C457-CED3-7BDA-94C727E38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85" b="94350" l="0" r="92606">
                          <a14:foregroundMark x1="9457" y1="30508" x2="9859" y2="25989"/>
                          <a14:foregroundMark x1="8803" y1="37853" x2="9256" y2="32768"/>
                          <a14:foregroundMark x1="9859" y1="25989" x2="10211" y2="25989"/>
                          <a14:foregroundMark x1="3395" y1="34614" x2="2163" y2="32768"/>
                          <a14:foregroundMark x1="6690" y1="39548" x2="3616" y2="34945"/>
                          <a14:foregroundMark x1="5835" y1="26430" x2="6690" y2="25424"/>
                          <a14:foregroundMark x1="4577" y1="33898" x2="2465" y2="31638"/>
                          <a14:foregroundMark x1="5282" y1="27119" x2="9155" y2="27119"/>
                          <a14:foregroundMark x1="2817" y1="29944" x2="3169" y2="36723"/>
                          <a14:foregroundMark x1="2817" y1="87006" x2="8803" y2="96045"/>
                          <a14:foregroundMark x1="8803" y1="96045" x2="42606" y2="95480"/>
                          <a14:foregroundMark x1="42606" y1="95480" x2="33099" y2="89266"/>
                          <a14:foregroundMark x1="33099" y1="89266" x2="4225" y2="88701"/>
                          <a14:foregroundMark x1="43662" y1="87006" x2="53521" y2="96045"/>
                          <a14:foregroundMark x1="53521" y1="96045" x2="61268" y2="92655"/>
                          <a14:foregroundMark x1="61268" y1="92655" x2="45423" y2="89266"/>
                          <a14:foregroundMark x1="74648" y1="87571" x2="82394" y2="94350"/>
                          <a14:foregroundMark x1="87137" y1="94350" x2="92606" y2="94350"/>
                          <a14:foregroundMark x1="82394" y1="94350" x2="82780" y2="94350"/>
                          <a14:foregroundMark x1="92606" y1="94350" x2="87236" y2="88606"/>
                          <a14:foregroundMark x1="79197" y1="85319" x2="75352" y2="86441"/>
                          <a14:foregroundMark x1="51056" y1="5650" x2="51056" y2="11864"/>
                          <a14:foregroundMark x1="79577" y1="81356" x2="77817" y2="82486"/>
                          <a14:foregroundMark x1="52113" y1="83051" x2="66197" y2="75141"/>
                          <a14:foregroundMark x1="74156" y1="57809" x2="76056" y2="53672"/>
                          <a14:foregroundMark x1="66197" y1="75141" x2="70182" y2="66463"/>
                          <a14:foregroundMark x1="76056" y1="53672" x2="75352" y2="31638"/>
                          <a14:foregroundMark x1="75352" y1="31638" x2="72887" y2="19209"/>
                          <a14:foregroundMark x1="66264" y1="22852" x2="60563" y2="25989"/>
                          <a14:foregroundMark x1="72887" y1="19209" x2="69776" y2="20920"/>
                          <a14:foregroundMark x1="60563" y1="25989" x2="58451" y2="77966"/>
                          <a14:foregroundMark x1="64085" y1="83051" x2="73944" y2="79661"/>
                          <a14:foregroundMark x1="75944" y1="76547" x2="85915" y2="61017"/>
                          <a14:foregroundMark x1="73944" y1="79661" x2="75932" y2="76565"/>
                          <a14:foregroundMark x1="85915" y1="61017" x2="84155" y2="47458"/>
                          <a14:foregroundMark x1="84155" y1="47458" x2="76056" y2="49153"/>
                          <a14:foregroundMark x1="78521" y1="39548" x2="72753" y2="13417"/>
                          <a14:foregroundMark x1="63507" y1="12429" x2="63028" y2="12429"/>
                          <a14:foregroundMark x1="70680" y1="12429" x2="63913" y2="12429"/>
                          <a14:foregroundMark x1="63028" y1="12429" x2="55282" y2="32203"/>
                          <a14:foregroundMark x1="55282" y1="32203" x2="54577" y2="55367"/>
                          <a14:foregroundMark x1="54577" y1="55367" x2="57394" y2="69492"/>
                          <a14:foregroundMark x1="57394" y1="69492" x2="65493" y2="73446"/>
                          <a14:foregroundMark x1="74707" y1="58134" x2="75352" y2="57062"/>
                          <a14:foregroundMark x1="65493" y1="73446" x2="69988" y2="65975"/>
                          <a14:foregroundMark x1="75352" y1="57062" x2="78873" y2="44633"/>
                          <a14:foregroundMark x1="78873" y1="44633" x2="79225" y2="39548"/>
                          <a14:foregroundMark x1="71947" y1="52329" x2="60915" y2="49153"/>
                          <a14:foregroundMark x1="74648" y1="53107" x2="72259" y2="52419"/>
                          <a14:foregroundMark x1="60915" y1="49153" x2="64437" y2="36158"/>
                          <a14:foregroundMark x1="64437" y1="36158" x2="70775" y2="37853"/>
                          <a14:foregroundMark x1="70775" y1="37853" x2="76056" y2="35593"/>
                          <a14:foregroundMark x1="52817" y1="31638" x2="52465" y2="11299"/>
                          <a14:foregroundMark x1="52465" y1="11299" x2="62324" y2="5085"/>
                          <a14:foregroundMark x1="62324" y1="5085" x2="79225" y2="7345"/>
                          <a14:foregroundMark x1="79225" y1="7345" x2="86268" y2="12994"/>
                          <a14:foregroundMark x1="86268" y1="12994" x2="86972" y2="27119"/>
                          <a14:foregroundMark x1="86972" y1="27119" x2="83451" y2="37853"/>
                          <a14:foregroundMark x1="83451" y1="37853" x2="81338" y2="39548"/>
                          <a14:backgroundMark x1="84155" y1="81921" x2="80986" y2="83051"/>
                          <a14:backgroundMark x1="82394" y1="83616" x2="80761" y2="83616"/>
                          <a14:backgroundMark x1="66197" y1="23729" x2="68662" y2="23729"/>
                          <a14:backgroundMark x1="66901" y1="23729" x2="66197" y2="22599"/>
                          <a14:backgroundMark x1="72887" y1="57062" x2="71127" y2="64407"/>
                          <a14:backgroundMark x1="71127" y1="64407" x2="71127" y2="64407"/>
                          <a14:backgroundMark x1="71127" y1="64407" x2="69366" y2="64407"/>
                          <a14:backgroundMark x1="73944" y1="59322" x2="73239" y2="57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270" y="6080197"/>
              <a:ext cx="930091" cy="579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 6" descr="Sciences vie terre et environnement - Université de Bourgogne">
              <a:extLst>
                <a:ext uri="{FF2B5EF4-FFF2-40B4-BE49-F238E27FC236}">
                  <a16:creationId xmlns:a16="http://schemas.microsoft.com/office/drawing/2014/main" id="{12385501-ACE6-9058-2BB7-5CC75D552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46"/>
            <a:stretch/>
          </p:blipFill>
          <p:spPr bwMode="auto">
            <a:xfrm>
              <a:off x="2424540" y="6080198"/>
              <a:ext cx="1534160" cy="5759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 7" descr="Master 2 B2IPME - UFR Sciences Vie, Terre et Environnement - uB Dijon">
              <a:extLst>
                <a:ext uri="{FF2B5EF4-FFF2-40B4-BE49-F238E27FC236}">
                  <a16:creationId xmlns:a16="http://schemas.microsoft.com/office/drawing/2014/main" id="{390BFE93-BE4B-1082-B33F-C692DB0E6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672" b="82609" l="6533" r="97990">
                          <a14:foregroundMark x1="85427" y1="15415" x2="28643" y2="17391"/>
                          <a14:foregroundMark x1="28643" y1="17391" x2="17588" y2="25296"/>
                          <a14:foregroundMark x1="17588" y1="25296" x2="10553" y2="47826"/>
                          <a14:foregroundMark x1="10553" y1="47826" x2="22111" y2="67194"/>
                          <a14:foregroundMark x1="22111" y1="67194" x2="50251" y2="73123"/>
                          <a14:foregroundMark x1="50251" y1="73123" x2="75377" y2="67589"/>
                          <a14:foregroundMark x1="75377" y1="67589" x2="83417" y2="49407"/>
                          <a14:foregroundMark x1="83417" y1="49407" x2="84422" y2="25296"/>
                          <a14:foregroundMark x1="10553" y1="18182" x2="5025" y2="50198"/>
                          <a14:foregroundMark x1="5025" y1="50198" x2="14573" y2="75494"/>
                          <a14:foregroundMark x1="26790" y1="79930" x2="34171" y2="82609"/>
                          <a14:foregroundMark x1="14573" y1="75494" x2="17773" y2="76656"/>
                          <a14:foregroundMark x1="34171" y1="82609" x2="79899" y2="80237"/>
                          <a14:foregroundMark x1="79899" y1="80237" x2="95477" y2="70751"/>
                          <a14:foregroundMark x1="97610" y1="62699" x2="97990" y2="61265"/>
                          <a14:foregroundMark x1="95477" y1="70751" x2="97357" y2="63655"/>
                          <a14:foregroundMark x1="97990" y1="61265" x2="88945" y2="25692"/>
                          <a14:foregroundMark x1="88945" y1="25692" x2="84422" y2="23320"/>
                          <a14:foregroundMark x1="81407" y1="13834" x2="16583" y2="16996"/>
                          <a14:foregroundMark x1="16583" y1="16996" x2="34171" y2="11858"/>
                          <a14:foregroundMark x1="34171" y1="11858" x2="50754" y2="11462"/>
                          <a14:foregroundMark x1="50754" y1="11462" x2="80402" y2="14229"/>
                          <a14:foregroundMark x1="7035" y1="21739" x2="5528" y2="63241"/>
                          <a14:foregroundMark x1="5528" y1="63241" x2="11055" y2="75099"/>
                          <a14:foregroundMark x1="24976" y1="81668" x2="26131" y2="82213"/>
                          <a14:foregroundMark x1="11055" y1="75099" x2="16644" y2="77736"/>
                          <a14:foregroundMark x1="26131" y1="82213" x2="38191" y2="83794"/>
                          <a14:foregroundMark x1="38191" y1="83794" x2="74874" y2="80237"/>
                          <a14:foregroundMark x1="74874" y1="80237" x2="89950" y2="71146"/>
                          <a14:foregroundMark x1="89950" y1="71146" x2="90452" y2="69960"/>
                          <a14:foregroundMark x1="85993" y1="82637" x2="24623" y2="86561"/>
                          <a14:foregroundMark x1="24623" y1="86561" x2="21160" y2="85323"/>
                          <a14:foregroundMark x1="12680" y1="81534" x2="7035" y2="74704"/>
                          <a14:foregroundMark x1="7035" y1="74704" x2="6533" y2="42292"/>
                          <a14:foregroundMark x1="6533" y1="42292" x2="10553" y2="14229"/>
                          <a14:foregroundMark x1="5025" y1="26877" x2="3015" y2="65217"/>
                          <a14:foregroundMark x1="3015" y1="65217" x2="12669" y2="81544"/>
                          <a14:foregroundMark x1="22724" y1="83825" x2="29648" y2="84980"/>
                          <a14:foregroundMark x1="29648" y1="84980" x2="86000" y2="82627"/>
                          <a14:foregroundMark x1="14573" y1="34387" x2="11055" y2="47036"/>
                          <a14:foregroundMark x1="11055" y1="47036" x2="23618" y2="36759"/>
                          <a14:foregroundMark x1="23618" y1="36759" x2="15075" y2="30040"/>
                          <a14:foregroundMark x1="15075" y1="30040" x2="14573" y2="30435"/>
                          <a14:foregroundMark x1="8040" y1="35573" x2="23116" y2="52964"/>
                          <a14:foregroundMark x1="23116" y1="52964" x2="41206" y2="49407"/>
                          <a14:foregroundMark x1="41206" y1="49407" x2="37186" y2="39130"/>
                          <a14:foregroundMark x1="37186" y1="39130" x2="8040" y2="35178"/>
                          <a14:foregroundMark x1="33166" y1="38735" x2="28141" y2="49012"/>
                          <a14:foregroundMark x1="28141" y1="49012" x2="36181" y2="33992"/>
                          <a14:foregroundMark x1="36181" y1="33992" x2="30151" y2="38735"/>
                          <a14:foregroundMark x1="12060" y1="39130" x2="15075" y2="56522"/>
                          <a14:foregroundMark x1="15075" y1="56522" x2="29648" y2="50988"/>
                          <a14:foregroundMark x1="29648" y1="50988" x2="22613" y2="42688"/>
                          <a14:foregroundMark x1="22613" y1="42688" x2="12060" y2="42292"/>
                          <a14:foregroundMark x1="9045" y1="41502" x2="22613" y2="52569"/>
                          <a14:foregroundMark x1="22613" y1="52569" x2="11055" y2="43874"/>
                          <a14:foregroundMark x1="11055" y1="43874" x2="9045" y2="43874"/>
                          <a14:foregroundMark x1="15578" y1="43478" x2="9548" y2="53360"/>
                          <a14:foregroundMark x1="9548" y1="53360" x2="11558" y2="47826"/>
                          <a14:foregroundMark x1="7538" y1="43874" x2="11055" y2="52174"/>
                          <a14:foregroundMark x1="17588" y1="44664" x2="27638" y2="50988"/>
                          <a14:backgroundMark x1="97990" y1="63636" x2="97990" y2="56522"/>
                          <a14:backgroundMark x1="85427" y1="83399" x2="88945" y2="83004"/>
                          <a14:backgroundMark x1="11558" y1="82609" x2="21106" y2="85375"/>
                          <a14:backgroundMark x1="10050" y1="13834" x2="10050" y2="13834"/>
                          <a14:backgroundMark x1="11558" y1="13834" x2="11558" y2="13834"/>
                          <a14:backgroundMark x1="11558" y1="13834" x2="11558" y2="13834"/>
                          <a14:backgroundMark x1="11055" y1="13439" x2="11055" y2="13439"/>
                          <a14:backgroundMark x1="97990" y1="65217" x2="97990" y2="63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8" b="13270"/>
            <a:stretch/>
          </p:blipFill>
          <p:spPr bwMode="auto">
            <a:xfrm>
              <a:off x="4345879" y="6080197"/>
              <a:ext cx="569596" cy="57594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Image 8" descr="Institut Rhodanien - Institut de Recherche et d'Expérimentation Viticole et  Oenologique des Vins d'A.O.C. de la Vallée du Rhône">
              <a:extLst>
                <a:ext uri="{FF2B5EF4-FFF2-40B4-BE49-F238E27FC236}">
                  <a16:creationId xmlns:a16="http://schemas.microsoft.com/office/drawing/2014/main" id="{67C3C015-9640-6976-DBE1-413B699DE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4" y="6086367"/>
              <a:ext cx="2387383" cy="5736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9B495EB-EDCB-842F-9820-1B1BDBB4F2F7}"/>
              </a:ext>
            </a:extLst>
          </p:cNvPr>
          <p:cNvSpPr txBox="1"/>
          <p:nvPr/>
        </p:nvSpPr>
        <p:spPr>
          <a:xfrm>
            <a:off x="1841197" y="3805523"/>
            <a:ext cx="4672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Zoé Degoix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 10 septembre 2024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Encadrée par Viviane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Bécart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4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618ABA-E227-CEA7-677E-71626532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43" y="1050049"/>
            <a:ext cx="5162550" cy="437188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Mildiou et Oïdium </a:t>
            </a:r>
          </a:p>
        </p:txBody>
      </p:sp>
      <p:pic>
        <p:nvPicPr>
          <p:cNvPr id="4" name="Image 3" descr="Une image contenant plein air, arbre, plante, fleur&#10;&#10;Description générée automatiquement">
            <a:extLst>
              <a:ext uri="{FF2B5EF4-FFF2-40B4-BE49-F238E27FC236}">
                <a16:creationId xmlns:a16="http://schemas.microsoft.com/office/drawing/2014/main" id="{B11DF5A7-856A-5CCC-9D14-FC64DBF21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28631" r="10410" b="34736"/>
          <a:stretch/>
        </p:blipFill>
        <p:spPr bwMode="auto">
          <a:xfrm>
            <a:off x="2158805" y="1742013"/>
            <a:ext cx="2643780" cy="1541772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5034E3-826B-7E42-ABD9-4FE6457BF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13644" r="20306" b="12379"/>
          <a:stretch/>
        </p:blipFill>
        <p:spPr bwMode="auto">
          <a:xfrm>
            <a:off x="389818" y="1768759"/>
            <a:ext cx="1536181" cy="1488281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76DF2F-EECA-45A5-6099-15BBF918E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67" y="4421758"/>
            <a:ext cx="1467415" cy="1519927"/>
          </a:xfrm>
          <a:prstGeom prst="roundRect">
            <a:avLst/>
          </a:prstGeom>
        </p:spPr>
      </p:pic>
      <p:pic>
        <p:nvPicPr>
          <p:cNvPr id="7" name="Image 6" descr="Une image contenant plein air, Pathologie végétale, arbre, feuille&#10;&#10;Description générée automatiquement">
            <a:extLst>
              <a:ext uri="{FF2B5EF4-FFF2-40B4-BE49-F238E27FC236}">
                <a16:creationId xmlns:a16="http://schemas.microsoft.com/office/drawing/2014/main" id="{0E763125-E507-67E6-C1B8-90581A87F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7" y="4397374"/>
            <a:ext cx="2032556" cy="1568696"/>
          </a:xfrm>
          <a:prstGeom prst="round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4156A4-7C28-24A4-868D-C7B3A9584369}"/>
              </a:ext>
            </a:extLst>
          </p:cNvPr>
          <p:cNvSpPr txBox="1"/>
          <p:nvPr/>
        </p:nvSpPr>
        <p:spPr>
          <a:xfrm>
            <a:off x="6170198" y="512031"/>
            <a:ext cx="2943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Black-rot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648B7BF-F068-7833-1D61-AD2586E91DBC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6134102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Contraintes de la vigne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491B93C-431B-00EE-1A8E-DDB5D9E09D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3" t="43776" r="36758"/>
          <a:stretch/>
        </p:blipFill>
        <p:spPr bwMode="auto">
          <a:xfrm rot="5400000">
            <a:off x="6654011" y="1152765"/>
            <a:ext cx="1599604" cy="1557386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B660EEA-BF72-49F5-2A64-862858A25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1"/>
          <a:stretch/>
        </p:blipFill>
        <p:spPr bwMode="auto">
          <a:xfrm rot="5400000">
            <a:off x="8513509" y="1152765"/>
            <a:ext cx="1549164" cy="155738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1CC80F7-FDA5-AC73-0774-6FF23E7A2E12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246BDC-F1F7-CC74-6D9B-304CCA07AE89}"/>
              </a:ext>
            </a:extLst>
          </p:cNvPr>
          <p:cNvSpPr txBox="1"/>
          <p:nvPr/>
        </p:nvSpPr>
        <p:spPr>
          <a:xfrm>
            <a:off x="6096000" y="2922591"/>
            <a:ext cx="470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4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Black-rot sur feuille et sur inflorescence (</a:t>
            </a:r>
            <a:r>
              <a:rPr lang="fr-FR" sz="1600" i="1" u="sng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Guignardia</a:t>
            </a:r>
            <a:r>
              <a:rPr lang="fr-FR" sz="1600" i="1" u="sng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i="1" u="sng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bidwellii</a:t>
            </a:r>
            <a:r>
              <a:rPr lang="fr-FR" sz="1600" u="sng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BBD02CB-B51D-FFCF-C7D3-6BF7D4A98E26}"/>
              </a:ext>
            </a:extLst>
          </p:cNvPr>
          <p:cNvSpPr txBox="1"/>
          <p:nvPr/>
        </p:nvSpPr>
        <p:spPr>
          <a:xfrm>
            <a:off x="93663" y="3448371"/>
            <a:ext cx="470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Mildiou sur feuille et sur inflorescence (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Plasmopara 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viticolta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FF408A-4391-A01A-34CB-B7639AB5E455}"/>
              </a:ext>
            </a:extLst>
          </p:cNvPr>
          <p:cNvSpPr txBox="1"/>
          <p:nvPr/>
        </p:nvSpPr>
        <p:spPr>
          <a:xfrm>
            <a:off x="453154" y="5978726"/>
            <a:ext cx="385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3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Oïdium sur feuille et sur grappe (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Erysiphe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necator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F341274-EA60-8748-6AE6-300162DDC396}"/>
              </a:ext>
            </a:extLst>
          </p:cNvPr>
          <p:cNvSpPr txBox="1"/>
          <p:nvPr/>
        </p:nvSpPr>
        <p:spPr>
          <a:xfrm>
            <a:off x="6136145" y="3531029"/>
            <a:ext cx="2943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Sécheresse</a:t>
            </a:r>
          </a:p>
        </p:txBody>
      </p:sp>
      <p:pic>
        <p:nvPicPr>
          <p:cNvPr id="24" name="Image 23" descr="Une image contenant vignoble, plein air, Feuilles de vigne, sol&#10;&#10;Description générée automatiquement">
            <a:extLst>
              <a:ext uri="{FF2B5EF4-FFF2-40B4-BE49-F238E27FC236}">
                <a16:creationId xmlns:a16="http://schemas.microsoft.com/office/drawing/2014/main" id="{BFAFAE00-B98A-5B01-97C5-1608C46823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73" y="4060391"/>
            <a:ext cx="2847975" cy="160972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4505ACC-6260-C7D2-1186-2E3B1EEE8517}"/>
              </a:ext>
            </a:extLst>
          </p:cNvPr>
          <p:cNvSpPr txBox="1"/>
          <p:nvPr/>
        </p:nvSpPr>
        <p:spPr>
          <a:xfrm>
            <a:off x="6282690" y="5670116"/>
            <a:ext cx="470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5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Défoliation de la vigne dû à la sécheresse</a:t>
            </a:r>
            <a:endParaRPr lang="fr-FR" sz="1600" i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618ABA-E227-CEA7-677E-71626532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43" y="1050049"/>
            <a:ext cx="5162550" cy="437188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Mildiou et Oïdium </a:t>
            </a:r>
          </a:p>
        </p:txBody>
      </p:sp>
      <p:pic>
        <p:nvPicPr>
          <p:cNvPr id="4" name="Image 3" descr="Une image contenant plein air, arbre, plante, fleur&#10;&#10;Description générée automatiquement">
            <a:extLst>
              <a:ext uri="{FF2B5EF4-FFF2-40B4-BE49-F238E27FC236}">
                <a16:creationId xmlns:a16="http://schemas.microsoft.com/office/drawing/2014/main" id="{B11DF5A7-856A-5CCC-9D14-FC64DBF21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28631" r="10410" b="34736"/>
          <a:stretch/>
        </p:blipFill>
        <p:spPr bwMode="auto">
          <a:xfrm>
            <a:off x="2158805" y="1742013"/>
            <a:ext cx="2643780" cy="1541772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5034E3-826B-7E42-ABD9-4FE6457BF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13644" r="20306" b="12379"/>
          <a:stretch/>
        </p:blipFill>
        <p:spPr bwMode="auto">
          <a:xfrm>
            <a:off x="389818" y="1768759"/>
            <a:ext cx="1536181" cy="1488281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76DF2F-EECA-45A5-6099-15BBF918E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67" y="4421758"/>
            <a:ext cx="1467415" cy="1519927"/>
          </a:xfrm>
          <a:prstGeom prst="roundRect">
            <a:avLst/>
          </a:prstGeom>
        </p:spPr>
      </p:pic>
      <p:pic>
        <p:nvPicPr>
          <p:cNvPr id="7" name="Image 6" descr="Une image contenant plein air, Pathologie végétale, arbre, feuille&#10;&#10;Description générée automatiquement">
            <a:extLst>
              <a:ext uri="{FF2B5EF4-FFF2-40B4-BE49-F238E27FC236}">
                <a16:creationId xmlns:a16="http://schemas.microsoft.com/office/drawing/2014/main" id="{0E763125-E507-67E6-C1B8-90581A87F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7" y="4397374"/>
            <a:ext cx="2032556" cy="1568696"/>
          </a:xfrm>
          <a:prstGeom prst="round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4156A4-7C28-24A4-868D-C7B3A9584369}"/>
              </a:ext>
            </a:extLst>
          </p:cNvPr>
          <p:cNvSpPr txBox="1"/>
          <p:nvPr/>
        </p:nvSpPr>
        <p:spPr>
          <a:xfrm>
            <a:off x="6170198" y="512031"/>
            <a:ext cx="2943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Black-rot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43C3AE0-DFBB-DA4E-26D2-9696FF5A0AC1}"/>
              </a:ext>
            </a:extLst>
          </p:cNvPr>
          <p:cNvSpPr txBox="1"/>
          <p:nvPr/>
        </p:nvSpPr>
        <p:spPr>
          <a:xfrm>
            <a:off x="6136145" y="3531029"/>
            <a:ext cx="2943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Sécheresse</a:t>
            </a:r>
          </a:p>
        </p:txBody>
      </p:sp>
      <p:sp>
        <p:nvSpPr>
          <p:cNvPr id="14" name="Flèche : virage 13">
            <a:extLst>
              <a:ext uri="{FF2B5EF4-FFF2-40B4-BE49-F238E27FC236}">
                <a16:creationId xmlns:a16="http://schemas.microsoft.com/office/drawing/2014/main" id="{35CF8677-95FC-70D4-8644-F52D6AE1DF7D}"/>
              </a:ext>
            </a:extLst>
          </p:cNvPr>
          <p:cNvSpPr/>
          <p:nvPr/>
        </p:nvSpPr>
        <p:spPr>
          <a:xfrm flipV="1">
            <a:off x="5614510" y="6081596"/>
            <a:ext cx="638175" cy="590550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98B08B3-A0B7-0CC8-7D40-312B0BD64FCD}"/>
              </a:ext>
            </a:extLst>
          </p:cNvPr>
          <p:cNvSpPr txBox="1"/>
          <p:nvPr/>
        </p:nvSpPr>
        <p:spPr>
          <a:xfrm>
            <a:off x="4962763" y="6225986"/>
            <a:ext cx="6191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La création variétale 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648B7BF-F068-7833-1D61-AD2586E91DBC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6134102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Contraintes de la vigne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491B93C-431B-00EE-1A8E-DDB5D9E09D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3" t="43776" r="36758"/>
          <a:stretch/>
        </p:blipFill>
        <p:spPr bwMode="auto">
          <a:xfrm rot="5400000">
            <a:off x="6654011" y="1152765"/>
            <a:ext cx="1599604" cy="1557386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B660EEA-BF72-49F5-2A64-862858A25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1"/>
          <a:stretch/>
        </p:blipFill>
        <p:spPr bwMode="auto">
          <a:xfrm rot="5400000">
            <a:off x="8513509" y="1152765"/>
            <a:ext cx="1549164" cy="1557386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3" name="Image 22" descr="Une image contenant vignoble, plein air, Feuilles de vigne, sol&#10;&#10;Description générée automatiquement">
            <a:extLst>
              <a:ext uri="{FF2B5EF4-FFF2-40B4-BE49-F238E27FC236}">
                <a16:creationId xmlns:a16="http://schemas.microsoft.com/office/drawing/2014/main" id="{DEE90AAB-53D6-4615-2A0E-F3D8488FB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73" y="4060391"/>
            <a:ext cx="2847975" cy="16097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60EA29-6BEE-5FE9-DC47-8317720D01AD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F3637C-2C3E-002D-939E-576EB1195E45}"/>
              </a:ext>
            </a:extLst>
          </p:cNvPr>
          <p:cNvSpPr txBox="1"/>
          <p:nvPr/>
        </p:nvSpPr>
        <p:spPr>
          <a:xfrm>
            <a:off x="6096000" y="2922591"/>
            <a:ext cx="470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4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Black-rot sur feuille et sur inflorescence (</a:t>
            </a:r>
            <a:r>
              <a:rPr lang="fr-FR" sz="1600" i="1" u="sng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Guignardia</a:t>
            </a:r>
            <a:r>
              <a:rPr lang="fr-FR" sz="1600" i="1" u="sng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i="1" u="sng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bidwellii</a:t>
            </a:r>
            <a:r>
              <a:rPr lang="fr-FR" sz="1600" u="sng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462DC11-C758-1598-D890-2C317DE1E626}"/>
              </a:ext>
            </a:extLst>
          </p:cNvPr>
          <p:cNvSpPr txBox="1"/>
          <p:nvPr/>
        </p:nvSpPr>
        <p:spPr>
          <a:xfrm>
            <a:off x="93663" y="3448371"/>
            <a:ext cx="470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Mildiou sur feuille et sur inflorescence (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Plasmopara 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viticolta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A1C18C9-7142-13BF-8526-8C5CFD6FBEC0}"/>
              </a:ext>
            </a:extLst>
          </p:cNvPr>
          <p:cNvSpPr txBox="1"/>
          <p:nvPr/>
        </p:nvSpPr>
        <p:spPr>
          <a:xfrm>
            <a:off x="453154" y="5978726"/>
            <a:ext cx="385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3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Oïdium sur feuille et sur grappe (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Erysiphe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necator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60957D9-4FDC-9625-C572-9C7E597F8FCC}"/>
              </a:ext>
            </a:extLst>
          </p:cNvPr>
          <p:cNvSpPr txBox="1"/>
          <p:nvPr/>
        </p:nvSpPr>
        <p:spPr>
          <a:xfrm>
            <a:off x="6282690" y="5670116"/>
            <a:ext cx="470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5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Défoliation de la vigne dû à la sécheresse</a:t>
            </a:r>
            <a:endParaRPr lang="fr-FR" sz="1600" i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2BB4C18-A976-4390-9F9F-B1E6CCA01F1E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496274" cy="119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premiers programmes de </a:t>
            </a:r>
          </a:p>
          <a:p>
            <a:pPr>
              <a:lnSpc>
                <a:spcPct val="110000"/>
              </a:lnSpc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création de vignes résistantes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C6089E-BD31-B0DC-F376-D82831C0E351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586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F17828-4F6A-5571-B483-E8C3C023B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" y="1711325"/>
            <a:ext cx="6591300" cy="4351338"/>
          </a:xfrm>
        </p:spPr>
        <p:txBody>
          <a:bodyPr/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Années 90 : variétés « Bouquet » ou « INRA »</a:t>
            </a:r>
          </a:p>
          <a:p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2BB4C18-A976-4390-9F9F-B1E6CCA01F1E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496274" cy="119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premiers programmes de </a:t>
            </a:r>
          </a:p>
          <a:p>
            <a:pPr>
              <a:lnSpc>
                <a:spcPct val="110000"/>
              </a:lnSpc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création de vignes résistantes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C6089E-BD31-B0DC-F376-D82831C0E351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13525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F17828-4F6A-5571-B483-E8C3C023B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" y="1711325"/>
            <a:ext cx="6591300" cy="4351338"/>
          </a:xfrm>
        </p:spPr>
        <p:txBody>
          <a:bodyPr/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Années 90 : variétés « Bouquet » ou « INRA »</a:t>
            </a:r>
          </a:p>
          <a:p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Années 2000 : Programme « Résistants Durables »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3 générations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2BB4C18-A976-4390-9F9F-B1E6CCA01F1E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496274" cy="119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premiers programmes de </a:t>
            </a:r>
          </a:p>
          <a:p>
            <a:pPr>
              <a:lnSpc>
                <a:spcPct val="110000"/>
              </a:lnSpc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création de vignes résistantes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C6089E-BD31-B0DC-F376-D82831C0E351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383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F17828-4F6A-5571-B483-E8C3C023B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" y="1711325"/>
            <a:ext cx="6591300" cy="4351338"/>
          </a:xfrm>
        </p:spPr>
        <p:txBody>
          <a:bodyPr/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Années 90 : variétés « Bouquet » ou « INRA »</a:t>
            </a:r>
          </a:p>
          <a:p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Années 2000 : Programme « Résistants Durables »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3 générations </a:t>
            </a:r>
          </a:p>
          <a:p>
            <a:pPr marL="0" indent="0">
              <a:buNone/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2BB4C18-A976-4390-9F9F-B1E6CCA01F1E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496274" cy="119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premiers programmes de </a:t>
            </a:r>
          </a:p>
          <a:p>
            <a:pPr>
              <a:lnSpc>
                <a:spcPct val="110000"/>
              </a:lnSpc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création de vignes résistantes</a:t>
            </a:r>
          </a:p>
        </p:txBody>
      </p:sp>
      <p:pic>
        <p:nvPicPr>
          <p:cNvPr id="6" name="Image 5" descr="Une image contenant plein air, vigne, Pathologie végétale, Feuilles de vigne&#10;&#10;Description générée automatiquement">
            <a:extLst>
              <a:ext uri="{FF2B5EF4-FFF2-40B4-BE49-F238E27FC236}">
                <a16:creationId xmlns:a16="http://schemas.microsoft.com/office/drawing/2014/main" id="{85DBF952-BFA5-67CA-CD1B-D64527E19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56" y="1046612"/>
            <a:ext cx="4012294" cy="2677243"/>
          </a:xfrm>
          <a:prstGeom prst="roundRect">
            <a:avLst/>
          </a:prstGeom>
        </p:spPr>
      </p:pic>
      <p:pic>
        <p:nvPicPr>
          <p:cNvPr id="8" name="Image 7" descr="Une image contenant fruit, raisin, Feuilles de vigne, Fruit sans pépins&#10;&#10;Description générée automatiquement">
            <a:extLst>
              <a:ext uri="{FF2B5EF4-FFF2-40B4-BE49-F238E27FC236}">
                <a16:creationId xmlns:a16="http://schemas.microsoft.com/office/drawing/2014/main" id="{9354349C-ACD3-BDD5-D2B0-738444233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56" y="3886994"/>
            <a:ext cx="4012294" cy="2677242"/>
          </a:xfrm>
          <a:prstGeom prst="round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BC6089E-BD31-B0DC-F376-D82831C0E351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9083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F17828-4F6A-5571-B483-E8C3C023B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" y="1711325"/>
            <a:ext cx="6591300" cy="4351338"/>
          </a:xfrm>
        </p:spPr>
        <p:txBody>
          <a:bodyPr/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Années 90 : variétés « Bouquet » ou « INRA »</a:t>
            </a:r>
          </a:p>
          <a:p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Années 2000 : Programme « Résistants Durables »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3 générations </a:t>
            </a:r>
          </a:p>
          <a:p>
            <a:pPr marL="0" indent="0">
              <a:buNone/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2015 : Programmes Régionaux 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 Résistants Rhodaniens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2BB4C18-A976-4390-9F9F-B1E6CCA01F1E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496274" cy="119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premiers programmes de </a:t>
            </a:r>
          </a:p>
          <a:p>
            <a:pPr>
              <a:lnSpc>
                <a:spcPct val="110000"/>
              </a:lnSpc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création de vignes résistantes</a:t>
            </a:r>
          </a:p>
        </p:txBody>
      </p:sp>
      <p:pic>
        <p:nvPicPr>
          <p:cNvPr id="6" name="Image 5" descr="Une image contenant plein air, vigne, Pathologie végétale, Feuilles de vigne&#10;&#10;Description générée automatiquement">
            <a:extLst>
              <a:ext uri="{FF2B5EF4-FFF2-40B4-BE49-F238E27FC236}">
                <a16:creationId xmlns:a16="http://schemas.microsoft.com/office/drawing/2014/main" id="{85DBF952-BFA5-67CA-CD1B-D64527E19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56" y="1046612"/>
            <a:ext cx="4012294" cy="2677243"/>
          </a:xfrm>
          <a:prstGeom prst="roundRect">
            <a:avLst/>
          </a:prstGeom>
        </p:spPr>
      </p:pic>
      <p:pic>
        <p:nvPicPr>
          <p:cNvPr id="8" name="Image 7" descr="Une image contenant fruit, raisin, Feuilles de vigne, Fruit sans pépins&#10;&#10;Description générée automatiquement">
            <a:extLst>
              <a:ext uri="{FF2B5EF4-FFF2-40B4-BE49-F238E27FC236}">
                <a16:creationId xmlns:a16="http://schemas.microsoft.com/office/drawing/2014/main" id="{9354349C-ACD3-BDD5-D2B0-738444233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56" y="3886994"/>
            <a:ext cx="4012294" cy="2677242"/>
          </a:xfrm>
          <a:prstGeom prst="round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BC6089E-BD31-B0DC-F376-D82831C0E351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9066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D3A728D-A988-5FE0-58A5-CF0540060861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54199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Processus de création variétale</a:t>
            </a:r>
          </a:p>
        </p:txBody>
      </p:sp>
      <p:pic>
        <p:nvPicPr>
          <p:cNvPr id="6" name="Picture 2" descr="Institut Français de la Vigne et du Vin">
            <a:extLst>
              <a:ext uri="{FF2B5EF4-FFF2-40B4-BE49-F238E27FC236}">
                <a16:creationId xmlns:a16="http://schemas.microsoft.com/office/drawing/2014/main" id="{792A0386-630D-B8F2-E6B3-4B84C740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" y="1830312"/>
            <a:ext cx="71229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Institut Rhodanien - Institut de Recherche et d'Expérimentation Viticole et  Oenologique des Vins d'A.O.C. de la Vallée du Rhône">
            <a:extLst>
              <a:ext uri="{FF2B5EF4-FFF2-40B4-BE49-F238E27FC236}">
                <a16:creationId xmlns:a16="http://schemas.microsoft.com/office/drawing/2014/main" id="{582D2014-2FC7-2EC0-3444-9A7D70D95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" y="3429000"/>
            <a:ext cx="1649629" cy="4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FA70F50-E623-5940-2C3A-DE016E4D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" y="1615147"/>
            <a:ext cx="821438" cy="2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stitut Français de la Vigne et du Vin">
            <a:extLst>
              <a:ext uri="{FF2B5EF4-FFF2-40B4-BE49-F238E27FC236}">
                <a16:creationId xmlns:a16="http://schemas.microsoft.com/office/drawing/2014/main" id="{2BCB5E06-54DD-0D33-1C07-A063CD30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2" y="4445367"/>
            <a:ext cx="71229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Institut Rhodanien - Institut de Recherche et d'Expérimentation Viticole et  Oenologique des Vins d'A.O.C. de la Vallée du Rhône">
            <a:extLst>
              <a:ext uri="{FF2B5EF4-FFF2-40B4-BE49-F238E27FC236}">
                <a16:creationId xmlns:a16="http://schemas.microsoft.com/office/drawing/2014/main" id="{0A418590-5905-1461-2A15-8A2CF26C1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3" y="5495417"/>
            <a:ext cx="1649629" cy="4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778C9-07F8-334C-5898-90F780F2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28" y="689337"/>
            <a:ext cx="10071110" cy="59247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21ABCE-C19F-8944-74ED-5B48863A8611}"/>
              </a:ext>
            </a:extLst>
          </p:cNvPr>
          <p:cNvSpPr/>
          <p:nvPr/>
        </p:nvSpPr>
        <p:spPr>
          <a:xfrm>
            <a:off x="3124200" y="2160270"/>
            <a:ext cx="6604000" cy="4661634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9696D8-DC08-3B97-1137-A5F2DF387F4C}"/>
              </a:ext>
            </a:extLst>
          </p:cNvPr>
          <p:cNvSpPr/>
          <p:nvPr/>
        </p:nvSpPr>
        <p:spPr>
          <a:xfrm>
            <a:off x="381000" y="2945594"/>
            <a:ext cx="11207138" cy="3760006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E4DA3FB-AED3-000E-D8DB-C47574204CC6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93A7CF-6621-476E-7608-BD1A9014AD1A}"/>
              </a:ext>
            </a:extLst>
          </p:cNvPr>
          <p:cNvSpPr txBox="1"/>
          <p:nvPr/>
        </p:nvSpPr>
        <p:spPr>
          <a:xfrm>
            <a:off x="8140065" y="1338510"/>
            <a:ext cx="788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Gènes 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</a:t>
            </a:r>
          </a:p>
          <a:p>
            <a:pPr algn="ctr"/>
            <a:r>
              <a:rPr lang="fr-FR" sz="1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Rpv</a:t>
            </a:r>
            <a:endParaRPr lang="fr-FR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9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D3A728D-A988-5FE0-58A5-CF0540060861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54199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Processus de création variétale</a:t>
            </a:r>
          </a:p>
        </p:txBody>
      </p:sp>
      <p:pic>
        <p:nvPicPr>
          <p:cNvPr id="6" name="Picture 2" descr="Institut Français de la Vigne et du Vin">
            <a:extLst>
              <a:ext uri="{FF2B5EF4-FFF2-40B4-BE49-F238E27FC236}">
                <a16:creationId xmlns:a16="http://schemas.microsoft.com/office/drawing/2014/main" id="{792A0386-630D-B8F2-E6B3-4B84C740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" y="1830312"/>
            <a:ext cx="71229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Institut Rhodanien - Institut de Recherche et d'Expérimentation Viticole et  Oenologique des Vins d'A.O.C. de la Vallée du Rhône">
            <a:extLst>
              <a:ext uri="{FF2B5EF4-FFF2-40B4-BE49-F238E27FC236}">
                <a16:creationId xmlns:a16="http://schemas.microsoft.com/office/drawing/2014/main" id="{582D2014-2FC7-2EC0-3444-9A7D70D95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" y="3429000"/>
            <a:ext cx="1649629" cy="4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FA70F50-E623-5940-2C3A-DE016E4D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" y="1615147"/>
            <a:ext cx="821438" cy="2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stitut Français de la Vigne et du Vin">
            <a:extLst>
              <a:ext uri="{FF2B5EF4-FFF2-40B4-BE49-F238E27FC236}">
                <a16:creationId xmlns:a16="http://schemas.microsoft.com/office/drawing/2014/main" id="{2BCB5E06-54DD-0D33-1C07-A063CD30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2" y="4445367"/>
            <a:ext cx="71229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Institut Rhodanien - Institut de Recherche et d'Expérimentation Viticole et  Oenologique des Vins d'A.O.C. de la Vallée du Rhône">
            <a:extLst>
              <a:ext uri="{FF2B5EF4-FFF2-40B4-BE49-F238E27FC236}">
                <a16:creationId xmlns:a16="http://schemas.microsoft.com/office/drawing/2014/main" id="{0A418590-5905-1461-2A15-8A2CF26C1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3" y="5495417"/>
            <a:ext cx="1649629" cy="4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778C9-07F8-334C-5898-90F780F2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28" y="689337"/>
            <a:ext cx="10071110" cy="59247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21ABCE-C19F-8944-74ED-5B48863A8611}"/>
              </a:ext>
            </a:extLst>
          </p:cNvPr>
          <p:cNvSpPr/>
          <p:nvPr/>
        </p:nvSpPr>
        <p:spPr>
          <a:xfrm>
            <a:off x="3124200" y="3975100"/>
            <a:ext cx="5410200" cy="2846804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9696D8-DC08-3B97-1137-A5F2DF387F4C}"/>
              </a:ext>
            </a:extLst>
          </p:cNvPr>
          <p:cNvSpPr/>
          <p:nvPr/>
        </p:nvSpPr>
        <p:spPr>
          <a:xfrm>
            <a:off x="381000" y="4327111"/>
            <a:ext cx="1879600" cy="2378489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95CD12-A8B9-8FFE-82B7-EBAEF41B4C1C}"/>
              </a:ext>
            </a:extLst>
          </p:cNvPr>
          <p:cNvSpPr/>
          <p:nvPr/>
        </p:nvSpPr>
        <p:spPr>
          <a:xfrm>
            <a:off x="8534400" y="4528907"/>
            <a:ext cx="3403600" cy="2329093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BED060-1103-160A-9124-D65133DD9937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98A493-F992-C608-2ECF-C57155E178DB}"/>
              </a:ext>
            </a:extLst>
          </p:cNvPr>
          <p:cNvSpPr txBox="1"/>
          <p:nvPr/>
        </p:nvSpPr>
        <p:spPr>
          <a:xfrm>
            <a:off x="8140065" y="1338510"/>
            <a:ext cx="788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Gènes 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</a:t>
            </a:r>
          </a:p>
          <a:p>
            <a:pPr algn="ctr"/>
            <a:r>
              <a:rPr lang="fr-FR" sz="1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Rpv</a:t>
            </a:r>
            <a:endParaRPr lang="fr-FR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9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D3A728D-A988-5FE0-58A5-CF0540060861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54199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Processus de création variétale</a:t>
            </a:r>
          </a:p>
        </p:txBody>
      </p:sp>
      <p:pic>
        <p:nvPicPr>
          <p:cNvPr id="6" name="Picture 2" descr="Institut Français de la Vigne et du Vin">
            <a:extLst>
              <a:ext uri="{FF2B5EF4-FFF2-40B4-BE49-F238E27FC236}">
                <a16:creationId xmlns:a16="http://schemas.microsoft.com/office/drawing/2014/main" id="{792A0386-630D-B8F2-E6B3-4B84C740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" y="1830312"/>
            <a:ext cx="71229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Institut Rhodanien - Institut de Recherche et d'Expérimentation Viticole et  Oenologique des Vins d'A.O.C. de la Vallée du Rhône">
            <a:extLst>
              <a:ext uri="{FF2B5EF4-FFF2-40B4-BE49-F238E27FC236}">
                <a16:creationId xmlns:a16="http://schemas.microsoft.com/office/drawing/2014/main" id="{582D2014-2FC7-2EC0-3444-9A7D70D95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" y="3429000"/>
            <a:ext cx="1649629" cy="4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FA70F50-E623-5940-2C3A-DE016E4D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" y="1615147"/>
            <a:ext cx="821438" cy="2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stitut Français de la Vigne et du Vin">
            <a:extLst>
              <a:ext uri="{FF2B5EF4-FFF2-40B4-BE49-F238E27FC236}">
                <a16:creationId xmlns:a16="http://schemas.microsoft.com/office/drawing/2014/main" id="{2BCB5E06-54DD-0D33-1C07-A063CD30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2" y="4445367"/>
            <a:ext cx="71229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Institut Rhodanien - Institut de Recherche et d'Expérimentation Viticole et  Oenologique des Vins d'A.O.C. de la Vallée du Rhône">
            <a:extLst>
              <a:ext uri="{FF2B5EF4-FFF2-40B4-BE49-F238E27FC236}">
                <a16:creationId xmlns:a16="http://schemas.microsoft.com/office/drawing/2014/main" id="{0A418590-5905-1461-2A15-8A2CF26C1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3" y="5495417"/>
            <a:ext cx="1649629" cy="4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778C9-07F8-334C-5898-90F780F2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28" y="689337"/>
            <a:ext cx="10071110" cy="59247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21ABCE-C19F-8944-74ED-5B48863A8611}"/>
              </a:ext>
            </a:extLst>
          </p:cNvPr>
          <p:cNvSpPr/>
          <p:nvPr/>
        </p:nvSpPr>
        <p:spPr>
          <a:xfrm>
            <a:off x="5118100" y="4648200"/>
            <a:ext cx="2997200" cy="2173704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280B84-C124-7AF1-E7C9-294B16DC77F6}"/>
              </a:ext>
            </a:extLst>
          </p:cNvPr>
          <p:cNvSpPr/>
          <p:nvPr/>
        </p:nvSpPr>
        <p:spPr>
          <a:xfrm>
            <a:off x="451462" y="5343016"/>
            <a:ext cx="11423038" cy="1478887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6064D6D-B661-BF36-CEDE-E97C7F6C1D8D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BDDB9EA-82B5-BBC7-0783-4A2411EC7EA8}"/>
              </a:ext>
            </a:extLst>
          </p:cNvPr>
          <p:cNvSpPr txBox="1"/>
          <p:nvPr/>
        </p:nvSpPr>
        <p:spPr>
          <a:xfrm>
            <a:off x="8140065" y="1338510"/>
            <a:ext cx="788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Gènes 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</a:t>
            </a:r>
          </a:p>
          <a:p>
            <a:pPr algn="ctr"/>
            <a:r>
              <a:rPr lang="fr-FR" sz="1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Rpv</a:t>
            </a:r>
            <a:endParaRPr lang="fr-FR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20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FA834E-E477-AA8C-8461-DDDB0302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0142" r="2590" b="16500"/>
          <a:stretch/>
        </p:blipFill>
        <p:spPr>
          <a:xfrm>
            <a:off x="0" y="0"/>
            <a:ext cx="12180570" cy="68797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2CAB69-25E0-0ED2-E936-28297B4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1146308"/>
            <a:ext cx="8937307" cy="11437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8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 de Recherche et d’Expérimentation Viticole et</a:t>
            </a:r>
            <a:b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8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Œnologique des Vins d’A.O.C de la Vallée du Rhône</a:t>
            </a:r>
            <a:b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</a:b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C07665-7D89-2BFB-F37B-CA543DFD874C}"/>
              </a:ext>
            </a:extLst>
          </p:cNvPr>
          <p:cNvSpPr txBox="1"/>
          <p:nvPr/>
        </p:nvSpPr>
        <p:spPr>
          <a:xfrm>
            <a:off x="34290" y="35447"/>
            <a:ext cx="6157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L’Institut Rhodanien : </a:t>
            </a:r>
            <a:endParaRPr lang="fr-FR" sz="3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31E2D0-5214-2889-BBC0-A19AB56399F7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5794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D3A728D-A988-5FE0-58A5-CF0540060861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54199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Processus de création variétale</a:t>
            </a:r>
          </a:p>
        </p:txBody>
      </p:sp>
      <p:pic>
        <p:nvPicPr>
          <p:cNvPr id="6" name="Picture 2" descr="Institut Français de la Vigne et du Vin">
            <a:extLst>
              <a:ext uri="{FF2B5EF4-FFF2-40B4-BE49-F238E27FC236}">
                <a16:creationId xmlns:a16="http://schemas.microsoft.com/office/drawing/2014/main" id="{792A0386-630D-B8F2-E6B3-4B84C740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" y="1830312"/>
            <a:ext cx="71229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Institut Rhodanien - Institut de Recherche et d'Expérimentation Viticole et  Oenologique des Vins d'A.O.C. de la Vallée du Rhône">
            <a:extLst>
              <a:ext uri="{FF2B5EF4-FFF2-40B4-BE49-F238E27FC236}">
                <a16:creationId xmlns:a16="http://schemas.microsoft.com/office/drawing/2014/main" id="{582D2014-2FC7-2EC0-3444-9A7D70D95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" y="3429000"/>
            <a:ext cx="1649629" cy="4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FA70F50-E623-5940-2C3A-DE016E4D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" y="1615147"/>
            <a:ext cx="821438" cy="2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stitut Français de la Vigne et du Vin">
            <a:extLst>
              <a:ext uri="{FF2B5EF4-FFF2-40B4-BE49-F238E27FC236}">
                <a16:creationId xmlns:a16="http://schemas.microsoft.com/office/drawing/2014/main" id="{2BCB5E06-54DD-0D33-1C07-A063CD30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2" y="4445367"/>
            <a:ext cx="71229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Institut Rhodanien - Institut de Recherche et d'Expérimentation Viticole et  Oenologique des Vins d'A.O.C. de la Vallée du Rhône">
            <a:extLst>
              <a:ext uri="{FF2B5EF4-FFF2-40B4-BE49-F238E27FC236}">
                <a16:creationId xmlns:a16="http://schemas.microsoft.com/office/drawing/2014/main" id="{0A418590-5905-1461-2A15-8A2CF26C1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3" y="5495417"/>
            <a:ext cx="1649629" cy="4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778C9-07F8-334C-5898-90F780F2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28" y="689337"/>
            <a:ext cx="10071110" cy="59247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048AAC-0B89-00C9-0F47-12B66BA751F1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47A869-0E52-686C-091B-647F884B166F}"/>
              </a:ext>
            </a:extLst>
          </p:cNvPr>
          <p:cNvSpPr txBox="1"/>
          <p:nvPr/>
        </p:nvSpPr>
        <p:spPr>
          <a:xfrm>
            <a:off x="8140065" y="1338510"/>
            <a:ext cx="788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Gènes 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</a:t>
            </a:r>
          </a:p>
          <a:p>
            <a:pPr algn="ctr"/>
            <a:r>
              <a:rPr lang="fr-FR" sz="1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Rpv</a:t>
            </a:r>
            <a:endParaRPr lang="fr-FR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8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D3A728D-A988-5FE0-58A5-CF0540060861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54199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Processus de création variétale</a:t>
            </a:r>
          </a:p>
        </p:txBody>
      </p:sp>
      <p:pic>
        <p:nvPicPr>
          <p:cNvPr id="6" name="Picture 2" descr="Institut Français de la Vigne et du Vin">
            <a:extLst>
              <a:ext uri="{FF2B5EF4-FFF2-40B4-BE49-F238E27FC236}">
                <a16:creationId xmlns:a16="http://schemas.microsoft.com/office/drawing/2014/main" id="{792A0386-630D-B8F2-E6B3-4B84C740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" y="1830312"/>
            <a:ext cx="71229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Institut Rhodanien - Institut de Recherche et d'Expérimentation Viticole et  Oenologique des Vins d'A.O.C. de la Vallée du Rhône">
            <a:extLst>
              <a:ext uri="{FF2B5EF4-FFF2-40B4-BE49-F238E27FC236}">
                <a16:creationId xmlns:a16="http://schemas.microsoft.com/office/drawing/2014/main" id="{582D2014-2FC7-2EC0-3444-9A7D70D95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" y="3429000"/>
            <a:ext cx="1649629" cy="4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FA70F50-E623-5940-2C3A-DE016E4D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" y="1615147"/>
            <a:ext cx="821438" cy="2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stitut Français de la Vigne et du Vin">
            <a:extLst>
              <a:ext uri="{FF2B5EF4-FFF2-40B4-BE49-F238E27FC236}">
                <a16:creationId xmlns:a16="http://schemas.microsoft.com/office/drawing/2014/main" id="{2BCB5E06-54DD-0D33-1C07-A063CD30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2" y="4445367"/>
            <a:ext cx="71229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Institut Rhodanien - Institut de Recherche et d'Expérimentation Viticole et  Oenologique des Vins d'A.O.C. de la Vallée du Rhône">
            <a:extLst>
              <a:ext uri="{FF2B5EF4-FFF2-40B4-BE49-F238E27FC236}">
                <a16:creationId xmlns:a16="http://schemas.microsoft.com/office/drawing/2014/main" id="{0A418590-5905-1461-2A15-8A2CF26C1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3" y="5495417"/>
            <a:ext cx="1649629" cy="44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778C9-07F8-334C-5898-90F780F2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28" y="689337"/>
            <a:ext cx="10071110" cy="59247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9696D8-DC08-3B97-1137-A5F2DF387F4C}"/>
              </a:ext>
            </a:extLst>
          </p:cNvPr>
          <p:cNvSpPr/>
          <p:nvPr/>
        </p:nvSpPr>
        <p:spPr>
          <a:xfrm>
            <a:off x="368300" y="4000500"/>
            <a:ext cx="11207138" cy="2717800"/>
          </a:xfrm>
          <a:prstGeom prst="rect">
            <a:avLst/>
          </a:prstGeom>
          <a:solidFill>
            <a:srgbClr val="F7F5F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68E3A-2339-2247-2E4B-CA83AD4901A1}"/>
              </a:ext>
            </a:extLst>
          </p:cNvPr>
          <p:cNvSpPr/>
          <p:nvPr/>
        </p:nvSpPr>
        <p:spPr>
          <a:xfrm>
            <a:off x="329832" y="702037"/>
            <a:ext cx="2705467" cy="1573032"/>
          </a:xfrm>
          <a:prstGeom prst="rect">
            <a:avLst/>
          </a:prstGeom>
          <a:solidFill>
            <a:srgbClr val="F7F5F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44193A-9CA6-6CCF-2942-0B3FA5B61CBA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8EF18D1-62AD-CA89-29B6-B3BBDAED104D}"/>
              </a:ext>
            </a:extLst>
          </p:cNvPr>
          <p:cNvSpPr txBox="1"/>
          <p:nvPr/>
        </p:nvSpPr>
        <p:spPr>
          <a:xfrm>
            <a:off x="8140065" y="1338510"/>
            <a:ext cx="788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Gènes 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</a:t>
            </a:r>
          </a:p>
          <a:p>
            <a:pPr algn="ctr"/>
            <a:r>
              <a:rPr lang="fr-FR" sz="1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Rpv</a:t>
            </a:r>
            <a:endParaRPr lang="fr-FR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21ABCE-C19F-8944-74ED-5B48863A8611}"/>
              </a:ext>
            </a:extLst>
          </p:cNvPr>
          <p:cNvSpPr/>
          <p:nvPr/>
        </p:nvSpPr>
        <p:spPr>
          <a:xfrm>
            <a:off x="3035300" y="702037"/>
            <a:ext cx="8343900" cy="1458233"/>
          </a:xfrm>
          <a:prstGeom prst="rect">
            <a:avLst/>
          </a:prstGeom>
          <a:solidFill>
            <a:srgbClr val="F7F5F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78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3A4E37-DE95-ECEF-4C17-CC15E1EF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167"/>
            <a:ext cx="10515600" cy="211994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 sélectionner des vignes résistantes au mildiou et à l’oïdium qui réponde aux attentes des viticulteurs et des consommateurs des Côtes du Rhône ?</a:t>
            </a: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 5" descr="Une image contenant plein air, ciel, agriculture, Culture commerciale&#10;&#10;Description générée automatiquement">
            <a:extLst>
              <a:ext uri="{FF2B5EF4-FFF2-40B4-BE49-F238E27FC236}">
                <a16:creationId xmlns:a16="http://schemas.microsoft.com/office/drawing/2014/main" id="{FB1FB5C1-C364-93C3-D3C0-2F97B920D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0"/>
          <a:stretch/>
        </p:blipFill>
        <p:spPr>
          <a:xfrm>
            <a:off x="3289300" y="3611077"/>
            <a:ext cx="5613400" cy="3011084"/>
          </a:xfrm>
          <a:prstGeom prst="round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15D7B9F-47DC-A091-6D63-818FEAA891CA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54199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Problématique de mon stage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8EE56A-19AD-F517-E64A-E333E0BE7B0B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92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F6A053FB-645B-82E1-FB7A-4D3517E33119}"/>
              </a:ext>
            </a:extLst>
          </p:cNvPr>
          <p:cNvSpPr/>
          <p:nvPr/>
        </p:nvSpPr>
        <p:spPr>
          <a:xfrm>
            <a:off x="7221470" y="5128174"/>
            <a:ext cx="2459739" cy="5576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45EC43A-55DE-FF0A-C83C-51E66B54C85D}"/>
              </a:ext>
            </a:extLst>
          </p:cNvPr>
          <p:cNvSpPr/>
          <p:nvPr/>
        </p:nvSpPr>
        <p:spPr>
          <a:xfrm>
            <a:off x="2731388" y="5098722"/>
            <a:ext cx="4400929" cy="557629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7F29D84-3103-09E0-886D-6D1AA61E7E82}"/>
              </a:ext>
            </a:extLst>
          </p:cNvPr>
          <p:cNvSpPr/>
          <p:nvPr/>
        </p:nvSpPr>
        <p:spPr>
          <a:xfrm>
            <a:off x="354330" y="5072523"/>
            <a:ext cx="2287904" cy="5576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64CE6B-0992-9A92-551B-65FEC5B7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" y="788459"/>
            <a:ext cx="9793225" cy="4680929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8481470-6233-0746-75DE-19A48DF4BDA8}"/>
              </a:ext>
            </a:extLst>
          </p:cNvPr>
          <p:cNvCxnSpPr>
            <a:cxnSpLocks/>
          </p:cNvCxnSpPr>
          <p:nvPr/>
        </p:nvCxnSpPr>
        <p:spPr>
          <a:xfrm>
            <a:off x="4088893" y="4572558"/>
            <a:ext cx="0" cy="4654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415099E0-F441-D9A8-4DB5-8B0D6941ED1B}"/>
              </a:ext>
            </a:extLst>
          </p:cNvPr>
          <p:cNvSpPr txBox="1"/>
          <p:nvPr/>
        </p:nvSpPr>
        <p:spPr>
          <a:xfrm>
            <a:off x="10033624" y="847019"/>
            <a:ext cx="1967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Porte greffe unique : </a:t>
            </a:r>
            <a:r>
              <a:rPr lang="fr-F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140RU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2C97B83D-ED0C-4922-40AE-A87F2355394C}"/>
              </a:ext>
            </a:extLst>
          </p:cNvPr>
          <p:cNvGrpSpPr/>
          <p:nvPr/>
        </p:nvGrpSpPr>
        <p:grpSpPr>
          <a:xfrm>
            <a:off x="10033624" y="322828"/>
            <a:ext cx="1745349" cy="461665"/>
            <a:chOff x="10342915" y="3765115"/>
            <a:chExt cx="1745349" cy="46166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E29BB44-AC6C-9412-91E0-855E56C7D7C7}"/>
                </a:ext>
              </a:extLst>
            </p:cNvPr>
            <p:cNvSpPr/>
            <p:nvPr/>
          </p:nvSpPr>
          <p:spPr>
            <a:xfrm>
              <a:off x="10342915" y="3929272"/>
              <a:ext cx="466725" cy="1333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B5F4FF3-98CD-309E-9A7A-21B8EEFB31BB}"/>
                </a:ext>
              </a:extLst>
            </p:cNvPr>
            <p:cNvSpPr txBox="1"/>
            <p:nvPr/>
          </p:nvSpPr>
          <p:spPr>
            <a:xfrm>
              <a:off x="10847160" y="3765115"/>
              <a:ext cx="1241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Placette de 5ceps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87DA20C2-F968-2C95-6E7A-984D7CCD33DB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54199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Matériel et Méthode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C7EED437-1E92-2726-09FA-028937B20830}"/>
              </a:ext>
            </a:extLst>
          </p:cNvPr>
          <p:cNvGrpSpPr/>
          <p:nvPr/>
        </p:nvGrpSpPr>
        <p:grpSpPr>
          <a:xfrm>
            <a:off x="10033624" y="2389785"/>
            <a:ext cx="2197889" cy="276999"/>
            <a:chOff x="9993224" y="2825607"/>
            <a:chExt cx="2197889" cy="276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F8907B-3FD5-78BB-2743-634B31476365}"/>
                </a:ext>
              </a:extLst>
            </p:cNvPr>
            <p:cNvSpPr/>
            <p:nvPr/>
          </p:nvSpPr>
          <p:spPr>
            <a:xfrm>
              <a:off x="9993224" y="2913985"/>
              <a:ext cx="466725" cy="133200"/>
            </a:xfrm>
            <a:prstGeom prst="rect">
              <a:avLst/>
            </a:prstGeom>
            <a:solidFill>
              <a:srgbClr val="9400D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BA5090B-D081-CE2E-F033-E6A402871882}"/>
                </a:ext>
              </a:extLst>
            </p:cNvPr>
            <p:cNvSpPr txBox="1"/>
            <p:nvPr/>
          </p:nvSpPr>
          <p:spPr>
            <a:xfrm>
              <a:off x="10562779" y="2825607"/>
              <a:ext cx="16283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Vidoc</a:t>
              </a:r>
              <a:endParaRPr 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4C4DAD86-47BB-0252-371A-837675DE6F83}"/>
              </a:ext>
            </a:extLst>
          </p:cNvPr>
          <p:cNvGrpSpPr/>
          <p:nvPr/>
        </p:nvGrpSpPr>
        <p:grpSpPr>
          <a:xfrm>
            <a:off x="10033624" y="2729310"/>
            <a:ext cx="2197889" cy="276999"/>
            <a:chOff x="3068419" y="5972929"/>
            <a:chExt cx="2197889" cy="27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8BBDA4-B514-6DB5-C9CD-81E381E2BAA5}"/>
                </a:ext>
              </a:extLst>
            </p:cNvPr>
            <p:cNvSpPr/>
            <p:nvPr/>
          </p:nvSpPr>
          <p:spPr>
            <a:xfrm>
              <a:off x="3068419" y="6056630"/>
              <a:ext cx="466725" cy="133350"/>
            </a:xfrm>
            <a:prstGeom prst="rect">
              <a:avLst/>
            </a:prstGeom>
            <a:solidFill>
              <a:srgbClr val="FFA7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EB16868-E0E3-BF31-5BC6-6D9F8BF15D96}"/>
                </a:ext>
              </a:extLst>
            </p:cNvPr>
            <p:cNvSpPr txBox="1"/>
            <p:nvPr/>
          </p:nvSpPr>
          <p:spPr>
            <a:xfrm>
              <a:off x="3637974" y="5972929"/>
              <a:ext cx="16283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Floréal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C24C352B-C6CC-A9A1-D301-FD86E6DAE506}"/>
              </a:ext>
            </a:extLst>
          </p:cNvPr>
          <p:cNvGrpSpPr/>
          <p:nvPr/>
        </p:nvGrpSpPr>
        <p:grpSpPr>
          <a:xfrm>
            <a:off x="10033624" y="3408360"/>
            <a:ext cx="2839827" cy="276999"/>
            <a:chOff x="5788700" y="5667002"/>
            <a:chExt cx="2839827" cy="27699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D7B2FC-E24D-4D4C-D2AE-7ED47A7F0317}"/>
                </a:ext>
              </a:extLst>
            </p:cNvPr>
            <p:cNvSpPr/>
            <p:nvPr/>
          </p:nvSpPr>
          <p:spPr>
            <a:xfrm>
              <a:off x="5788700" y="5739273"/>
              <a:ext cx="466725" cy="133350"/>
            </a:xfrm>
            <a:prstGeom prst="rect">
              <a:avLst/>
            </a:prstGeom>
            <a:solidFill>
              <a:srgbClr val="A0522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44B8744-E3E0-C94A-DBA6-223A05A62A08}"/>
                </a:ext>
              </a:extLst>
            </p:cNvPr>
            <p:cNvSpPr txBox="1"/>
            <p:nvPr/>
          </p:nvSpPr>
          <p:spPr>
            <a:xfrm>
              <a:off x="6301105" y="5667002"/>
              <a:ext cx="23274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Résistants Muscatés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ED106AC6-3198-4F1F-7180-AB40C283B247}"/>
              </a:ext>
            </a:extLst>
          </p:cNvPr>
          <p:cNvGrpSpPr/>
          <p:nvPr/>
        </p:nvGrpSpPr>
        <p:grpSpPr>
          <a:xfrm>
            <a:off x="10033624" y="3747885"/>
            <a:ext cx="2720281" cy="276999"/>
            <a:chOff x="5788700" y="6096025"/>
            <a:chExt cx="2720281" cy="276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2F731B-EE5C-87B9-71F9-81B99530ACD3}"/>
                </a:ext>
              </a:extLst>
            </p:cNvPr>
            <p:cNvSpPr/>
            <p:nvPr/>
          </p:nvSpPr>
          <p:spPr>
            <a:xfrm>
              <a:off x="5788700" y="6179726"/>
              <a:ext cx="466725" cy="133350"/>
            </a:xfrm>
            <a:prstGeom prst="rect">
              <a:avLst/>
            </a:prstGeom>
            <a:solidFill>
              <a:srgbClr val="F9F91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6A7839F-A4FF-98BD-D51D-52B26E81F5A9}"/>
                </a:ext>
              </a:extLst>
            </p:cNvPr>
            <p:cNvSpPr txBox="1"/>
            <p:nvPr/>
          </p:nvSpPr>
          <p:spPr>
            <a:xfrm>
              <a:off x="6358255" y="6096025"/>
              <a:ext cx="2150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Muscat Petit Grain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3DE14DBA-2482-7971-22BE-6A6014AFF171}"/>
              </a:ext>
            </a:extLst>
          </p:cNvPr>
          <p:cNvGrpSpPr/>
          <p:nvPr/>
        </p:nvGrpSpPr>
        <p:grpSpPr>
          <a:xfrm>
            <a:off x="10033624" y="3068835"/>
            <a:ext cx="2197889" cy="276999"/>
            <a:chOff x="5788700" y="6427366"/>
            <a:chExt cx="2197889" cy="2769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DD028B-9E23-4E00-0CA6-21C28EA90D2D}"/>
                </a:ext>
              </a:extLst>
            </p:cNvPr>
            <p:cNvSpPr/>
            <p:nvPr/>
          </p:nvSpPr>
          <p:spPr>
            <a:xfrm>
              <a:off x="5788700" y="6511067"/>
              <a:ext cx="466725" cy="133350"/>
            </a:xfrm>
            <a:prstGeom prst="rect">
              <a:avLst/>
            </a:prstGeom>
            <a:solidFill>
              <a:srgbClr val="1D1D8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EE913754-4F83-235E-224A-16A18FCCF062}"/>
                </a:ext>
              </a:extLst>
            </p:cNvPr>
            <p:cNvSpPr txBox="1"/>
            <p:nvPr/>
          </p:nvSpPr>
          <p:spPr>
            <a:xfrm>
              <a:off x="6358255" y="6427366"/>
              <a:ext cx="16283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Muscaris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D5C2EED6-15BB-1AC8-757F-17190BBCFD78}"/>
              </a:ext>
            </a:extLst>
          </p:cNvPr>
          <p:cNvGrpSpPr/>
          <p:nvPr/>
        </p:nvGrpSpPr>
        <p:grpSpPr>
          <a:xfrm>
            <a:off x="10033624" y="4087410"/>
            <a:ext cx="1830437" cy="461665"/>
            <a:chOff x="3068419" y="6297305"/>
            <a:chExt cx="1830437" cy="46166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21EE1FB-2D4F-D3FE-CAC7-C567AA0C5EFA}"/>
                </a:ext>
              </a:extLst>
            </p:cNvPr>
            <p:cNvSpPr/>
            <p:nvPr/>
          </p:nvSpPr>
          <p:spPr>
            <a:xfrm>
              <a:off x="3068419" y="6461016"/>
              <a:ext cx="466725" cy="133350"/>
            </a:xfrm>
            <a:prstGeom prst="rect">
              <a:avLst/>
            </a:prstGeom>
            <a:solidFill>
              <a:srgbClr val="FF149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1DD5B19D-8543-52D4-855F-CF45977E5851}"/>
                </a:ext>
              </a:extLst>
            </p:cNvPr>
            <p:cNvSpPr txBox="1"/>
            <p:nvPr/>
          </p:nvSpPr>
          <p:spPr>
            <a:xfrm>
              <a:off x="3672264" y="6297305"/>
              <a:ext cx="12265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Résistants de</a:t>
              </a:r>
            </a:p>
            <a:p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Hambourg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F83A1CA0-0943-18C0-C6F8-A906A485CA15}"/>
              </a:ext>
            </a:extLst>
          </p:cNvPr>
          <p:cNvGrpSpPr/>
          <p:nvPr/>
        </p:nvGrpSpPr>
        <p:grpSpPr>
          <a:xfrm>
            <a:off x="10033624" y="4611603"/>
            <a:ext cx="2349413" cy="1225106"/>
            <a:chOff x="9401103" y="5597914"/>
            <a:chExt cx="2349413" cy="122510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14EACE-BC1A-5B9B-53B0-8891C631825A}"/>
                </a:ext>
              </a:extLst>
            </p:cNvPr>
            <p:cNvSpPr/>
            <p:nvPr/>
          </p:nvSpPr>
          <p:spPr>
            <a:xfrm>
              <a:off x="9401104" y="5693976"/>
              <a:ext cx="466725" cy="133350"/>
            </a:xfrm>
            <a:prstGeom prst="rect">
              <a:avLst/>
            </a:prstGeom>
            <a:solidFill>
              <a:srgbClr val="FFDA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A0EEB12-66B5-3E08-6FC1-ED11515052C6}"/>
                </a:ext>
              </a:extLst>
            </p:cNvPr>
            <p:cNvSpPr/>
            <p:nvPr/>
          </p:nvSpPr>
          <p:spPr>
            <a:xfrm>
              <a:off x="9401104" y="5925484"/>
              <a:ext cx="466725" cy="133350"/>
            </a:xfrm>
            <a:prstGeom prst="rect">
              <a:avLst/>
            </a:prstGeom>
            <a:solidFill>
              <a:srgbClr val="ACD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66ABAA9-8A37-27B1-6D0D-77F33D78DD98}"/>
                </a:ext>
              </a:extLst>
            </p:cNvPr>
            <p:cNvSpPr/>
            <p:nvPr/>
          </p:nvSpPr>
          <p:spPr>
            <a:xfrm>
              <a:off x="9401104" y="6154750"/>
              <a:ext cx="466725" cy="133350"/>
            </a:xfrm>
            <a:prstGeom prst="rect">
              <a:avLst/>
            </a:prstGeom>
            <a:solidFill>
              <a:srgbClr val="98FB9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B818D3-FF84-D25E-7430-2DB4E3C51835}"/>
                </a:ext>
              </a:extLst>
            </p:cNvPr>
            <p:cNvSpPr/>
            <p:nvPr/>
          </p:nvSpPr>
          <p:spPr>
            <a:xfrm>
              <a:off x="9401103" y="6393076"/>
              <a:ext cx="466725" cy="133350"/>
            </a:xfrm>
            <a:prstGeom prst="rect">
              <a:avLst/>
            </a:prstGeom>
            <a:solidFill>
              <a:srgbClr val="DCA6D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EEDD066-46BE-D59C-74DF-27401B9D0E23}"/>
                </a:ext>
              </a:extLst>
            </p:cNvPr>
            <p:cNvSpPr/>
            <p:nvPr/>
          </p:nvSpPr>
          <p:spPr>
            <a:xfrm>
              <a:off x="9401103" y="6616463"/>
              <a:ext cx="466725" cy="133350"/>
            </a:xfrm>
            <a:prstGeom prst="rect">
              <a:avLst/>
            </a:prstGeom>
            <a:solidFill>
              <a:srgbClr val="D2B48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Accolade fermante 40">
              <a:extLst>
                <a:ext uri="{FF2B5EF4-FFF2-40B4-BE49-F238E27FC236}">
                  <a16:creationId xmlns:a16="http://schemas.microsoft.com/office/drawing/2014/main" id="{FFA4A26E-34E5-8211-A116-EC7213A5E8D9}"/>
                </a:ext>
              </a:extLst>
            </p:cNvPr>
            <p:cNvSpPr/>
            <p:nvPr/>
          </p:nvSpPr>
          <p:spPr>
            <a:xfrm>
              <a:off x="9956983" y="5597914"/>
              <a:ext cx="203200" cy="122510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8C0344B-ACF6-4496-86E6-873302A3F168}"/>
                </a:ext>
              </a:extLst>
            </p:cNvPr>
            <p:cNvSpPr txBox="1"/>
            <p:nvPr/>
          </p:nvSpPr>
          <p:spPr>
            <a:xfrm>
              <a:off x="10122182" y="5979634"/>
              <a:ext cx="1628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Résistants Durables 2</a:t>
              </a:r>
              <a:r>
                <a:rPr lang="fr-FR" sz="12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ème</a:t>
              </a:r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génération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A824758E-F4C9-4327-5666-0C98D5AA57CB}"/>
              </a:ext>
            </a:extLst>
          </p:cNvPr>
          <p:cNvGrpSpPr/>
          <p:nvPr/>
        </p:nvGrpSpPr>
        <p:grpSpPr>
          <a:xfrm>
            <a:off x="10033624" y="1371210"/>
            <a:ext cx="3048198" cy="276999"/>
            <a:chOff x="10136774" y="1250123"/>
            <a:chExt cx="3048198" cy="27699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E22A423-3338-3295-4391-DD30E6540FF2}"/>
                </a:ext>
              </a:extLst>
            </p:cNvPr>
            <p:cNvSpPr/>
            <p:nvPr/>
          </p:nvSpPr>
          <p:spPr>
            <a:xfrm>
              <a:off x="10136774" y="1321948"/>
              <a:ext cx="466725" cy="133350"/>
            </a:xfrm>
            <a:prstGeom prst="rect">
              <a:avLst/>
            </a:prstGeom>
            <a:solidFill>
              <a:srgbClr val="9ACD3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3438BBF-62F6-A21E-6317-DA87EE30C554}"/>
                </a:ext>
              </a:extLst>
            </p:cNvPr>
            <p:cNvSpPr txBox="1"/>
            <p:nvPr/>
          </p:nvSpPr>
          <p:spPr>
            <a:xfrm>
              <a:off x="10567521" y="1250123"/>
              <a:ext cx="2617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Résistants Rhodaniens</a:t>
              </a: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47EE81C4-B127-E5F3-F7A3-DB6B86758E30}"/>
              </a:ext>
            </a:extLst>
          </p:cNvPr>
          <p:cNvGrpSpPr/>
          <p:nvPr/>
        </p:nvGrpSpPr>
        <p:grpSpPr>
          <a:xfrm>
            <a:off x="10033624" y="1710735"/>
            <a:ext cx="2158376" cy="276999"/>
            <a:chOff x="10033624" y="1589941"/>
            <a:chExt cx="2158376" cy="27699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F20DA54-0015-20F2-80DE-A1D88661F373}"/>
                </a:ext>
              </a:extLst>
            </p:cNvPr>
            <p:cNvSpPr/>
            <p:nvPr/>
          </p:nvSpPr>
          <p:spPr>
            <a:xfrm>
              <a:off x="10033624" y="1661766"/>
              <a:ext cx="466725" cy="13335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97376008-6FD7-CDBF-9ADB-F771A7448EC2}"/>
                </a:ext>
              </a:extLst>
            </p:cNvPr>
            <p:cNvSpPr txBox="1"/>
            <p:nvPr/>
          </p:nvSpPr>
          <p:spPr>
            <a:xfrm>
              <a:off x="10563666" y="1589941"/>
              <a:ext cx="16283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Syrah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7E60ADCA-E0D8-FAE4-9FC3-C0709FC5FAFA}"/>
              </a:ext>
            </a:extLst>
          </p:cNvPr>
          <p:cNvGrpSpPr/>
          <p:nvPr/>
        </p:nvGrpSpPr>
        <p:grpSpPr>
          <a:xfrm>
            <a:off x="10033624" y="2050260"/>
            <a:ext cx="2197889" cy="276999"/>
            <a:chOff x="10162284" y="2002311"/>
            <a:chExt cx="2197889" cy="27699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797E652-5541-CC1E-2E49-906F2762D029}"/>
                </a:ext>
              </a:extLst>
            </p:cNvPr>
            <p:cNvSpPr/>
            <p:nvPr/>
          </p:nvSpPr>
          <p:spPr>
            <a:xfrm>
              <a:off x="10162284" y="2074135"/>
              <a:ext cx="466725" cy="13335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DE944D00-8D02-BD1A-4AD3-9AE45579E0D8}"/>
                </a:ext>
              </a:extLst>
            </p:cNvPr>
            <p:cNvSpPr txBox="1"/>
            <p:nvPr/>
          </p:nvSpPr>
          <p:spPr>
            <a:xfrm>
              <a:off x="10731839" y="2002311"/>
              <a:ext cx="16283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Grenache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0C138C11-3A7D-E2F3-5684-469853898D49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C341ACB3-EC91-F4FA-5E81-72F3D79EA669}"/>
              </a:ext>
            </a:extLst>
          </p:cNvPr>
          <p:cNvSpPr txBox="1"/>
          <p:nvPr/>
        </p:nvSpPr>
        <p:spPr>
          <a:xfrm>
            <a:off x="1098232" y="5498155"/>
            <a:ext cx="800100" cy="338554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9D5B65D-2902-0BF7-75C3-587487C9275C}"/>
              </a:ext>
            </a:extLst>
          </p:cNvPr>
          <p:cNvSpPr txBox="1"/>
          <p:nvPr/>
        </p:nvSpPr>
        <p:spPr>
          <a:xfrm>
            <a:off x="4449311" y="5498155"/>
            <a:ext cx="800100" cy="338554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90E0750F-1A15-53A3-B16E-60B56753A4A1}"/>
              </a:ext>
            </a:extLst>
          </p:cNvPr>
          <p:cNvSpPr txBox="1"/>
          <p:nvPr/>
        </p:nvSpPr>
        <p:spPr>
          <a:xfrm>
            <a:off x="8147730" y="5498155"/>
            <a:ext cx="800100" cy="338554"/>
          </a:xfrm>
          <a:prstGeom prst="rect">
            <a:avLst/>
          </a:prstGeom>
          <a:solidFill>
            <a:srgbClr val="F7F5F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DFB60CA-442A-08E2-DF7E-E7CD1D97D37D}"/>
              </a:ext>
            </a:extLst>
          </p:cNvPr>
          <p:cNvSpPr txBox="1"/>
          <p:nvPr/>
        </p:nvSpPr>
        <p:spPr>
          <a:xfrm>
            <a:off x="1658302" y="6183630"/>
            <a:ext cx="8375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6 :</a:t>
            </a:r>
            <a:r>
              <a:rPr lang="fr-FR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 de la parcelle d’essai des Résistants Rhodaniens </a:t>
            </a:r>
          </a:p>
        </p:txBody>
      </p:sp>
    </p:spTree>
    <p:extLst>
      <p:ext uri="{BB962C8B-B14F-4D97-AF65-F5344CB8AC3E}">
        <p14:creationId xmlns:p14="http://schemas.microsoft.com/office/powerpoint/2010/main" val="296153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3C00FC39-3ABD-0574-95E1-89429368D59F}"/>
              </a:ext>
            </a:extLst>
          </p:cNvPr>
          <p:cNvSpPr txBox="1">
            <a:spLocks/>
          </p:cNvSpPr>
          <p:nvPr/>
        </p:nvSpPr>
        <p:spPr>
          <a:xfrm>
            <a:off x="565148" y="1766570"/>
            <a:ext cx="2247900" cy="52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Parcelle :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C2A507E-A2FE-73B0-32B1-679DA3F5E249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54199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Matériel et Méthode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8668A24-2014-6EB8-38A5-38AE098C3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76" y="2872135"/>
            <a:ext cx="4673601" cy="223387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0CD34F6-C4ED-44B3-CBF1-CE06B8E37D4D}"/>
              </a:ext>
            </a:extLst>
          </p:cNvPr>
          <p:cNvSpPr txBox="1">
            <a:spLocks/>
          </p:cNvSpPr>
          <p:nvPr/>
        </p:nvSpPr>
        <p:spPr>
          <a:xfrm>
            <a:off x="6598321" y="2764989"/>
            <a:ext cx="4991699" cy="2448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/>
              <a:t>Phénologie </a:t>
            </a:r>
          </a:p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/>
              <a:t>Aptitude culturale</a:t>
            </a:r>
          </a:p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/>
              <a:t>Résistances aux maladies</a:t>
            </a:r>
          </a:p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/>
              <a:t>Contrainte hydrique</a:t>
            </a:r>
          </a:p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/>
              <a:t>Rendement</a:t>
            </a:r>
          </a:p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/>
              <a:t>Aptitudes œnologiques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8A7B343-E1CD-5F48-A972-8CDE1F669D3D}"/>
              </a:ext>
            </a:extLst>
          </p:cNvPr>
          <p:cNvSpPr txBox="1">
            <a:spLocks/>
          </p:cNvSpPr>
          <p:nvPr/>
        </p:nvSpPr>
        <p:spPr>
          <a:xfrm>
            <a:off x="6120128" y="1766569"/>
            <a:ext cx="3759799" cy="527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Critères de sélection :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7C280D-6EF2-A1EC-E8D2-B41C46A6C813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9979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3C00FC39-3ABD-0574-95E1-89429368D59F}"/>
              </a:ext>
            </a:extLst>
          </p:cNvPr>
          <p:cNvSpPr txBox="1">
            <a:spLocks/>
          </p:cNvSpPr>
          <p:nvPr/>
        </p:nvSpPr>
        <p:spPr>
          <a:xfrm>
            <a:off x="565148" y="1766570"/>
            <a:ext cx="2247900" cy="52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Parcelle :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C2A507E-A2FE-73B0-32B1-679DA3F5E249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754199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Matériel et Méthode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8668A24-2014-6EB8-38A5-38AE098C3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76" y="2872135"/>
            <a:ext cx="4673601" cy="223387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0CD34F6-C4ED-44B3-CBF1-CE06B8E37D4D}"/>
              </a:ext>
            </a:extLst>
          </p:cNvPr>
          <p:cNvSpPr txBox="1">
            <a:spLocks/>
          </p:cNvSpPr>
          <p:nvPr/>
        </p:nvSpPr>
        <p:spPr>
          <a:xfrm>
            <a:off x="6598321" y="2764989"/>
            <a:ext cx="4991699" cy="2448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/>
              <a:t>Phénologie </a:t>
            </a:r>
          </a:p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Aptitude culturale</a:t>
            </a:r>
          </a:p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Résistances aux maladies</a:t>
            </a:r>
          </a:p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/>
              <a:t>Contrainte hydrique</a:t>
            </a:r>
          </a:p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/>
              <a:t>Rendement</a:t>
            </a:r>
          </a:p>
          <a:p>
            <a:pPr marL="742950" indent="-742950">
              <a:spcBef>
                <a:spcPts val="600"/>
              </a:spcBef>
              <a:buAutoNum type="arabicPeriod"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Aptitudes œnologiques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8A7B343-E1CD-5F48-A972-8CDE1F669D3D}"/>
              </a:ext>
            </a:extLst>
          </p:cNvPr>
          <p:cNvSpPr txBox="1">
            <a:spLocks/>
          </p:cNvSpPr>
          <p:nvPr/>
        </p:nvSpPr>
        <p:spPr>
          <a:xfrm>
            <a:off x="6120128" y="1766569"/>
            <a:ext cx="3759799" cy="527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Critères de sélection :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651C7F-3328-BFC5-C491-16AD28945EE9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055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0EFB8406-783E-9590-34C1-F4209E843E6D}"/>
              </a:ext>
            </a:extLst>
          </p:cNvPr>
          <p:cNvSpPr txBox="1"/>
          <p:nvPr/>
        </p:nvSpPr>
        <p:spPr>
          <a:xfrm>
            <a:off x="351650" y="1192847"/>
            <a:ext cx="7284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débourrement est préféré tardif pour éviter le gel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6C4F169-4F59-5B24-3CD0-EF4F2D38011A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– Phénologie : Débourrement</a:t>
            </a:r>
          </a:p>
        </p:txBody>
      </p:sp>
      <p:pic>
        <p:nvPicPr>
          <p:cNvPr id="9" name="Image 8" descr="Une image contenant texte, capture d’écran, ligne, diagramme&#10;&#10;Description générée automatiquement">
            <a:extLst>
              <a:ext uri="{FF2B5EF4-FFF2-40B4-BE49-F238E27FC236}">
                <a16:creationId xmlns:a16="http://schemas.microsoft.com/office/drawing/2014/main" id="{E4A7650A-F588-FF41-A8CC-CF57A9C4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6"/>
          <a:stretch/>
        </p:blipFill>
        <p:spPr>
          <a:xfrm>
            <a:off x="36096" y="2088104"/>
            <a:ext cx="12157231" cy="30127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E25A468-98CC-989B-081B-AC2897F400B8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AC2CD7-F288-9A27-3985-02EB63BEA686}"/>
              </a:ext>
            </a:extLst>
          </p:cNvPr>
          <p:cNvSpPr txBox="1"/>
          <p:nvPr/>
        </p:nvSpPr>
        <p:spPr>
          <a:xfrm>
            <a:off x="1908339" y="5265043"/>
            <a:ext cx="8375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8 : </a:t>
            </a:r>
            <a:r>
              <a:rPr lang="fr-FR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Dates de mi-débourrement, pointe verte à 50%, des Résistants Rhodaniens plantés en 2019</a:t>
            </a:r>
          </a:p>
        </p:txBody>
      </p:sp>
    </p:spTree>
    <p:extLst>
      <p:ext uri="{BB962C8B-B14F-4D97-AF65-F5344CB8AC3E}">
        <p14:creationId xmlns:p14="http://schemas.microsoft.com/office/powerpoint/2010/main" val="320147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26B6A82-E3CA-E4B0-FF49-1C2EEA89A0AE}"/>
              </a:ext>
            </a:extLst>
          </p:cNvPr>
          <p:cNvSpPr txBox="1"/>
          <p:nvPr/>
        </p:nvSpPr>
        <p:spPr>
          <a:xfrm>
            <a:off x="8043268" y="6226641"/>
            <a:ext cx="362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RR037 </a:t>
            </a: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RR031</a:t>
            </a:r>
          </a:p>
        </p:txBody>
      </p:sp>
      <p:sp>
        <p:nvSpPr>
          <p:cNvPr id="11" name="Flèche : virage 10">
            <a:extLst>
              <a:ext uri="{FF2B5EF4-FFF2-40B4-BE49-F238E27FC236}">
                <a16:creationId xmlns:a16="http://schemas.microsoft.com/office/drawing/2014/main" id="{D3C6A34F-AEDD-989E-D2F7-7E9CA2653CF7}"/>
              </a:ext>
            </a:extLst>
          </p:cNvPr>
          <p:cNvSpPr/>
          <p:nvPr/>
        </p:nvSpPr>
        <p:spPr>
          <a:xfrm flipV="1">
            <a:off x="7191773" y="6112733"/>
            <a:ext cx="638175" cy="590550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FB8406-783E-9590-34C1-F4209E843E6D}"/>
              </a:ext>
            </a:extLst>
          </p:cNvPr>
          <p:cNvSpPr txBox="1"/>
          <p:nvPr/>
        </p:nvSpPr>
        <p:spPr>
          <a:xfrm>
            <a:off x="351650" y="1192847"/>
            <a:ext cx="7284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débourrement est préféré tardif pour éviter le gel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6C4F169-4F59-5B24-3CD0-EF4F2D38011A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– Phénologie : Débourrement</a:t>
            </a:r>
          </a:p>
        </p:txBody>
      </p:sp>
      <p:pic>
        <p:nvPicPr>
          <p:cNvPr id="9" name="Image 8" descr="Une image contenant texte, capture d’écran, ligne, diagramme&#10;&#10;Description générée automatiquement">
            <a:extLst>
              <a:ext uri="{FF2B5EF4-FFF2-40B4-BE49-F238E27FC236}">
                <a16:creationId xmlns:a16="http://schemas.microsoft.com/office/drawing/2014/main" id="{E4A7650A-F588-FF41-A8CC-CF57A9C4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6"/>
          <a:stretch/>
        </p:blipFill>
        <p:spPr>
          <a:xfrm>
            <a:off x="36096" y="2088104"/>
            <a:ext cx="12157231" cy="30127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6CFA57-060A-B32F-9D0A-10C201FA3C5E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25522F-FD6B-BBED-3A61-5236E019326B}"/>
              </a:ext>
            </a:extLst>
          </p:cNvPr>
          <p:cNvSpPr txBox="1"/>
          <p:nvPr/>
        </p:nvSpPr>
        <p:spPr>
          <a:xfrm>
            <a:off x="1908339" y="5265043"/>
            <a:ext cx="8375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8 : </a:t>
            </a:r>
            <a:r>
              <a:rPr lang="fr-FR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Dates de mi-débourrement, pointe verte à 50%, des Résistants Rhodaniens plantés en 2019</a:t>
            </a:r>
          </a:p>
        </p:txBody>
      </p:sp>
    </p:spTree>
    <p:extLst>
      <p:ext uri="{BB962C8B-B14F-4D97-AF65-F5344CB8AC3E}">
        <p14:creationId xmlns:p14="http://schemas.microsoft.com/office/powerpoint/2010/main" val="319755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517698D7-C46A-2220-3025-12D4A0C8CCD7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 1 – Phénologie : Véraison</a:t>
            </a:r>
          </a:p>
        </p:txBody>
      </p:sp>
      <p:pic>
        <p:nvPicPr>
          <p:cNvPr id="8" name="Image 7" descr="Une image contenant texte, ligne, capture d’écran, diagramme&#10;&#10;Description générée automatiquement">
            <a:extLst>
              <a:ext uri="{FF2B5EF4-FFF2-40B4-BE49-F238E27FC236}">
                <a16:creationId xmlns:a16="http://schemas.microsoft.com/office/drawing/2014/main" id="{3C3AB284-AA63-9804-EA5D-DB8CABFB6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/>
          <a:stretch/>
        </p:blipFill>
        <p:spPr>
          <a:xfrm>
            <a:off x="0" y="2130257"/>
            <a:ext cx="12155905" cy="362114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EFB8406-783E-9590-34C1-F4209E843E6D}"/>
              </a:ext>
            </a:extLst>
          </p:cNvPr>
          <p:cNvSpPr txBox="1"/>
          <p:nvPr/>
        </p:nvSpPr>
        <p:spPr>
          <a:xfrm>
            <a:off x="510031" y="933204"/>
            <a:ext cx="7103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véraison est préférée tardive pour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Vendanger tard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Éviter le flétrissement des raisins dû à la chaleur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8780502-04F5-550B-0490-1848371CF5FA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1F99EF3-D0B0-DDB2-72CA-16E35095EDC0}"/>
              </a:ext>
            </a:extLst>
          </p:cNvPr>
          <p:cNvSpPr txBox="1"/>
          <p:nvPr/>
        </p:nvSpPr>
        <p:spPr>
          <a:xfrm>
            <a:off x="1908339" y="5751402"/>
            <a:ext cx="8375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9 : </a:t>
            </a:r>
            <a:r>
              <a:rPr lang="fr-FR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Dates de mi-véraison, véraison à 50%, des Résistants Rhodaniens plantés en 2019</a:t>
            </a:r>
          </a:p>
        </p:txBody>
      </p:sp>
    </p:spTree>
    <p:extLst>
      <p:ext uri="{BB962C8B-B14F-4D97-AF65-F5344CB8AC3E}">
        <p14:creationId xmlns:p14="http://schemas.microsoft.com/office/powerpoint/2010/main" val="304895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517698D7-C46A-2220-3025-12D4A0C8CCD7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 1 – Phénologie : Véraison</a:t>
            </a:r>
          </a:p>
        </p:txBody>
      </p:sp>
      <p:pic>
        <p:nvPicPr>
          <p:cNvPr id="8" name="Image 7" descr="Une image contenant texte, ligne, capture d’écran, diagramme&#10;&#10;Description générée automatiquement">
            <a:extLst>
              <a:ext uri="{FF2B5EF4-FFF2-40B4-BE49-F238E27FC236}">
                <a16:creationId xmlns:a16="http://schemas.microsoft.com/office/drawing/2014/main" id="{3C3AB284-AA63-9804-EA5D-DB8CABFB6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/>
          <a:stretch/>
        </p:blipFill>
        <p:spPr>
          <a:xfrm>
            <a:off x="0" y="2130257"/>
            <a:ext cx="12155905" cy="362114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7BB4F78-B1DA-8257-E09E-993F111033B3}"/>
              </a:ext>
            </a:extLst>
          </p:cNvPr>
          <p:cNvSpPr txBox="1"/>
          <p:nvPr/>
        </p:nvSpPr>
        <p:spPr>
          <a:xfrm>
            <a:off x="8637628" y="6380500"/>
            <a:ext cx="362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RR030 et RR047</a:t>
            </a:r>
            <a:endParaRPr lang="fr-FR" sz="28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lèche : virage 16">
            <a:extLst>
              <a:ext uri="{FF2B5EF4-FFF2-40B4-BE49-F238E27FC236}">
                <a16:creationId xmlns:a16="http://schemas.microsoft.com/office/drawing/2014/main" id="{B5A5F162-6876-AE5F-26CD-4EA1F3FC5217}"/>
              </a:ext>
            </a:extLst>
          </p:cNvPr>
          <p:cNvSpPr/>
          <p:nvPr/>
        </p:nvSpPr>
        <p:spPr>
          <a:xfrm flipV="1">
            <a:off x="8014733" y="6220872"/>
            <a:ext cx="638175" cy="590550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51A7B49-C80A-8F37-AE54-F97D9FD5C226}"/>
              </a:ext>
            </a:extLst>
          </p:cNvPr>
          <p:cNvSpPr txBox="1"/>
          <p:nvPr/>
        </p:nvSpPr>
        <p:spPr>
          <a:xfrm>
            <a:off x="510031" y="933204"/>
            <a:ext cx="7103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véraison est préférée tardive pour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Vendanger tard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Éviter le flétrissement des raisins dû à la chaleur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D28BD8-135A-8DC1-5F23-8B8D976A0E61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B4C5F4F-1ECE-1320-1FEC-984A8858BF45}"/>
              </a:ext>
            </a:extLst>
          </p:cNvPr>
          <p:cNvSpPr txBox="1"/>
          <p:nvPr/>
        </p:nvSpPr>
        <p:spPr>
          <a:xfrm>
            <a:off x="1908339" y="5751402"/>
            <a:ext cx="8375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9 : </a:t>
            </a:r>
            <a:r>
              <a:rPr lang="fr-FR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Dates de mi-véraison, véraison à 50%, des Résistants Rhodaniens plantés en 2019</a:t>
            </a:r>
          </a:p>
        </p:txBody>
      </p:sp>
    </p:spTree>
    <p:extLst>
      <p:ext uri="{BB962C8B-B14F-4D97-AF65-F5344CB8AC3E}">
        <p14:creationId xmlns:p14="http://schemas.microsoft.com/office/powerpoint/2010/main" val="45454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FA834E-E477-AA8C-8461-DDDB0302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0142" r="2590" b="16500"/>
          <a:stretch/>
        </p:blipFill>
        <p:spPr>
          <a:xfrm>
            <a:off x="0" y="0"/>
            <a:ext cx="12180570" cy="68797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2CAB69-25E0-0ED2-E936-28297B4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1146308"/>
            <a:ext cx="8937307" cy="11437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8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 de Recherche et d’Expérimentation Viticole et</a:t>
            </a:r>
            <a:b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8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Œnologique des Vins d’A.O.C de la Vallée du Rhône</a:t>
            </a:r>
            <a:b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</a:b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Institut Français de la Vigne et du Vin">
            <a:extLst>
              <a:ext uri="{FF2B5EF4-FFF2-40B4-BE49-F238E27FC236}">
                <a16:creationId xmlns:a16="http://schemas.microsoft.com/office/drawing/2014/main" id="{A3611877-13CF-D6EE-C5E1-ACDBE84E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1" y="3023088"/>
            <a:ext cx="2472048" cy="114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3C07665-7D89-2BFB-F37B-CA543DFD874C}"/>
              </a:ext>
            </a:extLst>
          </p:cNvPr>
          <p:cNvSpPr txBox="1"/>
          <p:nvPr/>
        </p:nvSpPr>
        <p:spPr>
          <a:xfrm>
            <a:off x="34290" y="35447"/>
            <a:ext cx="6157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L’Institut Rhodanien : </a:t>
            </a:r>
            <a:endParaRPr lang="fr-FR" sz="3600" dirty="0"/>
          </a:p>
        </p:txBody>
      </p:sp>
      <p:pic>
        <p:nvPicPr>
          <p:cNvPr id="10" name="Image 9" descr="Une image contenant texte, Police, Graphique, conception&#10;&#10;Description générée automatiquement">
            <a:extLst>
              <a:ext uri="{FF2B5EF4-FFF2-40B4-BE49-F238E27FC236}">
                <a16:creationId xmlns:a16="http://schemas.microsoft.com/office/drawing/2014/main" id="{E8ABCBAC-1FE8-3F1A-1E88-5988A36D1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44" y="2923389"/>
            <a:ext cx="2034705" cy="1344537"/>
          </a:xfrm>
          <a:prstGeom prst="rect">
            <a:avLst/>
          </a:prstGeom>
        </p:spPr>
      </p:pic>
      <p:pic>
        <p:nvPicPr>
          <p:cNvPr id="14" name="Image 13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6C4C9928-879A-03A6-B703-DABD240F4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49" y="3221425"/>
            <a:ext cx="2844166" cy="74846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D31E2D0-5214-2889-BBC0-A19AB56399F7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FEE090F-6CA3-AFC0-E1C3-C00289910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93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3EFA50E-5E39-7F14-8F1F-80E9B8A437A7}"/>
              </a:ext>
            </a:extLst>
          </p:cNvPr>
          <p:cNvSpPr txBox="1"/>
          <p:nvPr/>
        </p:nvSpPr>
        <p:spPr>
          <a:xfrm>
            <a:off x="212960" y="794842"/>
            <a:ext cx="11316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Parcelle irriguée : La profondeur du sol est un indicateur de tolérance à la 				      contrainte hydrique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F4E4DED-60D3-0A3B-C51E-5F4631CB9B7F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 4 – Contrainte Hydrique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2420DE-32BE-9902-8AE5-EAEEC6D55408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882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art, bâtiment, Rectangle&#10;&#10;Description générée automatiquement">
            <a:extLst>
              <a:ext uri="{FF2B5EF4-FFF2-40B4-BE49-F238E27FC236}">
                <a16:creationId xmlns:a16="http://schemas.microsoft.com/office/drawing/2014/main" id="{6D3FF70F-F01C-5E41-E7CE-B6B7D0DC4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7" y="1680849"/>
            <a:ext cx="3305415" cy="46742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3EFA50E-5E39-7F14-8F1F-80E9B8A437A7}"/>
              </a:ext>
            </a:extLst>
          </p:cNvPr>
          <p:cNvSpPr txBox="1"/>
          <p:nvPr/>
        </p:nvSpPr>
        <p:spPr>
          <a:xfrm>
            <a:off x="212960" y="794842"/>
            <a:ext cx="11316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Parcelle irriguée : La profondeur du sol est un indicateur de tolérance à la 				      contrainte hydrique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F4E4DED-60D3-0A3B-C51E-5F4631CB9B7F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 4 – Contrainte Hydrique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B348C0-E71D-F0A0-354C-CE9C274B6BEA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068B5D-EED5-749B-049D-BC31BB3C56D5}"/>
              </a:ext>
            </a:extLst>
          </p:cNvPr>
          <p:cNvSpPr txBox="1"/>
          <p:nvPr/>
        </p:nvSpPr>
        <p:spPr>
          <a:xfrm>
            <a:off x="167640" y="6305903"/>
            <a:ext cx="8375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10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Profondeur de sol meuble de la parcelle des Résistants Rhodaniens et l’effet sur le développement de la végétation</a:t>
            </a:r>
          </a:p>
        </p:txBody>
      </p:sp>
    </p:spTree>
    <p:extLst>
      <p:ext uri="{BB962C8B-B14F-4D97-AF65-F5344CB8AC3E}">
        <p14:creationId xmlns:p14="http://schemas.microsoft.com/office/powerpoint/2010/main" val="137344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art, bâtiment, Rectangle&#10;&#10;Description générée automatiquement">
            <a:extLst>
              <a:ext uri="{FF2B5EF4-FFF2-40B4-BE49-F238E27FC236}">
                <a16:creationId xmlns:a16="http://schemas.microsoft.com/office/drawing/2014/main" id="{6D3FF70F-F01C-5E41-E7CE-B6B7D0DC4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7" y="1680849"/>
            <a:ext cx="3305415" cy="46742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3EFA50E-5E39-7F14-8F1F-80E9B8A437A7}"/>
              </a:ext>
            </a:extLst>
          </p:cNvPr>
          <p:cNvSpPr txBox="1"/>
          <p:nvPr/>
        </p:nvSpPr>
        <p:spPr>
          <a:xfrm>
            <a:off x="212960" y="794842"/>
            <a:ext cx="11316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Parcelle irriguée : La profondeur du sol est un indicateur de tolérance à la 				      contrainte hydrique</a:t>
            </a:r>
          </a:p>
        </p:txBody>
      </p:sp>
      <p:pic>
        <p:nvPicPr>
          <p:cNvPr id="13" name="Image 12" descr="Une image contenant plein air, ciel, nuage, arbre&#10;&#10;Description générée automatiquement">
            <a:extLst>
              <a:ext uri="{FF2B5EF4-FFF2-40B4-BE49-F238E27FC236}">
                <a16:creationId xmlns:a16="http://schemas.microsoft.com/office/drawing/2014/main" id="{9E500F79-353B-DECE-E0C7-8F0DF4C56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b="4974"/>
          <a:stretch/>
        </p:blipFill>
        <p:spPr>
          <a:xfrm>
            <a:off x="4732005" y="1623841"/>
            <a:ext cx="3579967" cy="2252358"/>
          </a:xfrm>
          <a:prstGeom prst="roundRect">
            <a:avLst/>
          </a:prstGeom>
        </p:spPr>
      </p:pic>
      <p:pic>
        <p:nvPicPr>
          <p:cNvPr id="15" name="Image 14" descr="Une image contenant plein air, ciel, agriculture, vignoble&#10;&#10;Description générée automatiquement">
            <a:extLst>
              <a:ext uri="{FF2B5EF4-FFF2-40B4-BE49-F238E27FC236}">
                <a16:creationId xmlns:a16="http://schemas.microsoft.com/office/drawing/2014/main" id="{6BD6E8E9-E400-EAD7-5035-3EB6C1ECEA7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2"/>
          <a:stretch/>
        </p:blipFill>
        <p:spPr>
          <a:xfrm>
            <a:off x="4732005" y="4107980"/>
            <a:ext cx="3537311" cy="2252358"/>
          </a:xfrm>
          <a:prstGeom prst="round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9E89D8E-129E-88B1-BC52-B5E4152A0BD4}"/>
              </a:ext>
            </a:extLst>
          </p:cNvPr>
          <p:cNvCxnSpPr>
            <a:cxnSpLocks/>
          </p:cNvCxnSpPr>
          <p:nvPr/>
        </p:nvCxnSpPr>
        <p:spPr>
          <a:xfrm>
            <a:off x="1921312" y="2071374"/>
            <a:ext cx="268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06AB883-D8CC-9A0A-8C40-E389354C00E3}"/>
              </a:ext>
            </a:extLst>
          </p:cNvPr>
          <p:cNvCxnSpPr>
            <a:cxnSpLocks/>
          </p:cNvCxnSpPr>
          <p:nvPr/>
        </p:nvCxnSpPr>
        <p:spPr>
          <a:xfrm>
            <a:off x="1956659" y="6111108"/>
            <a:ext cx="26510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3F4E4DED-60D3-0A3B-C51E-5F4631CB9B7F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 4 – Contrainte Hydrique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B348C0-E71D-F0A0-354C-CE9C274B6BEA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068B5D-EED5-749B-049D-BC31BB3C56D5}"/>
              </a:ext>
            </a:extLst>
          </p:cNvPr>
          <p:cNvSpPr txBox="1"/>
          <p:nvPr/>
        </p:nvSpPr>
        <p:spPr>
          <a:xfrm>
            <a:off x="167640" y="6305903"/>
            <a:ext cx="8375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10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Profondeur de sol meuble de la parcelle des Résistants Rhodaniens et l’effet sur le développement de la végétation</a:t>
            </a:r>
          </a:p>
        </p:txBody>
      </p:sp>
    </p:spTree>
    <p:extLst>
      <p:ext uri="{BB962C8B-B14F-4D97-AF65-F5344CB8AC3E}">
        <p14:creationId xmlns:p14="http://schemas.microsoft.com/office/powerpoint/2010/main" val="212752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art, bâtiment, Rectangle&#10;&#10;Description générée automatiquement">
            <a:extLst>
              <a:ext uri="{FF2B5EF4-FFF2-40B4-BE49-F238E27FC236}">
                <a16:creationId xmlns:a16="http://schemas.microsoft.com/office/drawing/2014/main" id="{6D3FF70F-F01C-5E41-E7CE-B6B7D0DC4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7" y="1680849"/>
            <a:ext cx="3305415" cy="46742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3EFA50E-5E39-7F14-8F1F-80E9B8A437A7}"/>
              </a:ext>
            </a:extLst>
          </p:cNvPr>
          <p:cNvSpPr txBox="1"/>
          <p:nvPr/>
        </p:nvSpPr>
        <p:spPr>
          <a:xfrm>
            <a:off x="212960" y="794842"/>
            <a:ext cx="11316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Parcelle irriguée : La profondeur du sol est un indicateur de tolérance à la 				      contrainte hydrique</a:t>
            </a:r>
          </a:p>
        </p:txBody>
      </p:sp>
      <p:pic>
        <p:nvPicPr>
          <p:cNvPr id="13" name="Image 12" descr="Une image contenant plein air, ciel, nuage, arbre&#10;&#10;Description générée automatiquement">
            <a:extLst>
              <a:ext uri="{FF2B5EF4-FFF2-40B4-BE49-F238E27FC236}">
                <a16:creationId xmlns:a16="http://schemas.microsoft.com/office/drawing/2014/main" id="{9E500F79-353B-DECE-E0C7-8F0DF4C56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b="4974"/>
          <a:stretch/>
        </p:blipFill>
        <p:spPr>
          <a:xfrm>
            <a:off x="4732005" y="1623841"/>
            <a:ext cx="3579967" cy="2252358"/>
          </a:xfrm>
          <a:prstGeom prst="roundRect">
            <a:avLst/>
          </a:prstGeom>
        </p:spPr>
      </p:pic>
      <p:pic>
        <p:nvPicPr>
          <p:cNvPr id="15" name="Image 14" descr="Une image contenant plein air, ciel, agriculture, vignoble&#10;&#10;Description générée automatiquement">
            <a:extLst>
              <a:ext uri="{FF2B5EF4-FFF2-40B4-BE49-F238E27FC236}">
                <a16:creationId xmlns:a16="http://schemas.microsoft.com/office/drawing/2014/main" id="{6BD6E8E9-E400-EAD7-5035-3EB6C1ECEA7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2"/>
          <a:stretch/>
        </p:blipFill>
        <p:spPr>
          <a:xfrm>
            <a:off x="4732005" y="4107980"/>
            <a:ext cx="3537311" cy="2252358"/>
          </a:xfrm>
          <a:prstGeom prst="round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9E89D8E-129E-88B1-BC52-B5E4152A0BD4}"/>
              </a:ext>
            </a:extLst>
          </p:cNvPr>
          <p:cNvCxnSpPr>
            <a:cxnSpLocks/>
          </p:cNvCxnSpPr>
          <p:nvPr/>
        </p:nvCxnSpPr>
        <p:spPr>
          <a:xfrm>
            <a:off x="1921312" y="2071374"/>
            <a:ext cx="268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06AB883-D8CC-9A0A-8C40-E389354C00E3}"/>
              </a:ext>
            </a:extLst>
          </p:cNvPr>
          <p:cNvCxnSpPr>
            <a:cxnSpLocks/>
          </p:cNvCxnSpPr>
          <p:nvPr/>
        </p:nvCxnSpPr>
        <p:spPr>
          <a:xfrm>
            <a:off x="1956659" y="6111108"/>
            <a:ext cx="26510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30B71921-2C96-3DD1-59A5-42B916372207}"/>
              </a:ext>
            </a:extLst>
          </p:cNvPr>
          <p:cNvSpPr txBox="1"/>
          <p:nvPr/>
        </p:nvSpPr>
        <p:spPr>
          <a:xfrm>
            <a:off x="8672295" y="1691950"/>
            <a:ext cx="3380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Profondeur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sol et % de 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cailloux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différent</a:t>
            </a:r>
          </a:p>
          <a:p>
            <a:pPr algn="ctr"/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</a:p>
          <a:p>
            <a:pPr algn="ctr"/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Réserve utile en eau 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différente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F4E4DED-60D3-0A3B-C51E-5F4631CB9B7F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 4 – Contrainte Hydrique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B348C0-E71D-F0A0-354C-CE9C274B6BEA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068B5D-EED5-749B-049D-BC31BB3C56D5}"/>
              </a:ext>
            </a:extLst>
          </p:cNvPr>
          <p:cNvSpPr txBox="1"/>
          <p:nvPr/>
        </p:nvSpPr>
        <p:spPr>
          <a:xfrm>
            <a:off x="167640" y="6305903"/>
            <a:ext cx="8375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10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Profondeur de sol meuble de la parcelle des Résistants Rhodaniens et l’effet sur le développement de la végétation</a:t>
            </a:r>
          </a:p>
        </p:txBody>
      </p:sp>
    </p:spTree>
    <p:extLst>
      <p:ext uri="{BB962C8B-B14F-4D97-AF65-F5344CB8AC3E}">
        <p14:creationId xmlns:p14="http://schemas.microsoft.com/office/powerpoint/2010/main" val="28371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art, bâtiment, Rectangle&#10;&#10;Description générée automatiquement">
            <a:extLst>
              <a:ext uri="{FF2B5EF4-FFF2-40B4-BE49-F238E27FC236}">
                <a16:creationId xmlns:a16="http://schemas.microsoft.com/office/drawing/2014/main" id="{6D3FF70F-F01C-5E41-E7CE-B6B7D0DC4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7" y="1680849"/>
            <a:ext cx="3305415" cy="46742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3EFA50E-5E39-7F14-8F1F-80E9B8A437A7}"/>
              </a:ext>
            </a:extLst>
          </p:cNvPr>
          <p:cNvSpPr txBox="1"/>
          <p:nvPr/>
        </p:nvSpPr>
        <p:spPr>
          <a:xfrm>
            <a:off x="212960" y="794842"/>
            <a:ext cx="11316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Parcelle irriguée : La profondeur du sol est un indicateur de tolérance à la 				      contrainte hydrique</a:t>
            </a:r>
          </a:p>
        </p:txBody>
      </p:sp>
      <p:pic>
        <p:nvPicPr>
          <p:cNvPr id="13" name="Image 12" descr="Une image contenant plein air, ciel, nuage, arbre&#10;&#10;Description générée automatiquement">
            <a:extLst>
              <a:ext uri="{FF2B5EF4-FFF2-40B4-BE49-F238E27FC236}">
                <a16:creationId xmlns:a16="http://schemas.microsoft.com/office/drawing/2014/main" id="{9E500F79-353B-DECE-E0C7-8F0DF4C56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9" b="4974"/>
          <a:stretch/>
        </p:blipFill>
        <p:spPr>
          <a:xfrm>
            <a:off x="4732005" y="1623841"/>
            <a:ext cx="3579967" cy="2252358"/>
          </a:xfrm>
          <a:prstGeom prst="roundRect">
            <a:avLst/>
          </a:prstGeom>
        </p:spPr>
      </p:pic>
      <p:pic>
        <p:nvPicPr>
          <p:cNvPr id="15" name="Image 14" descr="Une image contenant plein air, ciel, agriculture, vignoble&#10;&#10;Description générée automatiquement">
            <a:extLst>
              <a:ext uri="{FF2B5EF4-FFF2-40B4-BE49-F238E27FC236}">
                <a16:creationId xmlns:a16="http://schemas.microsoft.com/office/drawing/2014/main" id="{6BD6E8E9-E400-EAD7-5035-3EB6C1ECEA7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2"/>
          <a:stretch/>
        </p:blipFill>
        <p:spPr>
          <a:xfrm>
            <a:off x="4732005" y="4107980"/>
            <a:ext cx="3537311" cy="2252358"/>
          </a:xfrm>
          <a:prstGeom prst="round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9E89D8E-129E-88B1-BC52-B5E4152A0BD4}"/>
              </a:ext>
            </a:extLst>
          </p:cNvPr>
          <p:cNvCxnSpPr>
            <a:cxnSpLocks/>
          </p:cNvCxnSpPr>
          <p:nvPr/>
        </p:nvCxnSpPr>
        <p:spPr>
          <a:xfrm>
            <a:off x="1921312" y="2071374"/>
            <a:ext cx="268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06AB883-D8CC-9A0A-8C40-E389354C00E3}"/>
              </a:ext>
            </a:extLst>
          </p:cNvPr>
          <p:cNvCxnSpPr>
            <a:cxnSpLocks/>
          </p:cNvCxnSpPr>
          <p:nvPr/>
        </p:nvCxnSpPr>
        <p:spPr>
          <a:xfrm>
            <a:off x="1956659" y="6111108"/>
            <a:ext cx="26510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30B71921-2C96-3DD1-59A5-42B916372207}"/>
              </a:ext>
            </a:extLst>
          </p:cNvPr>
          <p:cNvSpPr txBox="1"/>
          <p:nvPr/>
        </p:nvSpPr>
        <p:spPr>
          <a:xfrm>
            <a:off x="8672295" y="1691950"/>
            <a:ext cx="3380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Profondeur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sol et % de 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cailloux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différent</a:t>
            </a:r>
          </a:p>
          <a:p>
            <a:pPr algn="ctr"/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</a:p>
          <a:p>
            <a:pPr algn="ctr"/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Réserve utile en eau 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différente</a:t>
            </a:r>
          </a:p>
        </p:txBody>
      </p:sp>
      <p:sp>
        <p:nvSpPr>
          <p:cNvPr id="25" name="Flèche : virage 24">
            <a:extLst>
              <a:ext uri="{FF2B5EF4-FFF2-40B4-BE49-F238E27FC236}">
                <a16:creationId xmlns:a16="http://schemas.microsoft.com/office/drawing/2014/main" id="{CD66BAA2-97E7-9076-5AFF-3EB95CB9D4C4}"/>
              </a:ext>
            </a:extLst>
          </p:cNvPr>
          <p:cNvSpPr/>
          <p:nvPr/>
        </p:nvSpPr>
        <p:spPr>
          <a:xfrm flipV="1">
            <a:off x="8940800" y="4984448"/>
            <a:ext cx="638175" cy="590550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CAF8CAE-9BA5-7230-D047-2E327206C41E}"/>
              </a:ext>
            </a:extLst>
          </p:cNvPr>
          <p:cNvSpPr txBox="1"/>
          <p:nvPr/>
        </p:nvSpPr>
        <p:spPr>
          <a:xfrm>
            <a:off x="9706593" y="5157001"/>
            <a:ext cx="2115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RR015 ou  RR045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F4E4DED-60D3-0A3B-C51E-5F4631CB9B7F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 4 – Contrainte Hydrique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B348C0-E71D-F0A0-354C-CE9C274B6BEA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068B5D-EED5-749B-049D-BC31BB3C56D5}"/>
              </a:ext>
            </a:extLst>
          </p:cNvPr>
          <p:cNvSpPr txBox="1"/>
          <p:nvPr/>
        </p:nvSpPr>
        <p:spPr>
          <a:xfrm>
            <a:off x="167640" y="6305903"/>
            <a:ext cx="8375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10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Profondeur de sol meuble de la parcelle des Résistants Rhodaniens et l’effet sur le développement de la végétation</a:t>
            </a:r>
          </a:p>
        </p:txBody>
      </p:sp>
    </p:spTree>
    <p:extLst>
      <p:ext uri="{BB962C8B-B14F-4D97-AF65-F5344CB8AC3E}">
        <p14:creationId xmlns:p14="http://schemas.microsoft.com/office/powerpoint/2010/main" val="152725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32D206F-19F0-AC07-9FDF-A88BCDB0EFEB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 6 – Rendement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29EC489-F38F-D74E-DFC0-308020598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213408"/>
              </p:ext>
            </p:extLst>
          </p:nvPr>
        </p:nvGraphicFramePr>
        <p:xfrm>
          <a:off x="1142653" y="725915"/>
          <a:ext cx="7400309" cy="5629165"/>
        </p:xfrm>
        <a:graphic>
          <a:graphicData uri="http://schemas.openxmlformats.org/drawingml/2006/table">
            <a:tbl>
              <a:tblPr/>
              <a:tblGrid>
                <a:gridCol w="923650">
                  <a:extLst>
                    <a:ext uri="{9D8B030D-6E8A-4147-A177-3AD203B41FA5}">
                      <a16:colId xmlns:a16="http://schemas.microsoft.com/office/drawing/2014/main" val="988904982"/>
                    </a:ext>
                  </a:extLst>
                </a:gridCol>
                <a:gridCol w="1294515">
                  <a:extLst>
                    <a:ext uri="{9D8B030D-6E8A-4147-A177-3AD203B41FA5}">
                      <a16:colId xmlns:a16="http://schemas.microsoft.com/office/drawing/2014/main" val="2280986596"/>
                    </a:ext>
                  </a:extLst>
                </a:gridCol>
                <a:gridCol w="2150823">
                  <a:extLst>
                    <a:ext uri="{9D8B030D-6E8A-4147-A177-3AD203B41FA5}">
                      <a16:colId xmlns:a16="http://schemas.microsoft.com/office/drawing/2014/main" val="1297971221"/>
                    </a:ext>
                  </a:extLst>
                </a:gridCol>
                <a:gridCol w="1941772">
                  <a:extLst>
                    <a:ext uri="{9D8B030D-6E8A-4147-A177-3AD203B41FA5}">
                      <a16:colId xmlns:a16="http://schemas.microsoft.com/office/drawing/2014/main" val="2945216019"/>
                    </a:ext>
                  </a:extLst>
                </a:gridCol>
                <a:gridCol w="1089549">
                  <a:extLst>
                    <a:ext uri="{9D8B030D-6E8A-4147-A177-3AD203B41FA5}">
                      <a16:colId xmlns:a16="http://schemas.microsoft.com/office/drawing/2014/main" val="2210456415"/>
                    </a:ext>
                  </a:extLst>
                </a:gridCol>
              </a:tblGrid>
              <a:tr h="4451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Variété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Date de récolte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Poids net en raisin des 5 ceps à la récolte (kg)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Poids moyen des grappes (g)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Vinification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10203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RR035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14/08/2024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5,92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12414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RR008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19/08/2024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54649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RR013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21/08/2024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4,43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334957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RR040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3,64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3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249750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RR045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10,37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760297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Floreal_02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26/08/2024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8,53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Oui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461551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RR018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5,99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99970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6,67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028012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6,95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028203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RR039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7,28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613447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RR004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30/08/2024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4,86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21093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RR009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6,74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92658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RR010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87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876450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RR012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4,64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79571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5,76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566197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10,65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6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96252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1,66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65310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RR031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5,45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8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835412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RR046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8,23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59732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02/09/2024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17,74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Oui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605195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RR041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Oui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947117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RR042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5,15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976705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RR015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04/09/2024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A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Oui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423111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F73EDCD8-8DD4-26F0-2747-2740A0727D03}"/>
              </a:ext>
            </a:extLst>
          </p:cNvPr>
          <p:cNvSpPr txBox="1"/>
          <p:nvPr/>
        </p:nvSpPr>
        <p:spPr>
          <a:xfrm>
            <a:off x="9254767" y="1859340"/>
            <a:ext cx="2685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rendement est un 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prérequis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pour la sélection des variétés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CE02CC-81AC-C394-0F01-FBC3A38AC214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77411F3-5948-91A3-A390-87AE16146EA0}"/>
              </a:ext>
            </a:extLst>
          </p:cNvPr>
          <p:cNvSpPr txBox="1"/>
          <p:nvPr/>
        </p:nvSpPr>
        <p:spPr>
          <a:xfrm>
            <a:off x="655146" y="6385858"/>
            <a:ext cx="837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Tableau 1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Rendement en kg de raisin par variété vendangée en 2024</a:t>
            </a:r>
          </a:p>
        </p:txBody>
      </p:sp>
    </p:spTree>
    <p:extLst>
      <p:ext uri="{BB962C8B-B14F-4D97-AF65-F5344CB8AC3E}">
        <p14:creationId xmlns:p14="http://schemas.microsoft.com/office/powerpoint/2010/main" val="262264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9D8C48E2-C446-C246-038D-E784DFA624F9}"/>
              </a:ext>
            </a:extLst>
          </p:cNvPr>
          <p:cNvSpPr txBox="1"/>
          <p:nvPr/>
        </p:nvSpPr>
        <p:spPr>
          <a:xfrm>
            <a:off x="10264060" y="4396076"/>
            <a:ext cx="12170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RR026</a:t>
            </a:r>
          </a:p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RR028</a:t>
            </a:r>
          </a:p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RR045</a:t>
            </a:r>
          </a:p>
        </p:txBody>
      </p:sp>
      <p:sp>
        <p:nvSpPr>
          <p:cNvPr id="11" name="Flèche : virage 10">
            <a:extLst>
              <a:ext uri="{FF2B5EF4-FFF2-40B4-BE49-F238E27FC236}">
                <a16:creationId xmlns:a16="http://schemas.microsoft.com/office/drawing/2014/main" id="{4350A60D-52FD-0469-6043-FC8B452EBBC4}"/>
              </a:ext>
            </a:extLst>
          </p:cNvPr>
          <p:cNvSpPr/>
          <p:nvPr/>
        </p:nvSpPr>
        <p:spPr>
          <a:xfrm flipV="1">
            <a:off x="9476065" y="4214594"/>
            <a:ext cx="638175" cy="590550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32D206F-19F0-AC07-9FDF-A88BCDB0EFEB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Critère 6 – Rendement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29EC489-F38F-D74E-DFC0-3080205982CB}"/>
              </a:ext>
            </a:extLst>
          </p:cNvPr>
          <p:cNvGraphicFramePr>
            <a:graphicFrameLocks noGrp="1"/>
          </p:cNvGraphicFramePr>
          <p:nvPr/>
        </p:nvGraphicFramePr>
        <p:xfrm>
          <a:off x="1142653" y="725915"/>
          <a:ext cx="7400309" cy="5629165"/>
        </p:xfrm>
        <a:graphic>
          <a:graphicData uri="http://schemas.openxmlformats.org/drawingml/2006/table">
            <a:tbl>
              <a:tblPr/>
              <a:tblGrid>
                <a:gridCol w="923650">
                  <a:extLst>
                    <a:ext uri="{9D8B030D-6E8A-4147-A177-3AD203B41FA5}">
                      <a16:colId xmlns:a16="http://schemas.microsoft.com/office/drawing/2014/main" val="988904982"/>
                    </a:ext>
                  </a:extLst>
                </a:gridCol>
                <a:gridCol w="1294515">
                  <a:extLst>
                    <a:ext uri="{9D8B030D-6E8A-4147-A177-3AD203B41FA5}">
                      <a16:colId xmlns:a16="http://schemas.microsoft.com/office/drawing/2014/main" val="2280986596"/>
                    </a:ext>
                  </a:extLst>
                </a:gridCol>
                <a:gridCol w="2150823">
                  <a:extLst>
                    <a:ext uri="{9D8B030D-6E8A-4147-A177-3AD203B41FA5}">
                      <a16:colId xmlns:a16="http://schemas.microsoft.com/office/drawing/2014/main" val="1297971221"/>
                    </a:ext>
                  </a:extLst>
                </a:gridCol>
                <a:gridCol w="1941772">
                  <a:extLst>
                    <a:ext uri="{9D8B030D-6E8A-4147-A177-3AD203B41FA5}">
                      <a16:colId xmlns:a16="http://schemas.microsoft.com/office/drawing/2014/main" val="2945216019"/>
                    </a:ext>
                  </a:extLst>
                </a:gridCol>
                <a:gridCol w="1089549">
                  <a:extLst>
                    <a:ext uri="{9D8B030D-6E8A-4147-A177-3AD203B41FA5}">
                      <a16:colId xmlns:a16="http://schemas.microsoft.com/office/drawing/2014/main" val="2210456415"/>
                    </a:ext>
                  </a:extLst>
                </a:gridCol>
              </a:tblGrid>
              <a:tr h="44514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Variété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Date de récolte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Poids net en raisin des 5 ceps à la récolte (kg)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Poids moyen des grappes (g)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Vinification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10203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RR035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14/08/2024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5,92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12414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RR008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19/08/2024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54649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RR013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21/08/2024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4,43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A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334957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RR040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3,64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3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249750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RR045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10,37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760297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Floreal_02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26/08/2024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8,53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Oui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461551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RR018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5,99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99970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6,67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028012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6,95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028203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RR039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7,28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613447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RR004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30/08/2024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4,86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21093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RR009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6,74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92658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RR010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87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876450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RR012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4,64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79571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5,76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566197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10,65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6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96252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1,66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65310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RR031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5,45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8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835412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RR046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8,23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597329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RR028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02/09/2024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17,74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Oui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605195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RR041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Oui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947117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RR042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5,15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F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Non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976705"/>
                  </a:ext>
                </a:extLst>
              </a:tr>
              <a:tr h="22539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RR015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04/09/2024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A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Oui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423111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F73EDCD8-8DD4-26F0-2747-2740A0727D03}"/>
              </a:ext>
            </a:extLst>
          </p:cNvPr>
          <p:cNvSpPr txBox="1"/>
          <p:nvPr/>
        </p:nvSpPr>
        <p:spPr>
          <a:xfrm>
            <a:off x="9254767" y="1859340"/>
            <a:ext cx="26858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rendement est un </a:t>
            </a:r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prérequis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pour la sélection des variétés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CE02CC-81AC-C394-0F01-FBC3A38AC214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77411F3-5948-91A3-A390-87AE16146EA0}"/>
              </a:ext>
            </a:extLst>
          </p:cNvPr>
          <p:cNvSpPr txBox="1"/>
          <p:nvPr/>
        </p:nvSpPr>
        <p:spPr>
          <a:xfrm>
            <a:off x="655146" y="6385858"/>
            <a:ext cx="837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Tableau 1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Rendement en kg de raisin par variété vendangée en 2024</a:t>
            </a:r>
          </a:p>
        </p:txBody>
      </p:sp>
    </p:spTree>
    <p:extLst>
      <p:ext uri="{BB962C8B-B14F-4D97-AF65-F5344CB8AC3E}">
        <p14:creationId xmlns:p14="http://schemas.microsoft.com/office/powerpoint/2010/main" val="61583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C8B6C5-FCE0-8B8D-B0B4-EFB8569FC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5584"/>
            <a:ext cx="10515600" cy="4351338"/>
          </a:xfrm>
        </p:spPr>
        <p:txBody>
          <a:bodyPr/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les analyses de cette année </a:t>
            </a:r>
            <a:r>
              <a:rPr lang="fr-FR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uniquement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voici 3 cépages intéressant à sélectionner : 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238C1CD-EE7F-9800-4781-298A8540B7D8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E0B792F-426E-785A-B839-EA928ABFC89C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0600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C8B6C5-FCE0-8B8D-B0B4-EFB8569FC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5584"/>
            <a:ext cx="10515600" cy="4351338"/>
          </a:xfrm>
        </p:spPr>
        <p:txBody>
          <a:bodyPr/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les analyses de cette année </a:t>
            </a:r>
            <a:r>
              <a:rPr lang="fr-FR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uniquement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voici 3 cépages intéressant à sélectionner : 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RR028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RR041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RR039</a:t>
            </a:r>
          </a:p>
          <a:p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238C1CD-EE7F-9800-4781-298A8540B7D8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E0B792F-426E-785A-B839-EA928ABFC89C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5818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C8B6C5-FCE0-8B8D-B0B4-EFB8569FC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5584"/>
            <a:ext cx="10515600" cy="4351338"/>
          </a:xfrm>
        </p:spPr>
        <p:txBody>
          <a:bodyPr/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les analyses de cette année </a:t>
            </a:r>
            <a:r>
              <a:rPr lang="fr-FR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uniquement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voici 3 cépages intéressant à sélectionner : 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RR028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RR041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RR039</a:t>
            </a:r>
          </a:p>
          <a:p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232199-DC73-AE3C-0226-9E594AE4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852" y="3680303"/>
            <a:ext cx="4252210" cy="1486619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E1C390F-971C-B3AD-0BDC-9D355EC0BCEC}"/>
              </a:ext>
            </a:extLst>
          </p:cNvPr>
          <p:cNvSpPr txBox="1">
            <a:spLocks/>
          </p:cNvSpPr>
          <p:nvPr/>
        </p:nvSpPr>
        <p:spPr>
          <a:xfrm>
            <a:off x="3920239" y="5312656"/>
            <a:ext cx="4019550" cy="693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Débourrement et véraison tardives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DB77018-204D-D4FE-CEE1-9B62B32BA138}"/>
              </a:ext>
            </a:extLst>
          </p:cNvPr>
          <p:cNvSpPr txBox="1">
            <a:spLocks/>
          </p:cNvSpPr>
          <p:nvPr/>
        </p:nvSpPr>
        <p:spPr>
          <a:xfrm>
            <a:off x="267401" y="5481800"/>
            <a:ext cx="3286125" cy="493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Rendement viable  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238C1CD-EE7F-9800-4781-298A8540B7D8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FFC239F-800E-E055-AD72-4C92E8FF539B}"/>
              </a:ext>
            </a:extLst>
          </p:cNvPr>
          <p:cNvSpPr txBox="1">
            <a:spLocks/>
          </p:cNvSpPr>
          <p:nvPr/>
        </p:nvSpPr>
        <p:spPr>
          <a:xfrm>
            <a:off x="7939790" y="5312656"/>
            <a:ext cx="4252210" cy="693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RR041 et RR039 en zone « sèche »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76E6D88-90E6-78CC-4654-9B95CE864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50" y="3322573"/>
            <a:ext cx="2948026" cy="2107201"/>
          </a:xfrm>
          <a:prstGeom prst="rect">
            <a:avLst/>
          </a:prstGeom>
        </p:spPr>
      </p:pic>
      <p:pic>
        <p:nvPicPr>
          <p:cNvPr id="15" name="Image 14" descr="Une image contenant texte, art, bâtiment, Rectangle&#10;&#10;Description générée automatiquement">
            <a:extLst>
              <a:ext uri="{FF2B5EF4-FFF2-40B4-BE49-F238E27FC236}">
                <a16:creationId xmlns:a16="http://schemas.microsoft.com/office/drawing/2014/main" id="{80E66EEA-4614-3FC4-005A-D7B337F0B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005" y="3158526"/>
            <a:ext cx="1471780" cy="208126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E0B792F-426E-785A-B839-EA928ABFC89C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06455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EFA834E-E477-AA8C-8461-DDDB0302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0142" r="2590" b="16500"/>
          <a:stretch/>
        </p:blipFill>
        <p:spPr>
          <a:xfrm>
            <a:off x="0" y="0"/>
            <a:ext cx="12180570" cy="68797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2CAB69-25E0-0ED2-E936-28297B4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1146308"/>
            <a:ext cx="8937307" cy="11437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8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 de Recherche et d’Expérimentation Viticole et</a:t>
            </a:r>
            <a:b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8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Œnologique des Vins d’A.O.C de la Vallée du Rhône</a:t>
            </a:r>
            <a:b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</a:b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E3A892F-D1B3-7C61-224D-F7EBFAE54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" y="1992896"/>
            <a:ext cx="12169140" cy="7636911"/>
          </a:xfrm>
          <a:gradFill flip="none" rotWithShape="1">
            <a:gsLst>
              <a:gs pos="0">
                <a:schemeClr val="bg1">
                  <a:alpha val="38000"/>
                </a:schemeClr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La mise en œuvre et la coordination des programmes de Recherche/Expérimentation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La diffusion et la communication des références techniques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fr-FR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Institut Français de la Vigne et du Vin">
            <a:extLst>
              <a:ext uri="{FF2B5EF4-FFF2-40B4-BE49-F238E27FC236}">
                <a16:creationId xmlns:a16="http://schemas.microsoft.com/office/drawing/2014/main" id="{A3611877-13CF-D6EE-C5E1-ACDBE84E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1" y="3023088"/>
            <a:ext cx="2472048" cy="114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3C07665-7D89-2BFB-F37B-CA543DFD874C}"/>
              </a:ext>
            </a:extLst>
          </p:cNvPr>
          <p:cNvSpPr txBox="1"/>
          <p:nvPr/>
        </p:nvSpPr>
        <p:spPr>
          <a:xfrm>
            <a:off x="34290" y="35447"/>
            <a:ext cx="6157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L’Institut Rhodanien : </a:t>
            </a:r>
            <a:endParaRPr lang="fr-FR" sz="3600" dirty="0"/>
          </a:p>
        </p:txBody>
      </p:sp>
      <p:sp>
        <p:nvSpPr>
          <p:cNvPr id="8" name="Flèche : virage 7">
            <a:extLst>
              <a:ext uri="{FF2B5EF4-FFF2-40B4-BE49-F238E27FC236}">
                <a16:creationId xmlns:a16="http://schemas.microsoft.com/office/drawing/2014/main" id="{9DC2742A-2CA6-2109-F35B-699AB902EF92}"/>
              </a:ext>
            </a:extLst>
          </p:cNvPr>
          <p:cNvSpPr/>
          <p:nvPr/>
        </p:nvSpPr>
        <p:spPr>
          <a:xfrm flipV="1">
            <a:off x="431483" y="4609565"/>
            <a:ext cx="638175" cy="590550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 descr="Une image contenant texte, Police, Graphique, conception&#10;&#10;Description générée automatiquement">
            <a:extLst>
              <a:ext uri="{FF2B5EF4-FFF2-40B4-BE49-F238E27FC236}">
                <a16:creationId xmlns:a16="http://schemas.microsoft.com/office/drawing/2014/main" id="{E8ABCBAC-1FE8-3F1A-1E88-5988A36D1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344" y="2923389"/>
            <a:ext cx="2034705" cy="1344537"/>
          </a:xfrm>
          <a:prstGeom prst="rect">
            <a:avLst/>
          </a:prstGeom>
        </p:spPr>
      </p:pic>
      <p:pic>
        <p:nvPicPr>
          <p:cNvPr id="14" name="Image 13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6C4C9928-879A-03A6-B703-DABD240F4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49" y="3221425"/>
            <a:ext cx="2844166" cy="74846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D31E2D0-5214-2889-BBC0-A19AB56399F7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477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C8B6C5-FCE0-8B8D-B0B4-EFB8569FC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5584"/>
            <a:ext cx="10515600" cy="4351338"/>
          </a:xfrm>
        </p:spPr>
        <p:txBody>
          <a:bodyPr/>
          <a:lstStyle/>
          <a:p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les analyses de cette année </a:t>
            </a:r>
            <a:r>
              <a:rPr lang="fr-FR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uniquement</a:t>
            </a: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voici 3 cépages intéressant à sélectionner : 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RR028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RR041</a:t>
            </a:r>
          </a:p>
          <a:p>
            <a:pPr marL="0" indent="0"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RR039</a:t>
            </a:r>
          </a:p>
          <a:p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232199-DC73-AE3C-0226-9E594AE4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852" y="3680303"/>
            <a:ext cx="4252210" cy="1486619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E1C390F-971C-B3AD-0BDC-9D355EC0BCEC}"/>
              </a:ext>
            </a:extLst>
          </p:cNvPr>
          <p:cNvSpPr txBox="1">
            <a:spLocks/>
          </p:cNvSpPr>
          <p:nvPr/>
        </p:nvSpPr>
        <p:spPr>
          <a:xfrm>
            <a:off x="3920239" y="5312656"/>
            <a:ext cx="4019550" cy="693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Débourrement et véraison tardives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DB77018-204D-D4FE-CEE1-9B62B32BA138}"/>
              </a:ext>
            </a:extLst>
          </p:cNvPr>
          <p:cNvSpPr txBox="1">
            <a:spLocks/>
          </p:cNvSpPr>
          <p:nvPr/>
        </p:nvSpPr>
        <p:spPr>
          <a:xfrm>
            <a:off x="267401" y="5481800"/>
            <a:ext cx="3286125" cy="493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Rendement viable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AEB706-6B2C-6F7A-E74F-497FD85E6AF5}"/>
              </a:ext>
            </a:extLst>
          </p:cNvPr>
          <p:cNvSpPr txBox="1"/>
          <p:nvPr/>
        </p:nvSpPr>
        <p:spPr>
          <a:xfrm>
            <a:off x="4739537" y="6326526"/>
            <a:ext cx="5989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considérer avec précaution parce que… 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lèche : virage 8">
            <a:extLst>
              <a:ext uri="{FF2B5EF4-FFF2-40B4-BE49-F238E27FC236}">
                <a16:creationId xmlns:a16="http://schemas.microsoft.com/office/drawing/2014/main" id="{B4446866-F80F-6FAA-5EBE-56CBCA5C64E2}"/>
              </a:ext>
            </a:extLst>
          </p:cNvPr>
          <p:cNvSpPr/>
          <p:nvPr/>
        </p:nvSpPr>
        <p:spPr>
          <a:xfrm flipV="1">
            <a:off x="3850273" y="6151583"/>
            <a:ext cx="638175" cy="590550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B238C1CD-EE7F-9800-4781-298A8540B7D8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FFC239F-800E-E055-AD72-4C92E8FF539B}"/>
              </a:ext>
            </a:extLst>
          </p:cNvPr>
          <p:cNvSpPr txBox="1">
            <a:spLocks/>
          </p:cNvSpPr>
          <p:nvPr/>
        </p:nvSpPr>
        <p:spPr>
          <a:xfrm>
            <a:off x="7939790" y="5312656"/>
            <a:ext cx="4252210" cy="6931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RR041 et RR039 en zone « sèche »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76E6D88-90E6-78CC-4654-9B95CE864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50" y="3322573"/>
            <a:ext cx="2948026" cy="2107201"/>
          </a:xfrm>
          <a:prstGeom prst="rect">
            <a:avLst/>
          </a:prstGeom>
        </p:spPr>
      </p:pic>
      <p:pic>
        <p:nvPicPr>
          <p:cNvPr id="15" name="Image 14" descr="Une image contenant texte, art, bâtiment, Rectangle&#10;&#10;Description générée automatiquement">
            <a:extLst>
              <a:ext uri="{FF2B5EF4-FFF2-40B4-BE49-F238E27FC236}">
                <a16:creationId xmlns:a16="http://schemas.microsoft.com/office/drawing/2014/main" id="{80E66EEA-4614-3FC4-005A-D7B337F0B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005" y="3158526"/>
            <a:ext cx="1471780" cy="208126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E0B792F-426E-785A-B839-EA928ABFC89C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5078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lein air, vigne, feuille, plante&#10;&#10;Description générée automatiquement">
            <a:extLst>
              <a:ext uri="{FF2B5EF4-FFF2-40B4-BE49-F238E27FC236}">
                <a16:creationId xmlns:a16="http://schemas.microsoft.com/office/drawing/2014/main" id="{BAD76D7B-4731-D006-65AC-EFDA1B234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4966" y="1140966"/>
            <a:ext cx="6858000" cy="4576068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5734AB-1A98-529C-9B75-CE5F78C774B7}"/>
              </a:ext>
            </a:extLst>
          </p:cNvPr>
          <p:cNvSpPr txBox="1">
            <a:spLocks/>
          </p:cNvSpPr>
          <p:nvPr/>
        </p:nvSpPr>
        <p:spPr>
          <a:xfrm>
            <a:off x="486549" y="1160343"/>
            <a:ext cx="6678930" cy="537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résultats présentés sont uniquement ceux de 2024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F6F1855-6CEF-B76E-9328-C5864F79A554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Limites de l’étude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ABC72B-0CC5-29B4-47A7-A0107BF3153F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14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A24EBA7-3901-31E1-E4A7-B8081C2F4C16}"/>
              </a:ext>
            </a:extLst>
          </p:cNvPr>
          <p:cNvCxnSpPr>
            <a:cxnSpLocks/>
          </p:cNvCxnSpPr>
          <p:nvPr/>
        </p:nvCxnSpPr>
        <p:spPr>
          <a:xfrm>
            <a:off x="7258050" y="0"/>
            <a:ext cx="0" cy="701802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A23DB37-88F9-30C1-5E85-9B119C61AE62}"/>
              </a:ext>
            </a:extLst>
          </p:cNvPr>
          <p:cNvCxnSpPr>
            <a:cxnSpLocks/>
          </p:cNvCxnSpPr>
          <p:nvPr/>
        </p:nvCxnSpPr>
        <p:spPr>
          <a:xfrm>
            <a:off x="7410450" y="-7620"/>
            <a:ext cx="0" cy="694563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11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lein air, vigne, feuille, plante&#10;&#10;Description générée automatiquement">
            <a:extLst>
              <a:ext uri="{FF2B5EF4-FFF2-40B4-BE49-F238E27FC236}">
                <a16:creationId xmlns:a16="http://schemas.microsoft.com/office/drawing/2014/main" id="{BAD76D7B-4731-D006-65AC-EFDA1B234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4966" y="1140966"/>
            <a:ext cx="6858000" cy="4576068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5734AB-1A98-529C-9B75-CE5F78C774B7}"/>
              </a:ext>
            </a:extLst>
          </p:cNvPr>
          <p:cNvSpPr txBox="1">
            <a:spLocks/>
          </p:cNvSpPr>
          <p:nvPr/>
        </p:nvSpPr>
        <p:spPr>
          <a:xfrm>
            <a:off x="486549" y="1160343"/>
            <a:ext cx="6678930" cy="537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résultats présentés sont uniquement ceux de 2024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 de réplicas techniques (manque de moyens économiques et humains)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F6F1855-6CEF-B76E-9328-C5864F79A554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Limites de l’étude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ABC72B-0CC5-29B4-47A7-A0107BF3153F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14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A24EBA7-3901-31E1-E4A7-B8081C2F4C16}"/>
              </a:ext>
            </a:extLst>
          </p:cNvPr>
          <p:cNvCxnSpPr>
            <a:cxnSpLocks/>
          </p:cNvCxnSpPr>
          <p:nvPr/>
        </p:nvCxnSpPr>
        <p:spPr>
          <a:xfrm>
            <a:off x="7258050" y="0"/>
            <a:ext cx="0" cy="701802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A23DB37-88F9-30C1-5E85-9B119C61AE62}"/>
              </a:ext>
            </a:extLst>
          </p:cNvPr>
          <p:cNvCxnSpPr>
            <a:cxnSpLocks/>
          </p:cNvCxnSpPr>
          <p:nvPr/>
        </p:nvCxnSpPr>
        <p:spPr>
          <a:xfrm>
            <a:off x="7410450" y="-7620"/>
            <a:ext cx="0" cy="694563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20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lein air, vigne, feuille, plante&#10;&#10;Description générée automatiquement">
            <a:extLst>
              <a:ext uri="{FF2B5EF4-FFF2-40B4-BE49-F238E27FC236}">
                <a16:creationId xmlns:a16="http://schemas.microsoft.com/office/drawing/2014/main" id="{BAD76D7B-4731-D006-65AC-EFDA1B234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4966" y="1140966"/>
            <a:ext cx="6858000" cy="4576068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5734AB-1A98-529C-9B75-CE5F78C774B7}"/>
              </a:ext>
            </a:extLst>
          </p:cNvPr>
          <p:cNvSpPr txBox="1">
            <a:spLocks/>
          </p:cNvSpPr>
          <p:nvPr/>
        </p:nvSpPr>
        <p:spPr>
          <a:xfrm>
            <a:off x="486549" y="1160343"/>
            <a:ext cx="6678930" cy="5379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résultats présentés sont uniquement ceux de 2024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 de réplicas techniques (manque de moyens économiques et humains)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Durabilité des résistances dans le temps 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Cas de l’Artaban 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F6F1855-6CEF-B76E-9328-C5864F79A554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Limites de l’étude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ABC72B-0CC5-29B4-47A7-A0107BF3153F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14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A24EBA7-3901-31E1-E4A7-B8081C2F4C16}"/>
              </a:ext>
            </a:extLst>
          </p:cNvPr>
          <p:cNvCxnSpPr>
            <a:cxnSpLocks/>
          </p:cNvCxnSpPr>
          <p:nvPr/>
        </p:nvCxnSpPr>
        <p:spPr>
          <a:xfrm>
            <a:off x="7258050" y="0"/>
            <a:ext cx="0" cy="701802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A23DB37-88F9-30C1-5E85-9B119C61AE62}"/>
              </a:ext>
            </a:extLst>
          </p:cNvPr>
          <p:cNvCxnSpPr>
            <a:cxnSpLocks/>
          </p:cNvCxnSpPr>
          <p:nvPr/>
        </p:nvCxnSpPr>
        <p:spPr>
          <a:xfrm>
            <a:off x="7410450" y="-7620"/>
            <a:ext cx="0" cy="694563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60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AA8489-F45F-C23E-D0AC-C924AE6AA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391126"/>
            <a:ext cx="6042660" cy="48496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Découverte du travail viticole 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1087B6-5BB8-C14F-062D-6838E4AD845A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que j’ai appris…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BFDE05-46E8-3DA7-0B51-8FCF462631A7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</a:t>
            </a:r>
          </a:p>
        </p:txBody>
      </p:sp>
      <p:pic>
        <p:nvPicPr>
          <p:cNvPr id="5" name="Image 4" descr="Une image contenant ciel, plein air, agriculture, Culture commerciale&#10;&#10;Description générée automatiquement">
            <a:extLst>
              <a:ext uri="{FF2B5EF4-FFF2-40B4-BE49-F238E27FC236}">
                <a16:creationId xmlns:a16="http://schemas.microsoft.com/office/drawing/2014/main" id="{440132E4-7442-5559-A61F-FCC58CEF4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69" y="1632823"/>
            <a:ext cx="5388531" cy="359235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F27AEF5-2DF1-DBB8-782B-782B37439D18}"/>
              </a:ext>
            </a:extLst>
          </p:cNvPr>
          <p:cNvCxnSpPr>
            <a:cxnSpLocks/>
          </p:cNvCxnSpPr>
          <p:nvPr/>
        </p:nvCxnSpPr>
        <p:spPr>
          <a:xfrm>
            <a:off x="6427470" y="-87630"/>
            <a:ext cx="0" cy="694563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002B933-AD10-EDED-CC3C-82E7DDF77362}"/>
              </a:ext>
            </a:extLst>
          </p:cNvPr>
          <p:cNvCxnSpPr>
            <a:cxnSpLocks/>
          </p:cNvCxnSpPr>
          <p:nvPr/>
        </p:nvCxnSpPr>
        <p:spPr>
          <a:xfrm>
            <a:off x="-281940" y="6355080"/>
            <a:ext cx="1275588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123B2EC-F0BF-15E9-7018-6AF9E6385339}"/>
              </a:ext>
            </a:extLst>
          </p:cNvPr>
          <p:cNvCxnSpPr>
            <a:cxnSpLocks/>
          </p:cNvCxnSpPr>
          <p:nvPr/>
        </p:nvCxnSpPr>
        <p:spPr>
          <a:xfrm>
            <a:off x="6275070" y="-80010"/>
            <a:ext cx="0" cy="701802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18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71087B6-5BB8-C14F-062D-6838E4AD845A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que j’ai appris…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BFDE05-46E8-3DA7-0B51-8FCF462631A7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</a:t>
            </a:r>
          </a:p>
        </p:txBody>
      </p:sp>
      <p:pic>
        <p:nvPicPr>
          <p:cNvPr id="5" name="Image 4" descr="Une image contenant ciel, plein air, agriculture, Culture commerciale&#10;&#10;Description générée automatiquement">
            <a:extLst>
              <a:ext uri="{FF2B5EF4-FFF2-40B4-BE49-F238E27FC236}">
                <a16:creationId xmlns:a16="http://schemas.microsoft.com/office/drawing/2014/main" id="{440132E4-7442-5559-A61F-FCC58CEF4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69" y="1632823"/>
            <a:ext cx="5388531" cy="3592354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35C075D-4079-2D9B-7C45-E0761E81C26C}"/>
              </a:ext>
            </a:extLst>
          </p:cNvPr>
          <p:cNvCxnSpPr>
            <a:cxnSpLocks/>
          </p:cNvCxnSpPr>
          <p:nvPr/>
        </p:nvCxnSpPr>
        <p:spPr>
          <a:xfrm>
            <a:off x="6427470" y="-87630"/>
            <a:ext cx="0" cy="694563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7990719-7A8F-F312-3B6D-7BD48E20406E}"/>
              </a:ext>
            </a:extLst>
          </p:cNvPr>
          <p:cNvCxnSpPr>
            <a:cxnSpLocks/>
          </p:cNvCxnSpPr>
          <p:nvPr/>
        </p:nvCxnSpPr>
        <p:spPr>
          <a:xfrm>
            <a:off x="6275070" y="-80010"/>
            <a:ext cx="0" cy="701802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2ABAA9D-363D-1404-A5FF-AB0CC6E9659E}"/>
              </a:ext>
            </a:extLst>
          </p:cNvPr>
          <p:cNvCxnSpPr>
            <a:cxnSpLocks/>
          </p:cNvCxnSpPr>
          <p:nvPr/>
        </p:nvCxnSpPr>
        <p:spPr>
          <a:xfrm>
            <a:off x="-281940" y="6355080"/>
            <a:ext cx="1275588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6CAA2CB5-49C5-0887-4D76-29E9D810F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391126"/>
            <a:ext cx="6042660" cy="48496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Découverte du travail viticole 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Gestion d’un essai sur une culture pérenne (notations sur le terrain, suivi des maturités, organisation des vendanges…)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8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AA8489-F45F-C23E-D0AC-C924AE6AA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391126"/>
            <a:ext cx="6042660" cy="484965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Découverte du travail viticole 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Gestion d’un essai sur une culture pérenne (notations sur le terrain, suivi des maturités, organisation des vendanges…)</a:t>
            </a:r>
          </a:p>
          <a:p>
            <a:pPr>
              <a:lnSpc>
                <a:spcPct val="100000"/>
              </a:lnSpc>
            </a:pPr>
            <a:endParaRPr 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Travail sur d’autres essais : Résistants Muscatés et Métis (croisement Grenache x Syrah)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1087B6-5BB8-C14F-062D-6838E4AD845A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8904704" cy="89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que j’ai appris…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BFDE05-46E8-3DA7-0B51-8FCF462631A7}"/>
              </a:ext>
            </a:extLst>
          </p:cNvPr>
          <p:cNvSpPr txBox="1"/>
          <p:nvPr/>
        </p:nvSpPr>
        <p:spPr>
          <a:xfrm>
            <a:off x="11372850" y="635508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</a:t>
            </a:r>
          </a:p>
        </p:txBody>
      </p:sp>
      <p:pic>
        <p:nvPicPr>
          <p:cNvPr id="5" name="Image 4" descr="Une image contenant ciel, plein air, agriculture, Culture commerciale&#10;&#10;Description générée automatiquement">
            <a:extLst>
              <a:ext uri="{FF2B5EF4-FFF2-40B4-BE49-F238E27FC236}">
                <a16:creationId xmlns:a16="http://schemas.microsoft.com/office/drawing/2014/main" id="{440132E4-7442-5559-A61F-FCC58CEF4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69" y="1632823"/>
            <a:ext cx="5388531" cy="359235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1DDECDF-FE62-C320-4EFF-B6B01A7B83FB}"/>
              </a:ext>
            </a:extLst>
          </p:cNvPr>
          <p:cNvCxnSpPr>
            <a:cxnSpLocks/>
          </p:cNvCxnSpPr>
          <p:nvPr/>
        </p:nvCxnSpPr>
        <p:spPr>
          <a:xfrm>
            <a:off x="6427470" y="-87630"/>
            <a:ext cx="0" cy="694563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B55DE97-2695-4230-B22A-E265F3F3B59E}"/>
              </a:ext>
            </a:extLst>
          </p:cNvPr>
          <p:cNvCxnSpPr>
            <a:cxnSpLocks/>
          </p:cNvCxnSpPr>
          <p:nvPr/>
        </p:nvCxnSpPr>
        <p:spPr>
          <a:xfrm>
            <a:off x="6275070" y="-80010"/>
            <a:ext cx="0" cy="7018020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5F3B496-C311-D70F-5357-EEE67D8CC43D}"/>
              </a:ext>
            </a:extLst>
          </p:cNvPr>
          <p:cNvCxnSpPr>
            <a:cxnSpLocks/>
          </p:cNvCxnSpPr>
          <p:nvPr/>
        </p:nvCxnSpPr>
        <p:spPr>
          <a:xfrm>
            <a:off x="-281940" y="6355080"/>
            <a:ext cx="1275588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38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fruit, raisin, Feuilles de vigne, Fruit sans pépins&#10;&#10;Description générée automatiquement">
            <a:extLst>
              <a:ext uri="{FF2B5EF4-FFF2-40B4-BE49-F238E27FC236}">
                <a16:creationId xmlns:a16="http://schemas.microsoft.com/office/drawing/2014/main" id="{613D546B-A5CE-873F-0E9A-B6D9BBD15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8013" b="7851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ECFAF2-9F56-0EE3-D688-DCE11BEA15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CC3052-65BE-9737-837F-2DABD0D4F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670" y="1626669"/>
            <a:ext cx="6229751" cy="360466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Merci pour votre attention</a:t>
            </a:r>
            <a:b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questions ? </a:t>
            </a:r>
            <a:b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07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DB1F496-8A37-27BB-E742-077CABFE1170}"/>
              </a:ext>
            </a:extLst>
          </p:cNvPr>
          <p:cNvCxnSpPr>
            <a:cxnSpLocks/>
          </p:cNvCxnSpPr>
          <p:nvPr/>
        </p:nvCxnSpPr>
        <p:spPr>
          <a:xfrm flipH="1">
            <a:off x="5092935" y="6555848"/>
            <a:ext cx="6826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7491DBDE-BC38-C3A0-1CD6-DDD2B2DCD150}"/>
              </a:ext>
            </a:extLst>
          </p:cNvPr>
          <p:cNvSpPr txBox="1"/>
          <p:nvPr/>
        </p:nvSpPr>
        <p:spPr>
          <a:xfrm>
            <a:off x="3116015" y="5998420"/>
            <a:ext cx="586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Sur 171 variétés, 19 sont éliminées et ne sont plus suivies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D6DA4A1D-4E98-949C-01F2-22F7050470E0}"/>
              </a:ext>
            </a:extLst>
          </p:cNvPr>
          <p:cNvGrpSpPr/>
          <p:nvPr/>
        </p:nvGrpSpPr>
        <p:grpSpPr>
          <a:xfrm>
            <a:off x="1199387" y="1088535"/>
            <a:ext cx="9793225" cy="4680929"/>
            <a:chOff x="0" y="953707"/>
            <a:chExt cx="9793225" cy="468092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264CE6B-0992-9A92-551B-65FEC5B77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53707"/>
              <a:ext cx="9793225" cy="4680929"/>
            </a:xfrm>
            <a:prstGeom prst="rect">
              <a:avLst/>
            </a:prstGeom>
          </p:spPr>
        </p:pic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8481470-6233-0746-75DE-19A48DF4BDA8}"/>
                </a:ext>
              </a:extLst>
            </p:cNvPr>
            <p:cNvCxnSpPr>
              <a:cxnSpLocks/>
            </p:cNvCxnSpPr>
            <p:nvPr/>
          </p:nvCxnSpPr>
          <p:spPr>
            <a:xfrm>
              <a:off x="4248913" y="4572558"/>
              <a:ext cx="0" cy="4654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5D56167F-37E3-D89B-1BB2-89956AD5339E}"/>
                </a:ext>
              </a:extLst>
            </p:cNvPr>
            <p:cNvCxnSpPr/>
            <p:nvPr/>
          </p:nvCxnSpPr>
          <p:spPr>
            <a:xfrm>
              <a:off x="1960797" y="2024063"/>
              <a:ext cx="385763" cy="17145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D79012A9-A7F2-69FC-CCF3-6B1490C474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4135" y="2024063"/>
              <a:ext cx="352425" cy="17145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81388B8-E46F-4CCF-2DDF-9CAA0DFA8528}"/>
                </a:ext>
              </a:extLst>
            </p:cNvPr>
            <p:cNvCxnSpPr/>
            <p:nvPr/>
          </p:nvCxnSpPr>
          <p:spPr>
            <a:xfrm>
              <a:off x="1160697" y="3122721"/>
              <a:ext cx="385763" cy="17145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1D8164D6-49AE-E81A-DD7C-4559CABB40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4035" y="3122721"/>
              <a:ext cx="352425" cy="17145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5DAEB06-BBF2-BD51-BC40-BA1088B901A4}"/>
                </a:ext>
              </a:extLst>
            </p:cNvPr>
            <p:cNvCxnSpPr/>
            <p:nvPr/>
          </p:nvCxnSpPr>
          <p:spPr>
            <a:xfrm>
              <a:off x="1184511" y="4401108"/>
              <a:ext cx="385763" cy="17145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1A48131-6070-9F29-C83E-97060B6C08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7849" y="4401108"/>
              <a:ext cx="352425" cy="17145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5E7A02E0-2402-ED5E-BA4D-C1D8A9FCEC52}"/>
                </a:ext>
              </a:extLst>
            </p:cNvPr>
            <p:cNvCxnSpPr/>
            <p:nvPr/>
          </p:nvCxnSpPr>
          <p:spPr>
            <a:xfrm>
              <a:off x="1184511" y="5291735"/>
              <a:ext cx="385763" cy="17145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E446017-C549-A105-FCCC-4FC3D8BAAB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7849" y="5291735"/>
              <a:ext cx="352425" cy="17145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D952FE7-C15A-DD1B-7CF6-3E2D53EF7B75}"/>
                </a:ext>
              </a:extLst>
            </p:cNvPr>
            <p:cNvGrpSpPr/>
            <p:nvPr/>
          </p:nvGrpSpPr>
          <p:grpSpPr>
            <a:xfrm>
              <a:off x="1960797" y="2174916"/>
              <a:ext cx="385763" cy="171450"/>
              <a:chOff x="1313097" y="3275121"/>
              <a:chExt cx="385763" cy="171450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FCF26E8F-740F-F0B7-1506-50378556247D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74BF7D1C-6669-9458-C9E3-CF2BC1EAFF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FA64716-23F6-499C-D721-7D9F09C0E47E}"/>
                </a:ext>
              </a:extLst>
            </p:cNvPr>
            <p:cNvGrpSpPr/>
            <p:nvPr/>
          </p:nvGrpSpPr>
          <p:grpSpPr>
            <a:xfrm>
              <a:off x="1960797" y="2669814"/>
              <a:ext cx="385763" cy="171450"/>
              <a:chOff x="1313097" y="3275121"/>
              <a:chExt cx="385763" cy="171450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316B554F-AA52-95C9-5F16-2238418C8E1B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E7F4323D-A8C0-C5DF-5F52-8465C58E95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72151915-D312-E1CC-320C-D81ABD3F35B3}"/>
                </a:ext>
              </a:extLst>
            </p:cNvPr>
            <p:cNvGrpSpPr/>
            <p:nvPr/>
          </p:nvGrpSpPr>
          <p:grpSpPr>
            <a:xfrm>
              <a:off x="1960796" y="3845287"/>
              <a:ext cx="385763" cy="171450"/>
              <a:chOff x="1313097" y="3275121"/>
              <a:chExt cx="385763" cy="17145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47CFCD3C-863F-130E-5E6D-3543BD8F827E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680A8C3F-6B2E-50D6-0520-502F8ABCFB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C1DE6F9D-B16B-B8FF-732E-73643F9E10E2}"/>
                </a:ext>
              </a:extLst>
            </p:cNvPr>
            <p:cNvGrpSpPr/>
            <p:nvPr/>
          </p:nvGrpSpPr>
          <p:grpSpPr>
            <a:xfrm>
              <a:off x="1960795" y="4027179"/>
              <a:ext cx="385763" cy="171450"/>
              <a:chOff x="1313097" y="3275121"/>
              <a:chExt cx="385763" cy="17145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6EAFAAC6-226B-0DD4-738E-1D01B11B5BC7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68847698-6596-FD94-B2CD-45254E8053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39EA0AB9-E961-F2CE-AE85-54D4CEBEA4F9}"/>
                </a:ext>
              </a:extLst>
            </p:cNvPr>
            <p:cNvGrpSpPr/>
            <p:nvPr/>
          </p:nvGrpSpPr>
          <p:grpSpPr>
            <a:xfrm>
              <a:off x="1986087" y="4510104"/>
              <a:ext cx="385763" cy="171450"/>
              <a:chOff x="1313097" y="3275121"/>
              <a:chExt cx="385763" cy="171450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80504B20-01E1-5728-59A1-A6B80C0F5940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33506096-A9EB-32F3-557B-38F37D6C42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269D07F2-CD1B-1ED2-21DE-ADC5377F6B9C}"/>
                </a:ext>
              </a:extLst>
            </p:cNvPr>
            <p:cNvGrpSpPr/>
            <p:nvPr/>
          </p:nvGrpSpPr>
          <p:grpSpPr>
            <a:xfrm>
              <a:off x="1217849" y="3587425"/>
              <a:ext cx="385763" cy="171450"/>
              <a:chOff x="1313097" y="3275121"/>
              <a:chExt cx="385763" cy="171450"/>
            </a:xfrm>
          </p:grpSpPr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F465672A-4A21-A112-87D4-4D81BD3CFD02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E7609162-6AAA-C245-B6EF-687E8E0E84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72D6AE58-BF6C-CE2A-EDBB-07567E8062AC}"/>
                </a:ext>
              </a:extLst>
            </p:cNvPr>
            <p:cNvGrpSpPr/>
            <p:nvPr/>
          </p:nvGrpSpPr>
          <p:grpSpPr>
            <a:xfrm>
              <a:off x="2724489" y="4996479"/>
              <a:ext cx="385763" cy="171450"/>
              <a:chOff x="1313097" y="3275121"/>
              <a:chExt cx="385763" cy="171450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97FCAE9D-B0E4-E6B3-C24A-190FA34C2B0A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4E20AB91-609A-9EA6-2AD8-B784A8EE8D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3C62929B-9380-4F7A-1C9D-C112EE8A563D}"/>
                </a:ext>
              </a:extLst>
            </p:cNvPr>
            <p:cNvGrpSpPr/>
            <p:nvPr/>
          </p:nvGrpSpPr>
          <p:grpSpPr>
            <a:xfrm>
              <a:off x="2673689" y="2497393"/>
              <a:ext cx="385763" cy="171450"/>
              <a:chOff x="1313097" y="3275121"/>
              <a:chExt cx="385763" cy="171450"/>
            </a:xfrm>
          </p:grpSpPr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B69F99B4-86DC-58FC-B4B1-5EA5C5F6EB7B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C2E77E8B-B375-370C-7865-AD9354D97D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0AAA42BD-25B1-1D18-1449-4527A96C990D}"/>
                </a:ext>
              </a:extLst>
            </p:cNvPr>
            <p:cNvGrpSpPr/>
            <p:nvPr/>
          </p:nvGrpSpPr>
          <p:grpSpPr>
            <a:xfrm>
              <a:off x="3448389" y="1689573"/>
              <a:ext cx="385763" cy="171450"/>
              <a:chOff x="1313097" y="3275121"/>
              <a:chExt cx="385763" cy="171450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9D1A23F1-BD14-500A-47F2-0E12EFD7B3CA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B500E83E-0806-DF82-A668-D23835A5C1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A6DBFC7D-C32A-CFA9-214A-E72E6E3B1FE0}"/>
                </a:ext>
              </a:extLst>
            </p:cNvPr>
            <p:cNvGrpSpPr/>
            <p:nvPr/>
          </p:nvGrpSpPr>
          <p:grpSpPr>
            <a:xfrm>
              <a:off x="4172289" y="1689573"/>
              <a:ext cx="385763" cy="171450"/>
              <a:chOff x="1313097" y="3275121"/>
              <a:chExt cx="385763" cy="171450"/>
            </a:xfrm>
          </p:grpSpPr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E2C2FB5F-A5DC-A19E-488C-EFB698622F61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95CF10F5-FDBC-1C47-0FA3-FAAB2D89AD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FC3EC0CE-1A78-34A9-3729-BC8A4AED55C8}"/>
                </a:ext>
              </a:extLst>
            </p:cNvPr>
            <p:cNvGrpSpPr/>
            <p:nvPr/>
          </p:nvGrpSpPr>
          <p:grpSpPr>
            <a:xfrm>
              <a:off x="4172288" y="2954031"/>
              <a:ext cx="385763" cy="171450"/>
              <a:chOff x="1313097" y="3275121"/>
              <a:chExt cx="385763" cy="171450"/>
            </a:xfrm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324A25DD-A51D-409B-4379-1A0DFE5E3E30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9FC7D322-538D-BA5C-34C3-1EA13E8DAC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2ADE4722-89E0-1F7A-A4AF-CCA1ADD69FE3}"/>
                </a:ext>
              </a:extLst>
            </p:cNvPr>
            <p:cNvGrpSpPr/>
            <p:nvPr/>
          </p:nvGrpSpPr>
          <p:grpSpPr>
            <a:xfrm>
              <a:off x="3416638" y="3438664"/>
              <a:ext cx="385763" cy="171450"/>
              <a:chOff x="1313097" y="3275121"/>
              <a:chExt cx="385763" cy="171450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1CA69870-20FA-E534-157B-3D06F721DD80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9A05DD00-3BFB-02BE-0207-2D0DCDB062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9589D69A-B1FA-6426-76F6-EEF4D2D51E97}"/>
                </a:ext>
              </a:extLst>
            </p:cNvPr>
            <p:cNvGrpSpPr/>
            <p:nvPr/>
          </p:nvGrpSpPr>
          <p:grpSpPr>
            <a:xfrm>
              <a:off x="4900052" y="2660771"/>
              <a:ext cx="385763" cy="171450"/>
              <a:chOff x="1313097" y="3275121"/>
              <a:chExt cx="385763" cy="171450"/>
            </a:xfrm>
          </p:grpSpPr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4BC6A9EB-3288-1BA4-59E2-C8B9E3F64E83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023935E9-9F60-218A-946B-09424C869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BB874C3B-A97D-C7F5-9E16-A1931E9E383E}"/>
                </a:ext>
              </a:extLst>
            </p:cNvPr>
            <p:cNvGrpSpPr/>
            <p:nvPr/>
          </p:nvGrpSpPr>
          <p:grpSpPr>
            <a:xfrm>
              <a:off x="5645489" y="4234818"/>
              <a:ext cx="385763" cy="171450"/>
              <a:chOff x="1313097" y="3275121"/>
              <a:chExt cx="385763" cy="171450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8138AC0F-4DCB-1A4C-DB43-76D233A20903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8373D84E-36C0-3668-A672-2B535F5E32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DD28C80A-A51B-1555-1160-AC896EA2762E}"/>
                </a:ext>
              </a:extLst>
            </p:cNvPr>
            <p:cNvGrpSpPr/>
            <p:nvPr/>
          </p:nvGrpSpPr>
          <p:grpSpPr>
            <a:xfrm>
              <a:off x="7246612" y="2660771"/>
              <a:ext cx="385763" cy="171450"/>
              <a:chOff x="1313097" y="3275121"/>
              <a:chExt cx="385763" cy="171450"/>
            </a:xfrm>
          </p:grpSpPr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939419E0-3F96-CE91-D7F6-6532FAAE5D1F}"/>
                  </a:ext>
                </a:extLst>
              </p:cNvPr>
              <p:cNvCxnSpPr/>
              <p:nvPr/>
            </p:nvCxnSpPr>
            <p:spPr>
              <a:xfrm>
                <a:off x="1313097" y="3275121"/>
                <a:ext cx="385763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D948582D-6CDE-12F7-9DF5-144972BF7D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6435" y="3275121"/>
                <a:ext cx="352425" cy="17145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380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4CAA65A3-CDC3-5BF2-2008-67B72415C5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761107"/>
              </p:ext>
            </p:extLst>
          </p:nvPr>
        </p:nvGraphicFramePr>
        <p:xfrm>
          <a:off x="1866900" y="815340"/>
          <a:ext cx="8458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F9EDC201-10DF-D6E0-ECB4-798095EE15C8}"/>
              </a:ext>
            </a:extLst>
          </p:cNvPr>
          <p:cNvSpPr txBox="1"/>
          <p:nvPr/>
        </p:nvSpPr>
        <p:spPr>
          <a:xfrm>
            <a:off x="1701165" y="5768340"/>
            <a:ext cx="8789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Poids net de raisin récolté des variétés RR026, RR028 et RR045 selon les millésimes</a:t>
            </a:r>
          </a:p>
        </p:txBody>
      </p:sp>
    </p:spTree>
    <p:extLst>
      <p:ext uri="{BB962C8B-B14F-4D97-AF65-F5344CB8AC3E}">
        <p14:creationId xmlns:p14="http://schemas.microsoft.com/office/powerpoint/2010/main" val="55105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8334A-54ED-03AD-92D9-D04DF74F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6" y="36096"/>
            <a:ext cx="12271248" cy="778251"/>
          </a:xfrm>
        </p:spPr>
        <p:txBody>
          <a:bodyPr>
            <a:norm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Côtes du Rhône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BBF290-22A2-BF15-33BD-F46C1B9BE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73055"/>
            <a:ext cx="6444614" cy="3762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France : 50 millions d’hectolitres produits en 2023 et 2</a:t>
            </a:r>
            <a:r>
              <a:rPr lang="fr-FR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ème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producteur mondial (Organisation Internationale de la Vigne et du Vin) </a:t>
            </a:r>
          </a:p>
          <a:p>
            <a:pPr>
              <a:lnSpc>
                <a:spcPct val="100000"/>
              </a:lnSpc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EA270C-C00D-1B23-F47F-891B48691B9A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0953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476F3C97-F871-C6AE-62E0-9F914720E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6" y="909823"/>
            <a:ext cx="5757684" cy="5038354"/>
          </a:xfrm>
          <a:prstGeom prst="rect">
            <a:avLst/>
          </a:prstGeom>
        </p:spPr>
      </p:pic>
      <p:pic>
        <p:nvPicPr>
          <p:cNvPr id="5" name="Image 4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DD2774DF-8337-27FD-BC09-F0D508329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60" y="909824"/>
            <a:ext cx="5282757" cy="50383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829B307-CF9F-9A1C-6103-C18D520EF58E}"/>
              </a:ext>
            </a:extLst>
          </p:cNvPr>
          <p:cNvSpPr txBox="1"/>
          <p:nvPr/>
        </p:nvSpPr>
        <p:spPr>
          <a:xfrm>
            <a:off x="313226" y="5973015"/>
            <a:ext cx="578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Dates de mi-débourrement des variétés plantées en 2019 de 2021 à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31CA34-8B05-1812-270F-35049F68EFBD}"/>
              </a:ext>
            </a:extLst>
          </p:cNvPr>
          <p:cNvSpPr txBox="1"/>
          <p:nvPr/>
        </p:nvSpPr>
        <p:spPr>
          <a:xfrm>
            <a:off x="5990851" y="6026424"/>
            <a:ext cx="578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Dates de mi-véraison des variétés plantées en 2019 de 2021 à 2024</a:t>
            </a:r>
          </a:p>
        </p:txBody>
      </p:sp>
    </p:spTree>
    <p:extLst>
      <p:ext uri="{BB962C8B-B14F-4D97-AF65-F5344CB8AC3E}">
        <p14:creationId xmlns:p14="http://schemas.microsoft.com/office/powerpoint/2010/main" val="45518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arbre, plante, feuille, avion&#10;&#10;Description générée automatiquement">
            <a:extLst>
              <a:ext uri="{FF2B5EF4-FFF2-40B4-BE49-F238E27FC236}">
                <a16:creationId xmlns:a16="http://schemas.microsoft.com/office/drawing/2014/main" id="{AEC53192-1321-5A1E-B6FA-FEF37449C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8"/>
          <a:stretch/>
        </p:blipFill>
        <p:spPr>
          <a:xfrm>
            <a:off x="0" y="1119501"/>
            <a:ext cx="5749290" cy="4586731"/>
          </a:xfrm>
          <a:prstGeom prst="roundRect">
            <a:avLst/>
          </a:prstGeom>
        </p:spPr>
      </p:pic>
      <p:pic>
        <p:nvPicPr>
          <p:cNvPr id="7" name="Image 6" descr="Une image contenant arbre, plante, feuille, avion&#10;&#10;Description générée automatiquement">
            <a:extLst>
              <a:ext uri="{FF2B5EF4-FFF2-40B4-BE49-F238E27FC236}">
                <a16:creationId xmlns:a16="http://schemas.microsoft.com/office/drawing/2014/main" id="{B57E474F-CA44-63D7-A2D7-030E2B909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/>
          <a:stretch/>
        </p:blipFill>
        <p:spPr>
          <a:xfrm>
            <a:off x="5749289" y="1119502"/>
            <a:ext cx="6358903" cy="4618996"/>
          </a:xfrm>
          <a:prstGeom prst="round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5FB8FB3-4DAA-9A3C-B145-B2AA4CD70583}"/>
              </a:ext>
            </a:extLst>
          </p:cNvPr>
          <p:cNvSpPr txBox="1"/>
          <p:nvPr/>
        </p:nvSpPr>
        <p:spPr>
          <a:xfrm>
            <a:off x="313226" y="5973015"/>
            <a:ext cx="10373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Nécroses observées sur les deux faces d’une feuille du RR170</a:t>
            </a:r>
          </a:p>
        </p:txBody>
      </p:sp>
    </p:spTree>
    <p:extLst>
      <p:ext uri="{BB962C8B-B14F-4D97-AF65-F5344CB8AC3E}">
        <p14:creationId xmlns:p14="http://schemas.microsoft.com/office/powerpoint/2010/main" val="1305098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75175FE-F667-6B17-9A67-DB718260A40B}"/>
              </a:ext>
            </a:extLst>
          </p:cNvPr>
          <p:cNvGrpSpPr/>
          <p:nvPr/>
        </p:nvGrpSpPr>
        <p:grpSpPr>
          <a:xfrm>
            <a:off x="1782127" y="1967785"/>
            <a:ext cx="8627746" cy="2922429"/>
            <a:chOff x="0" y="0"/>
            <a:chExt cx="4865370" cy="1443355"/>
          </a:xfrm>
        </p:grpSpPr>
        <p:pic>
          <p:nvPicPr>
            <p:cNvPr id="5" name="Image 4" descr="Une image contenant nourriture, légume&#10;&#10;Description générée automatiquement">
              <a:extLst>
                <a:ext uri="{FF2B5EF4-FFF2-40B4-BE49-F238E27FC236}">
                  <a16:creationId xmlns:a16="http://schemas.microsoft.com/office/drawing/2014/main" id="{126EAFBC-7007-CE0D-A7BC-C85AF5FE5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865370" cy="11601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Zone de texte 1">
              <a:extLst>
                <a:ext uri="{FF2B5EF4-FFF2-40B4-BE49-F238E27FC236}">
                  <a16:creationId xmlns:a16="http://schemas.microsoft.com/office/drawing/2014/main" id="{61145D86-1958-5F50-DF86-B4D37B3225F9}"/>
                </a:ext>
              </a:extLst>
            </p:cNvPr>
            <p:cNvSpPr txBox="1"/>
            <p:nvPr/>
          </p:nvSpPr>
          <p:spPr>
            <a:xfrm>
              <a:off x="0" y="1174115"/>
              <a:ext cx="4865370" cy="269240"/>
            </a:xfrm>
            <a:prstGeom prst="rect">
              <a:avLst/>
            </a:prstGeom>
            <a:solidFill>
              <a:srgbClr val="F7F5F2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450215"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sz="1400" b="0" u="sng" dirty="0">
                  <a:solidFill>
                    <a:srgbClr val="40404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Les différents stades de débourrement observés </a:t>
              </a:r>
              <a:endParaRPr lang="fr-FR" sz="1400" b="1" u="sng" dirty="0"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24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8334A-54ED-03AD-92D9-D04DF74F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6" y="36096"/>
            <a:ext cx="12271248" cy="778251"/>
          </a:xfrm>
        </p:spPr>
        <p:txBody>
          <a:bodyPr>
            <a:norm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Côtes du Rhône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BBF290-22A2-BF15-33BD-F46C1B9BE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73055"/>
            <a:ext cx="6444614" cy="3762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France : 50 millions d’hectolitres produits en 2023 et 2</a:t>
            </a:r>
            <a:r>
              <a:rPr lang="fr-FR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ème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producteur mondial (Organisation Internationale de la Vigne et du Vin) </a:t>
            </a:r>
          </a:p>
          <a:p>
            <a:pPr>
              <a:lnSpc>
                <a:spcPct val="100000"/>
              </a:lnSpc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Côtes du Rhône : 5% de la production française avec 65 000 ha de surface viticole </a:t>
            </a:r>
          </a:p>
          <a:p>
            <a:pPr>
              <a:lnSpc>
                <a:spcPct val="100000"/>
              </a:lnSpc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B00FBBA-82BE-DB08-A23B-65E098C96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3"/>
          <a:stretch/>
        </p:blipFill>
        <p:spPr>
          <a:xfrm>
            <a:off x="6791325" y="1143000"/>
            <a:ext cx="5229225" cy="4572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208B716-E976-045C-790A-FBB0495405AC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FD9C78-F0ED-3CA3-8774-4D5F8BC0EC95}"/>
              </a:ext>
            </a:extLst>
          </p:cNvPr>
          <p:cNvSpPr txBox="1"/>
          <p:nvPr/>
        </p:nvSpPr>
        <p:spPr>
          <a:xfrm>
            <a:off x="6791325" y="5715000"/>
            <a:ext cx="5210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 : </a:t>
            </a:r>
            <a:r>
              <a:rPr lang="fr-FR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 géographique des Côtes du Rhône en France (vin-vigne.com)</a:t>
            </a:r>
          </a:p>
        </p:txBody>
      </p:sp>
    </p:spTree>
    <p:extLst>
      <p:ext uri="{BB962C8B-B14F-4D97-AF65-F5344CB8AC3E}">
        <p14:creationId xmlns:p14="http://schemas.microsoft.com/office/powerpoint/2010/main" val="394068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8334A-54ED-03AD-92D9-D04DF74F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6" y="36096"/>
            <a:ext cx="12271248" cy="778251"/>
          </a:xfrm>
        </p:spPr>
        <p:txBody>
          <a:bodyPr>
            <a:norm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Côtes du Rhône en France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BBF290-22A2-BF15-33BD-F46C1B9BE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73055"/>
            <a:ext cx="6444614" cy="3762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France : 50 millions d’hectolitres produits en 2023 et 2</a:t>
            </a:r>
            <a:r>
              <a:rPr lang="fr-FR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ème</a:t>
            </a: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producteur mondial (Organisation Internationale de la Vigne et du Vin) </a:t>
            </a:r>
          </a:p>
          <a:p>
            <a:pPr>
              <a:lnSpc>
                <a:spcPct val="100000"/>
              </a:lnSpc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Côtes du Rhône : 5% de la production française avec 65 000 ha de surface viticole </a:t>
            </a:r>
          </a:p>
          <a:p>
            <a:pPr>
              <a:lnSpc>
                <a:spcPct val="100000"/>
              </a:lnSpc>
            </a:pPr>
            <a:endParaRPr lang="fr-F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B00FBBA-82BE-DB08-A23B-65E098C96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3"/>
          <a:stretch/>
        </p:blipFill>
        <p:spPr>
          <a:xfrm>
            <a:off x="6791325" y="1143000"/>
            <a:ext cx="5229225" cy="4572000"/>
          </a:xfrm>
          <a:prstGeom prst="rect">
            <a:avLst/>
          </a:prstGeom>
        </p:spPr>
      </p:pic>
      <p:sp>
        <p:nvSpPr>
          <p:cNvPr id="8" name="Flèche : virage 7">
            <a:extLst>
              <a:ext uri="{FF2B5EF4-FFF2-40B4-BE49-F238E27FC236}">
                <a16:creationId xmlns:a16="http://schemas.microsoft.com/office/drawing/2014/main" id="{D5AE15E2-21DA-3E8D-481F-0DEDC9B10204}"/>
              </a:ext>
            </a:extLst>
          </p:cNvPr>
          <p:cNvSpPr/>
          <p:nvPr/>
        </p:nvSpPr>
        <p:spPr>
          <a:xfrm flipV="1">
            <a:off x="608202" y="4715668"/>
            <a:ext cx="638175" cy="590550"/>
          </a:xfrm>
          <a:prstGeom prst="ben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C602C1-7125-C8DB-62C7-DB53CD49FD00}"/>
              </a:ext>
            </a:extLst>
          </p:cNvPr>
          <p:cNvSpPr txBox="1"/>
          <p:nvPr/>
        </p:nvSpPr>
        <p:spPr>
          <a:xfrm>
            <a:off x="1108265" y="4896142"/>
            <a:ext cx="49877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La vigne est une plante soumise à de nombreux stress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8BC67A-3CF2-DCC6-30E6-F0EBBEAD7CCE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6857F4-69C7-EFB5-6D0A-F8130922B81E}"/>
              </a:ext>
            </a:extLst>
          </p:cNvPr>
          <p:cNvSpPr txBox="1"/>
          <p:nvPr/>
        </p:nvSpPr>
        <p:spPr>
          <a:xfrm>
            <a:off x="6791325" y="5715000"/>
            <a:ext cx="5210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1 : </a:t>
            </a:r>
            <a:r>
              <a:rPr lang="fr-FR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 géographique des Côtes du Rhône en France (vin-vigne.com)</a:t>
            </a:r>
          </a:p>
        </p:txBody>
      </p:sp>
    </p:spTree>
    <p:extLst>
      <p:ext uri="{BB962C8B-B14F-4D97-AF65-F5344CB8AC3E}">
        <p14:creationId xmlns:p14="http://schemas.microsoft.com/office/powerpoint/2010/main" val="267571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618ABA-E227-CEA7-677E-71626532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43" y="1050049"/>
            <a:ext cx="5162550" cy="437188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Mildiou et Oïdium </a:t>
            </a:r>
          </a:p>
        </p:txBody>
      </p:sp>
      <p:pic>
        <p:nvPicPr>
          <p:cNvPr id="4" name="Image 3" descr="Une image contenant plein air, arbre, plante, fleur&#10;&#10;Description générée automatiquement">
            <a:extLst>
              <a:ext uri="{FF2B5EF4-FFF2-40B4-BE49-F238E27FC236}">
                <a16:creationId xmlns:a16="http://schemas.microsoft.com/office/drawing/2014/main" id="{B11DF5A7-856A-5CCC-9D14-FC64DBF21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28631" r="10410" b="34736"/>
          <a:stretch/>
        </p:blipFill>
        <p:spPr bwMode="auto">
          <a:xfrm>
            <a:off x="2158805" y="1742013"/>
            <a:ext cx="2643780" cy="1541772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5034E3-826B-7E42-ABD9-4FE6457BF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13644" r="20306" b="12379"/>
          <a:stretch/>
        </p:blipFill>
        <p:spPr bwMode="auto">
          <a:xfrm>
            <a:off x="389818" y="1768759"/>
            <a:ext cx="1536181" cy="1488281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76DF2F-EECA-45A5-6099-15BBF918E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67" y="4421758"/>
            <a:ext cx="1467415" cy="1519927"/>
          </a:xfrm>
          <a:prstGeom prst="roundRect">
            <a:avLst/>
          </a:prstGeom>
        </p:spPr>
      </p:pic>
      <p:pic>
        <p:nvPicPr>
          <p:cNvPr id="7" name="Image 6" descr="Une image contenant plein air, Pathologie végétale, arbre, feuille&#10;&#10;Description générée automatiquement">
            <a:extLst>
              <a:ext uri="{FF2B5EF4-FFF2-40B4-BE49-F238E27FC236}">
                <a16:creationId xmlns:a16="http://schemas.microsoft.com/office/drawing/2014/main" id="{0E763125-E507-67E6-C1B8-90581A87F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7" y="4397374"/>
            <a:ext cx="2032556" cy="1568696"/>
          </a:xfrm>
          <a:prstGeom prst="round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88F5C7B-89DF-71FC-81F1-0459BAC9CBBC}"/>
              </a:ext>
            </a:extLst>
          </p:cNvPr>
          <p:cNvSpPr txBox="1"/>
          <p:nvPr/>
        </p:nvSpPr>
        <p:spPr>
          <a:xfrm>
            <a:off x="93663" y="3448371"/>
            <a:ext cx="470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Mildiou sur feuille et sur inflorescence (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Plasmopara 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viticolta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81475E-E4BE-602F-C811-4A2D212146AB}"/>
              </a:ext>
            </a:extLst>
          </p:cNvPr>
          <p:cNvSpPr txBox="1"/>
          <p:nvPr/>
        </p:nvSpPr>
        <p:spPr>
          <a:xfrm>
            <a:off x="453154" y="5978726"/>
            <a:ext cx="385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3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Oïdium sur feuille et sur grappe (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Erysiphe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necator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648B7BF-F068-7833-1D61-AD2586E91DBC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6134102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Contraintes de la vigne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554485-FB20-A618-385E-CF2964DB058F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0980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618ABA-E227-CEA7-677E-71626532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43" y="1050049"/>
            <a:ext cx="5162550" cy="437188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Mildiou et Oïdium </a:t>
            </a:r>
          </a:p>
        </p:txBody>
      </p:sp>
      <p:pic>
        <p:nvPicPr>
          <p:cNvPr id="4" name="Image 3" descr="Une image contenant plein air, arbre, plante, fleur&#10;&#10;Description générée automatiquement">
            <a:extLst>
              <a:ext uri="{FF2B5EF4-FFF2-40B4-BE49-F238E27FC236}">
                <a16:creationId xmlns:a16="http://schemas.microsoft.com/office/drawing/2014/main" id="{B11DF5A7-856A-5CCC-9D14-FC64DBF21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28631" r="10410" b="34736"/>
          <a:stretch/>
        </p:blipFill>
        <p:spPr bwMode="auto">
          <a:xfrm>
            <a:off x="2158805" y="1742013"/>
            <a:ext cx="2643780" cy="1541772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5034E3-826B-7E42-ABD9-4FE6457BF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13644" r="20306" b="12379"/>
          <a:stretch/>
        </p:blipFill>
        <p:spPr bwMode="auto">
          <a:xfrm>
            <a:off x="389818" y="1768759"/>
            <a:ext cx="1536181" cy="1488281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76DF2F-EECA-45A5-6099-15BBF918E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67" y="4421758"/>
            <a:ext cx="1467415" cy="1519927"/>
          </a:xfrm>
          <a:prstGeom prst="roundRect">
            <a:avLst/>
          </a:prstGeom>
        </p:spPr>
      </p:pic>
      <p:pic>
        <p:nvPicPr>
          <p:cNvPr id="7" name="Image 6" descr="Une image contenant plein air, Pathologie végétale, arbre, feuille&#10;&#10;Description générée automatiquement">
            <a:extLst>
              <a:ext uri="{FF2B5EF4-FFF2-40B4-BE49-F238E27FC236}">
                <a16:creationId xmlns:a16="http://schemas.microsoft.com/office/drawing/2014/main" id="{0E763125-E507-67E6-C1B8-90581A87F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7" y="4397374"/>
            <a:ext cx="2032556" cy="1568696"/>
          </a:xfrm>
          <a:prstGeom prst="round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4156A4-7C28-24A4-868D-C7B3A9584369}"/>
              </a:ext>
            </a:extLst>
          </p:cNvPr>
          <p:cNvSpPr txBox="1"/>
          <p:nvPr/>
        </p:nvSpPr>
        <p:spPr>
          <a:xfrm>
            <a:off x="6170198" y="512031"/>
            <a:ext cx="2943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Black-rot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648B7BF-F068-7833-1D61-AD2586E91DBC}"/>
              </a:ext>
            </a:extLst>
          </p:cNvPr>
          <p:cNvSpPr txBox="1">
            <a:spLocks/>
          </p:cNvSpPr>
          <p:nvPr/>
        </p:nvSpPr>
        <p:spPr>
          <a:xfrm>
            <a:off x="36096" y="36096"/>
            <a:ext cx="6134102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Contraintes de la vigne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491B93C-431B-00EE-1A8E-DDB5D9E09D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3" t="43776" r="36758"/>
          <a:stretch/>
        </p:blipFill>
        <p:spPr bwMode="auto">
          <a:xfrm rot="5400000">
            <a:off x="6654011" y="1152765"/>
            <a:ext cx="1599604" cy="1557386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B660EEA-BF72-49F5-2A64-862858A25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1"/>
          <a:stretch/>
        </p:blipFill>
        <p:spPr bwMode="auto">
          <a:xfrm rot="5400000">
            <a:off x="8513509" y="1152765"/>
            <a:ext cx="1549164" cy="155738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4097D31-19E6-4E80-9C17-AA149CD97E6B}"/>
              </a:ext>
            </a:extLst>
          </p:cNvPr>
          <p:cNvSpPr txBox="1"/>
          <p:nvPr/>
        </p:nvSpPr>
        <p:spPr>
          <a:xfrm>
            <a:off x="6096000" y="2922591"/>
            <a:ext cx="470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4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Black-rot sur feuille et sur inflorescence (</a:t>
            </a:r>
            <a:r>
              <a:rPr lang="fr-FR" sz="1600" i="1" u="sng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Guignardia</a:t>
            </a:r>
            <a:r>
              <a:rPr lang="fr-FR" sz="1600" i="1" u="sng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i="1" u="sng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bidwellii</a:t>
            </a:r>
            <a:r>
              <a:rPr lang="fr-FR" sz="1600" u="sng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5C29BA-B07C-368D-21A1-2E23FA6B3EA5}"/>
              </a:ext>
            </a:extLst>
          </p:cNvPr>
          <p:cNvSpPr txBox="1"/>
          <p:nvPr/>
        </p:nvSpPr>
        <p:spPr>
          <a:xfrm>
            <a:off x="11590020" y="6355080"/>
            <a:ext cx="41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DD1CC08-21C4-206F-D6EE-B4346AD47D96}"/>
              </a:ext>
            </a:extLst>
          </p:cNvPr>
          <p:cNvSpPr txBox="1"/>
          <p:nvPr/>
        </p:nvSpPr>
        <p:spPr>
          <a:xfrm>
            <a:off x="93663" y="3448371"/>
            <a:ext cx="470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Mildiou sur feuille et sur inflorescence (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Plasmopara 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viticolta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F015772-FA13-5EB5-0578-7BEED2F98D75}"/>
              </a:ext>
            </a:extLst>
          </p:cNvPr>
          <p:cNvSpPr txBox="1"/>
          <p:nvPr/>
        </p:nvSpPr>
        <p:spPr>
          <a:xfrm>
            <a:off x="453154" y="5978726"/>
            <a:ext cx="385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3 : </a:t>
            </a:r>
            <a:r>
              <a:rPr lang="fr-FR" sz="16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Oïdium sur feuille et sur grappe (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Erysiphe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1600" i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necator</a:t>
            </a:r>
            <a:r>
              <a:rPr lang="fr-FR" sz="160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85238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Personnalisé 1">
      <a:dk1>
        <a:sysClr val="windowText" lastClr="000000"/>
      </a:dk1>
      <a:lt1>
        <a:sysClr val="window" lastClr="FFFFFF"/>
      </a:lt1>
      <a:dk2>
        <a:srgbClr val="5E0C06"/>
      </a:dk2>
      <a:lt2>
        <a:srgbClr val="D39995"/>
      </a:lt2>
      <a:accent1>
        <a:srgbClr val="C8122C"/>
      </a:accent1>
      <a:accent2>
        <a:srgbClr val="D55816"/>
      </a:accent2>
      <a:accent3>
        <a:srgbClr val="E19825"/>
      </a:accent3>
      <a:accent4>
        <a:srgbClr val="B19C7D"/>
      </a:accent4>
      <a:accent5>
        <a:srgbClr val="17A9AD"/>
      </a:accent5>
      <a:accent6>
        <a:srgbClr val="DA0000"/>
      </a:accent6>
      <a:hlink>
        <a:srgbClr val="17A9AD"/>
      </a:hlink>
      <a:folHlink>
        <a:srgbClr val="B26B0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D50705306CF6439DADC353F8075E88" ma:contentTypeVersion="15" ma:contentTypeDescription="Crée un document." ma:contentTypeScope="" ma:versionID="73c5322ea7431ccb7213c936e812fda3">
  <xsd:schema xmlns:xsd="http://www.w3.org/2001/XMLSchema" xmlns:xs="http://www.w3.org/2001/XMLSchema" xmlns:p="http://schemas.microsoft.com/office/2006/metadata/properties" xmlns:ns2="9d3755f9-e7c1-4305-b278-0f1bce03aed8" xmlns:ns3="1514eb34-8b34-46da-944a-c4c8491d3f2b" targetNamespace="http://schemas.microsoft.com/office/2006/metadata/properties" ma:root="true" ma:fieldsID="aa8b5880ed23a5b60f378fde4f0319a4" ns2:_="" ns3:_="">
    <xsd:import namespace="9d3755f9-e7c1-4305-b278-0f1bce03aed8"/>
    <xsd:import namespace="1514eb34-8b34-46da-944a-c4c8491d3f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3755f9-e7c1-4305-b278-0f1bce03ae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c018136f-f1f8-4d12-b7b9-df55ea6cca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4eb34-8b34-46da-944a-c4c8491d3f2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8716f36-5aef-4346-a624-317e4bbf746e}" ma:internalName="TaxCatchAll" ma:showField="CatchAllData" ma:web="1514eb34-8b34-46da-944a-c4c8491d3f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4E95B6-B09D-4338-9BB0-C05085E65D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3755f9-e7c1-4305-b278-0f1bce03aed8"/>
    <ds:schemaRef ds:uri="1514eb34-8b34-46da-944a-c4c8491d3f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C1F96F-4C8E-45EF-B35A-497868FAB2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1885</Words>
  <Application>Microsoft Office PowerPoint</Application>
  <PresentationFormat>Grand écran</PresentationFormat>
  <Paragraphs>514</Paragraphs>
  <Slides>52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8" baseType="lpstr">
      <vt:lpstr>Aptos</vt:lpstr>
      <vt:lpstr>Aptos Display</vt:lpstr>
      <vt:lpstr>Arial</vt:lpstr>
      <vt:lpstr>Arial</vt:lpstr>
      <vt:lpstr>Tahoma</vt:lpstr>
      <vt:lpstr>Thème Office</vt:lpstr>
      <vt:lpstr>Sélection de variétés de vignes, résistantes aux maladies, à typicité rhodanienne </vt:lpstr>
      <vt:lpstr> Institut de Recherche et d’Expérimentation Viticole et Œnologique des Vins d’A.O.C de la Vallée du Rhône </vt:lpstr>
      <vt:lpstr> Institut de Recherche et d’Expérimentation Viticole et Œnologique des Vins d’A.O.C de la Vallée du Rhône </vt:lpstr>
      <vt:lpstr> Institut de Recherche et d’Expérimentation Viticole et Œnologique des Vins d’A.O.C de la Vallée du Rhône </vt:lpstr>
      <vt:lpstr>Les Côtes du Rhône en France</vt:lpstr>
      <vt:lpstr>Les Côtes du Rhône en France</vt:lpstr>
      <vt:lpstr>Les Côtes du Rhône en France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  Des questions ? 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Zoé Degoix</dc:creator>
  <cp:lastModifiedBy>Zoe DEGOIX</cp:lastModifiedBy>
  <cp:revision>10</cp:revision>
  <dcterms:created xsi:type="dcterms:W3CDTF">2024-09-02T18:49:56Z</dcterms:created>
  <dcterms:modified xsi:type="dcterms:W3CDTF">2024-09-09T09:14:11Z</dcterms:modified>
</cp:coreProperties>
</file>