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57" r:id="rId3"/>
    <p:sldId id="281" r:id="rId4"/>
    <p:sldId id="280" r:id="rId5"/>
    <p:sldId id="278" r:id="rId6"/>
    <p:sldId id="279" r:id="rId7"/>
    <p:sldId id="277" r:id="rId8"/>
    <p:sldId id="276"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2" r:id="rId22"/>
    <p:sldId id="263" r:id="rId23"/>
    <p:sldId id="260" r:id="rId24"/>
    <p:sldId id="258"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20" autoAdjust="0"/>
    <p:restoredTop sz="94660"/>
  </p:normalViewPr>
  <p:slideViewPr>
    <p:cSldViewPr snapToGrid="0">
      <p:cViewPr varScale="1">
        <p:scale>
          <a:sx n="89" d="100"/>
          <a:sy n="89" d="100"/>
        </p:scale>
        <p:origin x="1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E829FA-F26F-ABD8-D7C0-0938EF740F6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771EE0A-0FF8-700C-0292-FFCA627866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964EE26-93DC-F026-8E79-720B14E8518C}"/>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D0C0C3C8-D286-1DF4-67E5-C0D58A344D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BAFF58-8647-0CA7-9E4E-C8EC0C278447}"/>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249116540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7FAC72-6515-307F-7278-68B2A4876EB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63B587F-407A-506F-E23C-39C474703BF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04C68F-925F-F007-D6C9-2CD78C5A340F}"/>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C6519C76-69A9-E039-F346-663BAFBB8F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5C76FD2-D15A-D69F-2803-7B1F53AC8582}"/>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34390493"/>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81EFD8-A998-195E-6502-D9AF6DC5BA1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4380040-16E6-D4A7-D5BA-00EA3F69B7A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182426E-FD22-BC31-257E-8D1443D8FC6C}"/>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80ADCEF9-EDF6-2824-8DB7-185BC8B4E7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7EE45A8-5387-B481-9893-7CBEDAA60EC6}"/>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2565701689"/>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0256C0-856A-6B83-02CF-056ACFF10B0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BA73742-07C9-0284-05BF-7B983FF5D7C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40B58DA-8A21-2D43-AE23-C704736C81B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1EB5AFA-0331-7883-C39C-AA9A060CA79D}"/>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6" name="Espace réservé du pied de page 5">
            <a:extLst>
              <a:ext uri="{FF2B5EF4-FFF2-40B4-BE49-F238E27FC236}">
                <a16:creationId xmlns:a16="http://schemas.microsoft.com/office/drawing/2014/main" id="{31C8494A-CE5C-68E4-6F32-90F78E1D20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0DFF50-8F86-9DA7-E9C0-032F170B81FB}"/>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649180113"/>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7ACB9-4D47-9260-0061-6355ADCCA54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81BC014-EB7B-D882-7B48-CD7AF726D2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82C5A70-01B4-8969-BF96-A6648C76935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473A52-4C17-CADF-49A6-5164176B35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4C06955-C301-B08F-30D8-AD515B3A209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0E40C32-4C69-1879-3746-A6F182A5030D}"/>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8" name="Espace réservé du pied de page 7">
            <a:extLst>
              <a:ext uri="{FF2B5EF4-FFF2-40B4-BE49-F238E27FC236}">
                <a16:creationId xmlns:a16="http://schemas.microsoft.com/office/drawing/2014/main" id="{52AC0AE0-CDB6-FCB1-943A-EAB6E9BA7B7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9047533-3398-29C1-85DF-3A0B83EDA25F}"/>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2200378223"/>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9D5ABA-FE7C-A618-3468-305DD86B605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0E93168-D4FF-9F11-8615-84E138A4341F}"/>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4" name="Espace réservé du pied de page 3">
            <a:extLst>
              <a:ext uri="{FF2B5EF4-FFF2-40B4-BE49-F238E27FC236}">
                <a16:creationId xmlns:a16="http://schemas.microsoft.com/office/drawing/2014/main" id="{DE092BC2-5897-B133-80B1-A7AD62A77CB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41F5126-F159-6515-A460-DF903E102D68}"/>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232492775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F52EAC8-1F72-D9B4-B554-26DD25755DCF}"/>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3" name="Espace réservé du pied de page 2">
            <a:extLst>
              <a:ext uri="{FF2B5EF4-FFF2-40B4-BE49-F238E27FC236}">
                <a16:creationId xmlns:a16="http://schemas.microsoft.com/office/drawing/2014/main" id="{99B7957C-254D-1151-6A79-0BD8D609B4B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B5DDF8F-E4D7-0514-8228-D325BEC4E0A9}"/>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296974639"/>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13A948-8B9A-CCEF-C5B9-C7D002FBEA2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1022F87-6C6E-D3A9-F223-80EA152837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D35CDDF-DA5B-72F5-C0D7-82E75D63C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532CFEB-2E63-FF0A-00C6-BC4D9AB3DCDC}"/>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6" name="Espace réservé du pied de page 5">
            <a:extLst>
              <a:ext uri="{FF2B5EF4-FFF2-40B4-BE49-F238E27FC236}">
                <a16:creationId xmlns:a16="http://schemas.microsoft.com/office/drawing/2014/main" id="{F95F6FF7-B881-9802-0580-598AC51B9B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73C831-2377-1124-42DD-9A15BECFF298}"/>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306067485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A0A62B-BCAB-B5E0-A9E5-2D8971C50F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DF48F4D-AB10-DD96-70B3-BA2C61E4AC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1A1AEFB-DB4C-5518-1CEE-D6B56F0B63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C67FE3-F8AE-E98E-0439-48C9A2A34E44}"/>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6" name="Espace réservé du pied de page 5">
            <a:extLst>
              <a:ext uri="{FF2B5EF4-FFF2-40B4-BE49-F238E27FC236}">
                <a16:creationId xmlns:a16="http://schemas.microsoft.com/office/drawing/2014/main" id="{93816138-55A6-D821-024A-F19FEF94877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68BA5D8-5D63-DF01-09EF-B0921BCA5072}"/>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76362568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222AAF-F824-D3CD-D4CC-837D9AD53E4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9A91114-6AD3-762D-EFE6-40D7DECF558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CE80E8-E1CF-8FFA-615E-16C8066EF0D5}"/>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8DDD2DCB-7929-ABE3-582B-1A16050FE2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738E01-672A-5A23-E8B8-C3080D4043FC}"/>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2676023107"/>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AE7084E-5BC4-E826-E19A-F9AFD6FF4D1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FF4E346-D5F4-45E2-BDA7-A8D219AF773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94E92B-F875-A74A-5892-322AF0E0BDAF}"/>
              </a:ext>
            </a:extLst>
          </p:cNvPr>
          <p:cNvSpPr>
            <a:spLocks noGrp="1"/>
          </p:cNvSpPr>
          <p:nvPr>
            <p:ph type="dt" sz="half" idx="10"/>
          </p:nvPr>
        </p:nvSpPr>
        <p:spPr/>
        <p:txBody>
          <a:bodyPr/>
          <a:lstStyle/>
          <a:p>
            <a:fld id="{B0C6A6B7-B2E3-41E0-B65D-FB5B0BCA4741}"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2B9DFE88-6C04-7A2B-26FD-71837F15A2E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2E13D2-53B3-0B79-9B1F-FA5C047B56B2}"/>
              </a:ext>
            </a:extLst>
          </p:cNvPr>
          <p:cNvSpPr>
            <a:spLocks noGrp="1"/>
          </p:cNvSpPr>
          <p:nvPr>
            <p:ph type="sldNum" sz="quarter" idx="12"/>
          </p:nvPr>
        </p:nvSpPr>
        <p:spPr/>
        <p:txBody>
          <a:bodyPr/>
          <a:lstStyle/>
          <a:p>
            <a:fld id="{24E4FE97-7C89-44BB-A96D-A666518E5B4D}" type="slidenum">
              <a:rPr lang="fr-FR" smtClean="0"/>
              <a:t>‹N°›</a:t>
            </a:fld>
            <a:endParaRPr lang="fr-FR"/>
          </a:p>
        </p:txBody>
      </p:sp>
    </p:spTree>
    <p:extLst>
      <p:ext uri="{BB962C8B-B14F-4D97-AF65-F5344CB8AC3E}">
        <p14:creationId xmlns:p14="http://schemas.microsoft.com/office/powerpoint/2010/main" val="152754544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1"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6D69F8-21BD-0C4A-8DA1-6329858BAD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7B2F1B6-BB89-0038-E1D3-42BEACFE36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F174C8B-5897-1E55-37F9-283BA93FD7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0C6A6B7-B2E3-41E0-B65D-FB5B0BCA4741}"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4D75C056-8172-4056-7A6C-F81C5CD9B3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470E8E2-B53B-9DAB-1D6A-4D9F689EC1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E4FE97-7C89-44BB-A96D-A666518E5B4D}" type="slidenum">
              <a:rPr lang="fr-FR" smtClean="0"/>
              <a:t>‹N°›</a:t>
            </a:fld>
            <a:endParaRPr lang="fr-FR"/>
          </a:p>
        </p:txBody>
      </p:sp>
    </p:spTree>
    <p:extLst>
      <p:ext uri="{BB962C8B-B14F-4D97-AF65-F5344CB8AC3E}">
        <p14:creationId xmlns:p14="http://schemas.microsoft.com/office/powerpoint/2010/main" val="2683392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wheel spokes="1"/>
        <p:sndAc>
          <p:stSnd loop="1">
            <p:snd r:embed="rId13" name="Voyage voyage  Desireless  Karaoké avec paroles.wav"/>
          </p:stSnd>
        </p:sndAc>
      </p:transition>
    </mc:Choice>
    <mc:Fallback xmlns="">
      <p:transition spd="slow">
        <p:wheel spokes="1"/>
        <p:sndAc>
          <p:stSnd loop="1">
            <p:snd r:embed="rId14" name="Voyage voyage  Desireless  Karaoké avec paroles.wav"/>
          </p:stSnd>
        </p:sndAc>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3.jpg"/></Relationships>
</file>

<file path=ppt/slides/_rels/slide2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0DBE5721-FFFB-387E-7DED-2CCCCB0185F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0821" y="279000"/>
            <a:ext cx="9509435" cy="6300000"/>
          </a:xfrm>
          <a:prstGeom prst="rect">
            <a:avLst/>
          </a:prstGeom>
          <a:effectLst>
            <a:softEdge rad="317500"/>
          </a:effectLst>
        </p:spPr>
      </p:pic>
      <p:sp>
        <p:nvSpPr>
          <p:cNvPr id="5" name="ZoneTexte 4">
            <a:extLst>
              <a:ext uri="{FF2B5EF4-FFF2-40B4-BE49-F238E27FC236}">
                <a16:creationId xmlns:a16="http://schemas.microsoft.com/office/drawing/2014/main" id="{08474B75-E581-4673-5AE7-F390F1F09055}"/>
              </a:ext>
            </a:extLst>
          </p:cNvPr>
          <p:cNvSpPr txBox="1"/>
          <p:nvPr/>
        </p:nvSpPr>
        <p:spPr>
          <a:xfrm>
            <a:off x="9939903" y="842368"/>
            <a:ext cx="2252097" cy="5324535"/>
          </a:xfrm>
          <a:prstGeom prst="rect">
            <a:avLst/>
          </a:prstGeom>
          <a:noFill/>
        </p:spPr>
        <p:txBody>
          <a:bodyPr wrap="square" rtlCol="0">
            <a:spAutoFit/>
          </a:bodyPr>
          <a:lstStyle/>
          <a:p>
            <a:r>
              <a:rPr lang="fr-FR" sz="2000" b="1">
                <a:solidFill>
                  <a:srgbClr val="FFFF00"/>
                </a:solidFill>
              </a:rPr>
              <a:t>Le site est resté intact pendant près de 500 ans, jusqu’en 1944, lorsque les chercheurs sont montés à la découverte des ruines d’un ermitage médiéval précoce probablement dirigé par les Stylites : une branche ascétique du christianisme.</a:t>
            </a:r>
            <a:endParaRPr lang="fr-FR" sz="2000" b="1" dirty="0">
              <a:solidFill>
                <a:srgbClr val="FFFF00"/>
              </a:solidFill>
            </a:endParaRPr>
          </a:p>
        </p:txBody>
      </p:sp>
      <p:sp>
        <p:nvSpPr>
          <p:cNvPr id="4" name="ZoneTexte 3">
            <a:extLst>
              <a:ext uri="{FF2B5EF4-FFF2-40B4-BE49-F238E27FC236}">
                <a16:creationId xmlns:a16="http://schemas.microsoft.com/office/drawing/2014/main" id="{0FB0DA36-06B8-A4E6-D3D5-0D3EC736922A}"/>
              </a:ext>
            </a:extLst>
          </p:cNvPr>
          <p:cNvSpPr txBox="1"/>
          <p:nvPr/>
        </p:nvSpPr>
        <p:spPr>
          <a:xfrm>
            <a:off x="2861534" y="150607"/>
            <a:ext cx="6078071" cy="461665"/>
          </a:xfrm>
          <a:prstGeom prst="rect">
            <a:avLst/>
          </a:prstGeom>
          <a:noFill/>
        </p:spPr>
        <p:txBody>
          <a:bodyPr wrap="square" rtlCol="0">
            <a:spAutoFit/>
          </a:bodyPr>
          <a:lstStyle/>
          <a:p>
            <a:r>
              <a:rPr lang="fr-FR" sz="2400" b="1" dirty="0">
                <a:solidFill>
                  <a:srgbClr val="FFFF00"/>
                </a:solidFill>
              </a:rPr>
              <a:t>Le Piton de </a:t>
            </a:r>
            <a:r>
              <a:rPr lang="fr-FR" sz="2400" b="1" dirty="0" err="1">
                <a:solidFill>
                  <a:srgbClr val="FFFF00"/>
                </a:solidFill>
              </a:rPr>
              <a:t>Katskhui</a:t>
            </a:r>
            <a:r>
              <a:rPr lang="fr-FR" sz="2400" b="1" dirty="0">
                <a:solidFill>
                  <a:srgbClr val="FFFF00"/>
                </a:solidFill>
              </a:rPr>
              <a:t> - Géorgie</a:t>
            </a:r>
          </a:p>
        </p:txBody>
      </p:sp>
    </p:spTree>
    <p:extLst>
      <p:ext uri="{BB962C8B-B14F-4D97-AF65-F5344CB8AC3E}">
        <p14:creationId xmlns:p14="http://schemas.microsoft.com/office/powerpoint/2010/main" val="1317650982"/>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81F33A-D6D1-83A2-B975-EEA115FF061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piton de </a:t>
            </a:r>
            <a:r>
              <a:rPr lang="fr-FR" sz="3200" b="1" dirty="0" err="1">
                <a:solidFill>
                  <a:srgbClr val="FFFF00"/>
                </a:solidFill>
              </a:rPr>
              <a:t>Katskhi</a:t>
            </a:r>
            <a:r>
              <a:rPr lang="fr-FR" sz="3200" b="1" dirty="0">
                <a:solidFill>
                  <a:srgbClr val="FFFF00"/>
                </a:solidFill>
              </a:rPr>
              <a:t> (en géorgien : </a:t>
            </a:r>
            <a:r>
              <a:rPr lang="fr-FR" sz="3200" b="1" dirty="0" err="1">
                <a:solidFill>
                  <a:srgbClr val="FFFF00"/>
                </a:solidFill>
              </a:rPr>
              <a:t>კაცხის</a:t>
            </a:r>
            <a:r>
              <a:rPr lang="fr-FR" sz="3200" b="1" dirty="0">
                <a:solidFill>
                  <a:srgbClr val="FFFF00"/>
                </a:solidFill>
              </a:rPr>
              <a:t> </a:t>
            </a:r>
            <a:r>
              <a:rPr lang="fr-FR" sz="3200" b="1" dirty="0" err="1">
                <a:solidFill>
                  <a:srgbClr val="FFFF00"/>
                </a:solidFill>
              </a:rPr>
              <a:t>სვეტი</a:t>
            </a:r>
            <a:r>
              <a:rPr lang="fr-FR" sz="3200" b="1" dirty="0">
                <a:solidFill>
                  <a:srgbClr val="FFFF00"/>
                </a:solidFill>
              </a:rPr>
              <a:t>, </a:t>
            </a:r>
            <a:r>
              <a:rPr lang="fr-FR" sz="3200" b="1" dirty="0" err="1">
                <a:solidFill>
                  <a:srgbClr val="FFFF00"/>
                </a:solidFill>
              </a:rPr>
              <a:t>kac'xis</a:t>
            </a:r>
            <a:r>
              <a:rPr lang="fr-FR" sz="3200" b="1" dirty="0">
                <a:solidFill>
                  <a:srgbClr val="FFFF00"/>
                </a:solidFill>
              </a:rPr>
              <a:t> </a:t>
            </a:r>
            <a:r>
              <a:rPr lang="fr-FR" sz="3200" b="1" dirty="0" err="1">
                <a:solidFill>
                  <a:srgbClr val="FFFF00"/>
                </a:solidFill>
              </a:rPr>
              <a:t>svet'i</a:t>
            </a:r>
            <a:r>
              <a:rPr lang="fr-FR" sz="3200" b="1" dirty="0">
                <a:solidFill>
                  <a:srgbClr val="FFFF00"/>
                </a:solidFill>
              </a:rPr>
              <a:t>) est un monolithe naturel de calcaire, d'une quarantaine de mètres, situé dans le village de </a:t>
            </a:r>
            <a:r>
              <a:rPr lang="fr-FR" sz="3200" b="1" dirty="0" err="1">
                <a:solidFill>
                  <a:srgbClr val="FFFF00"/>
                </a:solidFill>
              </a:rPr>
              <a:t>Katskhi</a:t>
            </a:r>
            <a:r>
              <a:rPr lang="fr-FR" sz="3200" b="1" dirty="0">
                <a:solidFill>
                  <a:srgbClr val="FFFF00"/>
                </a:solidFill>
              </a:rPr>
              <a:t>, en Géorgie. Le rocher, dont le sommet d'une superficie d'environ 150 m2 comprend les ruines d'un édifice religieux, a été vénéré localement comme pilier de Vie, symbolisant la Vraie Croix et entouré de légendes. Les chercheurs ne l'ont pas escaladé avant 1944 et il fut étudié de façon plus systématique entre 1999 et 2009. Ces études y ont révélé un ermitage datant du IXe ou Xe siècle. Une inscription en géorgien datée du XIIIe siècle suggère qu'il était encore utilisé à cette époque1. L'activité religieuse associée au piton a commencé à revivre dans les années 19902 et le bâtiment du monastère a été restauré en 20093.</a:t>
            </a:r>
          </a:p>
        </p:txBody>
      </p:sp>
      <p:sp>
        <p:nvSpPr>
          <p:cNvPr id="3" name="ZoneTexte 2">
            <a:extLst>
              <a:ext uri="{FF2B5EF4-FFF2-40B4-BE49-F238E27FC236}">
                <a16:creationId xmlns:a16="http://schemas.microsoft.com/office/drawing/2014/main" id="{3783BF75-C275-7270-D266-1050FFF9BC5E}"/>
              </a:ext>
            </a:extLst>
          </p:cNvPr>
          <p:cNvSpPr txBox="1"/>
          <p:nvPr/>
        </p:nvSpPr>
        <p:spPr>
          <a:xfrm>
            <a:off x="9509760" y="6174890"/>
            <a:ext cx="2682240" cy="369332"/>
          </a:xfrm>
          <a:prstGeom prst="rect">
            <a:avLst/>
          </a:prstGeom>
          <a:solidFill>
            <a:srgbClr val="FFFF00"/>
          </a:solidFill>
        </p:spPr>
        <p:txBody>
          <a:bodyPr wrap="square" rtlCol="0">
            <a:spAutoFit/>
          </a:bodyPr>
          <a:lstStyle/>
          <a:p>
            <a:r>
              <a:rPr lang="fr-FR" dirty="0"/>
              <a:t>Manuellement Merci</a:t>
            </a:r>
          </a:p>
        </p:txBody>
      </p:sp>
    </p:spTree>
    <p:extLst>
      <p:ext uri="{BB962C8B-B14F-4D97-AF65-F5344CB8AC3E}">
        <p14:creationId xmlns:p14="http://schemas.microsoft.com/office/powerpoint/2010/main" val="3822263552"/>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nuage, arbre&#10;&#10;Description générée automatiquement">
            <a:extLst>
              <a:ext uri="{FF2B5EF4-FFF2-40B4-BE49-F238E27FC236}">
                <a16:creationId xmlns:a16="http://schemas.microsoft.com/office/drawing/2014/main" id="{7F26C45C-6BBF-7373-9040-C1CCB42F473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07745" y="396662"/>
            <a:ext cx="9072000" cy="6010199"/>
          </a:xfrm>
          <a:prstGeom prst="rect">
            <a:avLst/>
          </a:prstGeom>
          <a:effectLst>
            <a:softEdge rad="317500"/>
          </a:effectLst>
        </p:spPr>
      </p:pic>
      <p:sp>
        <p:nvSpPr>
          <p:cNvPr id="6" name="ZoneTexte 5">
            <a:extLst>
              <a:ext uri="{FF2B5EF4-FFF2-40B4-BE49-F238E27FC236}">
                <a16:creationId xmlns:a16="http://schemas.microsoft.com/office/drawing/2014/main" id="{23BF764E-B2BD-59DB-3678-C85DEA587F5D}"/>
              </a:ext>
            </a:extLst>
          </p:cNvPr>
          <p:cNvSpPr txBox="1"/>
          <p:nvPr/>
        </p:nvSpPr>
        <p:spPr>
          <a:xfrm>
            <a:off x="129090" y="0"/>
            <a:ext cx="2732442" cy="6863417"/>
          </a:xfrm>
          <a:prstGeom prst="rect">
            <a:avLst/>
          </a:prstGeom>
          <a:noFill/>
        </p:spPr>
        <p:txBody>
          <a:bodyPr wrap="square" rtlCol="0">
            <a:spAutoFit/>
          </a:bodyPr>
          <a:lstStyle/>
          <a:p>
            <a:r>
              <a:rPr lang="fr-FR" sz="2000" dirty="0">
                <a:solidFill>
                  <a:srgbClr val="FFFF00"/>
                </a:solidFill>
              </a:rPr>
              <a:t>L’activité religieuse y a été relancée dans les années 1990 avec l’arrivée d’un moine, Maxime </a:t>
            </a:r>
            <a:r>
              <a:rPr lang="fr-FR" sz="2000" dirty="0" err="1">
                <a:solidFill>
                  <a:srgbClr val="FFFF00"/>
                </a:solidFill>
              </a:rPr>
              <a:t>Qavtaradze</a:t>
            </a:r>
            <a:r>
              <a:rPr lang="fr-FR" sz="2000" dirty="0">
                <a:solidFill>
                  <a:srgbClr val="FFFF00"/>
                </a:solidFill>
              </a:rPr>
              <a:t>, natif de Tchiatoura, qui a gravi le monolithe en 1993 pour être plus proche de Dieu. Entre 2005 et 2009, les bâtiments ont été restaurés grâce à une subvention de l’État, et Maxime continue d’occuper le lieu. Nourriture et provisions sont hissées au sommet du piton, mais la circulation humaine doit utiliser l’échelle fixée à la pierre.</a:t>
            </a:r>
          </a:p>
        </p:txBody>
      </p:sp>
    </p:spTree>
    <p:extLst>
      <p:ext uri="{BB962C8B-B14F-4D97-AF65-F5344CB8AC3E}">
        <p14:creationId xmlns:p14="http://schemas.microsoft.com/office/powerpoint/2010/main" val="426463483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r, plante&#10;&#10;Description générée automatiquement">
            <a:extLst>
              <a:ext uri="{FF2B5EF4-FFF2-40B4-BE49-F238E27FC236}">
                <a16:creationId xmlns:a16="http://schemas.microsoft.com/office/drawing/2014/main" id="{1F8DFAD6-21FA-38BB-A98E-9E02DC07189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899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5DE6AED-B723-74C8-BDD1-E66C374007A9}"/>
              </a:ext>
            </a:extLst>
          </p:cNvPr>
          <p:cNvSpPr txBox="1"/>
          <p:nvPr/>
        </p:nvSpPr>
        <p:spPr>
          <a:xfrm>
            <a:off x="9020217" y="58846"/>
            <a:ext cx="2936837" cy="6740307"/>
          </a:xfrm>
          <a:prstGeom prst="rect">
            <a:avLst/>
          </a:prstGeom>
          <a:noFill/>
        </p:spPr>
        <p:txBody>
          <a:bodyPr wrap="square" rtlCol="0">
            <a:spAutoFit/>
          </a:bodyPr>
          <a:lstStyle/>
          <a:p>
            <a:r>
              <a:rPr lang="fr-FR" sz="2400" dirty="0">
                <a:solidFill>
                  <a:srgbClr val="FFFF00"/>
                </a:solidFill>
              </a:rPr>
              <a:t>Jusqu’à récemment, on pouvait grimper l’échelle de fer jusqu’au sommet, mais maintenant elle a été jugée inaccessible au public et est uniquement sur invitation. Le site vaut encore la peine d’être vu du sol, et à la base il y a une église nouvellement construite de Saint Siméon le Stylite entourée d’autres ruines</a:t>
            </a:r>
          </a:p>
        </p:txBody>
      </p:sp>
    </p:spTree>
    <p:extLst>
      <p:ext uri="{BB962C8B-B14F-4D97-AF65-F5344CB8AC3E}">
        <p14:creationId xmlns:p14="http://schemas.microsoft.com/office/powerpoint/2010/main" val="1370697650"/>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montagne, paysage&#10;&#10;Description générée automatiquement">
            <a:extLst>
              <a:ext uri="{FF2B5EF4-FFF2-40B4-BE49-F238E27FC236}">
                <a16:creationId xmlns:a16="http://schemas.microsoft.com/office/drawing/2014/main" id="{17B3D0DB-0E85-011F-DC38-82D0E9B6E1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67399" y="189000"/>
            <a:ext cx="5033010" cy="6480000"/>
          </a:xfrm>
          <a:prstGeom prst="rect">
            <a:avLst/>
          </a:prstGeom>
          <a:effectLst>
            <a:softEdge rad="317500"/>
          </a:effectLst>
        </p:spPr>
      </p:pic>
      <p:sp>
        <p:nvSpPr>
          <p:cNvPr id="4" name="ZoneTexte 3">
            <a:extLst>
              <a:ext uri="{FF2B5EF4-FFF2-40B4-BE49-F238E27FC236}">
                <a16:creationId xmlns:a16="http://schemas.microsoft.com/office/drawing/2014/main" id="{F8F3CAF3-7C33-9B91-931A-A5B85A1B6D99}"/>
              </a:ext>
            </a:extLst>
          </p:cNvPr>
          <p:cNvSpPr txBox="1"/>
          <p:nvPr/>
        </p:nvSpPr>
        <p:spPr>
          <a:xfrm>
            <a:off x="312981" y="2138082"/>
            <a:ext cx="3809215" cy="3785652"/>
          </a:xfrm>
          <a:prstGeom prst="rect">
            <a:avLst/>
          </a:prstGeom>
          <a:noFill/>
        </p:spPr>
        <p:txBody>
          <a:bodyPr wrap="square" rtlCol="0">
            <a:spAutoFit/>
          </a:bodyPr>
          <a:lstStyle/>
          <a:p>
            <a:r>
              <a:rPr lang="fr-FR" sz="2400" b="1">
                <a:solidFill>
                  <a:srgbClr val="FFFF00"/>
                </a:solidFill>
              </a:rPr>
              <a:t>Comment venir au piton de Katchkhi</a:t>
            </a:r>
          </a:p>
          <a:p>
            <a:r>
              <a:rPr lang="fr-FR" sz="2400" b="1">
                <a:solidFill>
                  <a:srgbClr val="FFFF00"/>
                </a:solidFill>
              </a:rPr>
              <a:t>Le piton de Katchkhi est situé dans le village de Katskhi dans la région ouest de la Géorgie, à 5 km de la petite ville de Tchiatoura. Tchiatoura est à environ 200 km de Tbilissi.</a:t>
            </a:r>
            <a:endParaRPr lang="fr-FR" sz="2400" b="1" dirty="0">
              <a:solidFill>
                <a:srgbClr val="FFFF00"/>
              </a:solidFill>
            </a:endParaRPr>
          </a:p>
        </p:txBody>
      </p:sp>
    </p:spTree>
    <p:extLst>
      <p:ext uri="{BB962C8B-B14F-4D97-AF65-F5344CB8AC3E}">
        <p14:creationId xmlns:p14="http://schemas.microsoft.com/office/powerpoint/2010/main" val="3128143480"/>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854E834C-E3B1-E018-FD43-010635D05E4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8003" y="369000"/>
            <a:ext cx="9237736" cy="6120000"/>
          </a:xfrm>
          <a:prstGeom prst="rect">
            <a:avLst/>
          </a:prstGeom>
          <a:effectLst>
            <a:softEdge rad="317500"/>
          </a:effectLst>
        </p:spPr>
      </p:pic>
      <p:sp>
        <p:nvSpPr>
          <p:cNvPr id="4" name="ZoneTexte 3">
            <a:extLst>
              <a:ext uri="{FF2B5EF4-FFF2-40B4-BE49-F238E27FC236}">
                <a16:creationId xmlns:a16="http://schemas.microsoft.com/office/drawing/2014/main" id="{CA46E77E-7920-0EE4-4970-D30304C9531D}"/>
              </a:ext>
            </a:extLst>
          </p:cNvPr>
          <p:cNvSpPr txBox="1"/>
          <p:nvPr/>
        </p:nvSpPr>
        <p:spPr>
          <a:xfrm>
            <a:off x="9485739" y="1495313"/>
            <a:ext cx="2562826" cy="4093428"/>
          </a:xfrm>
          <a:prstGeom prst="rect">
            <a:avLst/>
          </a:prstGeom>
          <a:noFill/>
        </p:spPr>
        <p:txBody>
          <a:bodyPr wrap="square" rtlCol="0">
            <a:spAutoFit/>
          </a:bodyPr>
          <a:lstStyle/>
          <a:p>
            <a:r>
              <a:rPr lang="fr-FR" sz="2000" b="1" dirty="0">
                <a:solidFill>
                  <a:srgbClr val="FFFF00"/>
                </a:solidFill>
              </a:rPr>
              <a:t>Sur la route principale, il y a un panneau qui vous dirige vers les parkings. Il est recommandé de se garer au premier et de marcher jusqu’au second où vous pourrez vous rapprocher et prendre de superbes photos.</a:t>
            </a:r>
          </a:p>
        </p:txBody>
      </p:sp>
    </p:spTree>
    <p:extLst>
      <p:ext uri="{BB962C8B-B14F-4D97-AF65-F5344CB8AC3E}">
        <p14:creationId xmlns:p14="http://schemas.microsoft.com/office/powerpoint/2010/main" val="2202983792"/>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AC229670-3683-BFE3-5A61-52E6E440FB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8485" y="189000"/>
            <a:ext cx="4320000" cy="6480000"/>
          </a:xfrm>
          <a:prstGeom prst="rect">
            <a:avLst/>
          </a:prstGeom>
          <a:effectLst>
            <a:softEdge rad="127000"/>
          </a:effectLst>
        </p:spPr>
      </p:pic>
    </p:spTree>
    <p:extLst>
      <p:ext uri="{BB962C8B-B14F-4D97-AF65-F5344CB8AC3E}">
        <p14:creationId xmlns:p14="http://schemas.microsoft.com/office/powerpoint/2010/main" val="277881251"/>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paysage, arbre&#10;&#10;Description générée automatiquement">
            <a:extLst>
              <a:ext uri="{FF2B5EF4-FFF2-40B4-BE49-F238E27FC236}">
                <a16:creationId xmlns:a16="http://schemas.microsoft.com/office/drawing/2014/main" id="{E0CC4BED-B8CC-0E97-47F1-9A590F2EA0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Tree>
    <p:extLst>
      <p:ext uri="{BB962C8B-B14F-4D97-AF65-F5344CB8AC3E}">
        <p14:creationId xmlns:p14="http://schemas.microsoft.com/office/powerpoint/2010/main" val="3029380608"/>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ature, ciel&#10;&#10;Description générée automatiquement">
            <a:extLst>
              <a:ext uri="{FF2B5EF4-FFF2-40B4-BE49-F238E27FC236}">
                <a16:creationId xmlns:a16="http://schemas.microsoft.com/office/drawing/2014/main" id="{9639C279-DE85-AAD8-4451-E6AECF6910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80431" y="279000"/>
            <a:ext cx="9431137" cy="6300000"/>
          </a:xfrm>
          <a:prstGeom prst="rect">
            <a:avLst/>
          </a:prstGeom>
          <a:effectLst>
            <a:softEdge rad="317500"/>
          </a:effectLst>
        </p:spPr>
      </p:pic>
    </p:spTree>
    <p:extLst>
      <p:ext uri="{BB962C8B-B14F-4D97-AF65-F5344CB8AC3E}">
        <p14:creationId xmlns:p14="http://schemas.microsoft.com/office/powerpoint/2010/main" val="2812567951"/>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avin, montagne, nature&#10;&#10;Description générée automatiquement">
            <a:extLst>
              <a:ext uri="{FF2B5EF4-FFF2-40B4-BE49-F238E27FC236}">
                <a16:creationId xmlns:a16="http://schemas.microsoft.com/office/drawing/2014/main" id="{3A315C10-3A72-57D1-D8FB-C0B0F47296D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65599" y="279000"/>
            <a:ext cx="9460801" cy="6300000"/>
          </a:xfrm>
          <a:prstGeom prst="rect">
            <a:avLst/>
          </a:prstGeom>
          <a:effectLst>
            <a:softEdge rad="317500"/>
          </a:effectLst>
        </p:spPr>
      </p:pic>
    </p:spTree>
    <p:extLst>
      <p:ext uri="{BB962C8B-B14F-4D97-AF65-F5344CB8AC3E}">
        <p14:creationId xmlns:p14="http://schemas.microsoft.com/office/powerpoint/2010/main" val="2252286813"/>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téléski&#10;&#10;Description générée automatiquement">
            <a:extLst>
              <a:ext uri="{FF2B5EF4-FFF2-40B4-BE49-F238E27FC236}">
                <a16:creationId xmlns:a16="http://schemas.microsoft.com/office/drawing/2014/main" id="{85993311-956F-8818-79FE-33FC03CD3D6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127000"/>
          </a:effectLst>
        </p:spPr>
      </p:pic>
    </p:spTree>
    <p:extLst>
      <p:ext uri="{BB962C8B-B14F-4D97-AF65-F5344CB8AC3E}">
        <p14:creationId xmlns:p14="http://schemas.microsoft.com/office/powerpoint/2010/main" val="413902024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ante, arbre, plein air, bâtiment&#10;&#10;Description générée automatiquement">
            <a:extLst>
              <a:ext uri="{FF2B5EF4-FFF2-40B4-BE49-F238E27FC236}">
                <a16:creationId xmlns:a16="http://schemas.microsoft.com/office/drawing/2014/main" id="{B360DC0A-D43D-BF0E-16C0-CA7903D962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21" y="279000"/>
            <a:ext cx="9453757" cy="6300000"/>
          </a:xfrm>
          <a:prstGeom prst="rect">
            <a:avLst/>
          </a:prstGeom>
          <a:effectLst>
            <a:softEdge rad="317500"/>
          </a:effectLst>
        </p:spPr>
      </p:pic>
    </p:spTree>
    <p:extLst>
      <p:ext uri="{BB962C8B-B14F-4D97-AF65-F5344CB8AC3E}">
        <p14:creationId xmlns:p14="http://schemas.microsoft.com/office/powerpoint/2010/main" val="3270204947"/>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plante&#10;&#10;Description générée automatiquement">
            <a:extLst>
              <a:ext uri="{FF2B5EF4-FFF2-40B4-BE49-F238E27FC236}">
                <a16:creationId xmlns:a16="http://schemas.microsoft.com/office/drawing/2014/main" id="{8296A8FB-53D0-F795-78F8-28107D502A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21" y="279000"/>
            <a:ext cx="9453757" cy="6300000"/>
          </a:xfrm>
          <a:prstGeom prst="rect">
            <a:avLst/>
          </a:prstGeom>
          <a:effectLst>
            <a:softEdge rad="317500"/>
          </a:effectLst>
        </p:spPr>
      </p:pic>
    </p:spTree>
    <p:extLst>
      <p:ext uri="{BB962C8B-B14F-4D97-AF65-F5344CB8AC3E}">
        <p14:creationId xmlns:p14="http://schemas.microsoft.com/office/powerpoint/2010/main" val="317552358"/>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montagne, arbre&#10;&#10;Description générée automatiquement">
            <a:extLst>
              <a:ext uri="{FF2B5EF4-FFF2-40B4-BE49-F238E27FC236}">
                <a16:creationId xmlns:a16="http://schemas.microsoft.com/office/drawing/2014/main" id="{C6468EEE-9CC1-E47E-5230-27B9C3C15B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7689" y="279000"/>
            <a:ext cx="9516621" cy="6300000"/>
          </a:xfrm>
          <a:prstGeom prst="rect">
            <a:avLst/>
          </a:prstGeom>
          <a:effectLst>
            <a:softEdge rad="317500"/>
          </a:effectLst>
        </p:spPr>
      </p:pic>
    </p:spTree>
    <p:extLst>
      <p:ext uri="{BB962C8B-B14F-4D97-AF65-F5344CB8AC3E}">
        <p14:creationId xmlns:p14="http://schemas.microsoft.com/office/powerpoint/2010/main" val="3955669223"/>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montagne, nature&#10;&#10;Description générée automatiquement">
            <a:extLst>
              <a:ext uri="{FF2B5EF4-FFF2-40B4-BE49-F238E27FC236}">
                <a16:creationId xmlns:a16="http://schemas.microsoft.com/office/drawing/2014/main" id="{1B91297C-2126-55F7-C93B-6F376D853C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0735" y="279000"/>
            <a:ext cx="9210529" cy="6300000"/>
          </a:xfrm>
          <a:prstGeom prst="rect">
            <a:avLst/>
          </a:prstGeom>
          <a:effectLst>
            <a:softEdge rad="317500"/>
          </a:effectLst>
        </p:spPr>
      </p:pic>
    </p:spTree>
    <p:extLst>
      <p:ext uri="{BB962C8B-B14F-4D97-AF65-F5344CB8AC3E}">
        <p14:creationId xmlns:p14="http://schemas.microsoft.com/office/powerpoint/2010/main" val="391516155"/>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arbre, paysage&#10;&#10;Description générée automatiquement">
            <a:extLst>
              <a:ext uri="{FF2B5EF4-FFF2-40B4-BE49-F238E27FC236}">
                <a16:creationId xmlns:a16="http://schemas.microsoft.com/office/drawing/2014/main" id="{7EC92EB1-BF8F-D684-3F09-B6FDF2A09C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0000" y="878760"/>
            <a:ext cx="11592000" cy="5100480"/>
          </a:xfrm>
          <a:prstGeom prst="rect">
            <a:avLst/>
          </a:prstGeom>
          <a:effectLst>
            <a:softEdge rad="317500"/>
          </a:effectLst>
        </p:spPr>
      </p:pic>
    </p:spTree>
    <p:extLst>
      <p:ext uri="{BB962C8B-B14F-4D97-AF65-F5344CB8AC3E}">
        <p14:creationId xmlns:p14="http://schemas.microsoft.com/office/powerpoint/2010/main" val="2589418049"/>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montagne, arbre&#10;&#10;Description générée automatiquement">
            <a:extLst>
              <a:ext uri="{FF2B5EF4-FFF2-40B4-BE49-F238E27FC236}">
                <a16:creationId xmlns:a16="http://schemas.microsoft.com/office/drawing/2014/main" id="{755CE775-2A9F-0915-9A68-9FF6B6147A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33575" y="995362"/>
            <a:ext cx="8324850" cy="4867275"/>
          </a:xfrm>
          <a:prstGeom prst="rect">
            <a:avLst/>
          </a:prstGeom>
          <a:effectLst>
            <a:softEdge rad="127000"/>
          </a:effectLst>
        </p:spPr>
      </p:pic>
    </p:spTree>
    <p:extLst>
      <p:ext uri="{BB962C8B-B14F-4D97-AF65-F5344CB8AC3E}">
        <p14:creationId xmlns:p14="http://schemas.microsoft.com/office/powerpoint/2010/main" val="1952195499"/>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herbe&#10;&#10;Description générée automatiquement">
            <a:extLst>
              <a:ext uri="{FF2B5EF4-FFF2-40B4-BE49-F238E27FC236}">
                <a16:creationId xmlns:a16="http://schemas.microsoft.com/office/drawing/2014/main" id="{1CCDBFBE-8144-C3FD-AC65-05A3C40BAB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848" y="279000"/>
            <a:ext cx="9452303" cy="6300000"/>
          </a:xfrm>
          <a:prstGeom prst="rect">
            <a:avLst/>
          </a:prstGeom>
          <a:effectLst>
            <a:softEdge rad="317500"/>
          </a:effectLst>
        </p:spPr>
      </p:pic>
    </p:spTree>
    <p:extLst>
      <p:ext uri="{BB962C8B-B14F-4D97-AF65-F5344CB8AC3E}">
        <p14:creationId xmlns:p14="http://schemas.microsoft.com/office/powerpoint/2010/main" val="2805611696"/>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plante&#10;&#10;Description générée automatiquement">
            <a:extLst>
              <a:ext uri="{FF2B5EF4-FFF2-40B4-BE49-F238E27FC236}">
                <a16:creationId xmlns:a16="http://schemas.microsoft.com/office/drawing/2014/main" id="{1DEE0E1E-3CF9-9F51-F332-D3CE82C912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60706" y="279000"/>
            <a:ext cx="8470587" cy="6300000"/>
          </a:xfrm>
          <a:prstGeom prst="rect">
            <a:avLst/>
          </a:prstGeom>
          <a:effectLst>
            <a:softEdge rad="317500"/>
          </a:effectLst>
        </p:spPr>
      </p:pic>
    </p:spTree>
    <p:extLst>
      <p:ext uri="{BB962C8B-B14F-4D97-AF65-F5344CB8AC3E}">
        <p14:creationId xmlns:p14="http://schemas.microsoft.com/office/powerpoint/2010/main" val="1453027282"/>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FBA8F18E-3EA1-A16E-31F8-C4336B427F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6440" y="279000"/>
            <a:ext cx="8319119" cy="6300000"/>
          </a:xfrm>
          <a:prstGeom prst="rect">
            <a:avLst/>
          </a:prstGeom>
          <a:effectLst>
            <a:softEdge rad="317500"/>
          </a:effectLst>
        </p:spPr>
      </p:pic>
    </p:spTree>
    <p:extLst>
      <p:ext uri="{BB962C8B-B14F-4D97-AF65-F5344CB8AC3E}">
        <p14:creationId xmlns:p14="http://schemas.microsoft.com/office/powerpoint/2010/main" val="2140073111"/>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che-mère, Affleurement&#10;&#10;Description générée automatiquement">
            <a:extLst>
              <a:ext uri="{FF2B5EF4-FFF2-40B4-BE49-F238E27FC236}">
                <a16:creationId xmlns:a16="http://schemas.microsoft.com/office/drawing/2014/main" id="{A1CCDD6D-F6E5-5C0E-08F8-2B47766973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78039" y="189000"/>
            <a:ext cx="4860000" cy="6480000"/>
          </a:xfrm>
          <a:prstGeom prst="rect">
            <a:avLst/>
          </a:prstGeom>
          <a:effectLst>
            <a:softEdge rad="317500"/>
          </a:effectLst>
        </p:spPr>
      </p:pic>
    </p:spTree>
    <p:extLst>
      <p:ext uri="{BB962C8B-B14F-4D97-AF65-F5344CB8AC3E}">
        <p14:creationId xmlns:p14="http://schemas.microsoft.com/office/powerpoint/2010/main" val="3122904860"/>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bâtiment, herbe&#10;&#10;Description générée automatiquement">
            <a:extLst>
              <a:ext uri="{FF2B5EF4-FFF2-40B4-BE49-F238E27FC236}">
                <a16:creationId xmlns:a16="http://schemas.microsoft.com/office/drawing/2014/main" id="{FE945C92-398E-F04D-1028-5965E64423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0545" y="279000"/>
            <a:ext cx="8590909" cy="6300000"/>
          </a:xfrm>
          <a:prstGeom prst="rect">
            <a:avLst/>
          </a:prstGeom>
          <a:effectLst>
            <a:softEdge rad="127000"/>
          </a:effectLst>
        </p:spPr>
      </p:pic>
    </p:spTree>
    <p:extLst>
      <p:ext uri="{BB962C8B-B14F-4D97-AF65-F5344CB8AC3E}">
        <p14:creationId xmlns:p14="http://schemas.microsoft.com/office/powerpoint/2010/main" val="2873716888"/>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4" name="Voyage voyage  Desireless  Karaoké avec paroles.wav"/>
          </p:stSnd>
        </p:sndAc>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ature&#10;&#10;Description générée automatiquement">
            <a:extLst>
              <a:ext uri="{FF2B5EF4-FFF2-40B4-BE49-F238E27FC236}">
                <a16:creationId xmlns:a16="http://schemas.microsoft.com/office/drawing/2014/main" id="{3E9406BC-024A-18DD-6F6A-883DAF5E15B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19216" y="1847850"/>
            <a:ext cx="4762500" cy="3162300"/>
          </a:xfrm>
          <a:prstGeom prst="rect">
            <a:avLst/>
          </a:prstGeom>
        </p:spPr>
      </p:pic>
      <p:pic>
        <p:nvPicPr>
          <p:cNvPr id="5" name="Image 4" descr="Une image contenant nature, montagne, plein air, paysage&#10;&#10;Description générée automatiquement">
            <a:extLst>
              <a:ext uri="{FF2B5EF4-FFF2-40B4-BE49-F238E27FC236}">
                <a16:creationId xmlns:a16="http://schemas.microsoft.com/office/drawing/2014/main" id="{09E57A6E-7098-7164-92A3-4588208B59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12088" y="1142856"/>
            <a:ext cx="4536000" cy="4572288"/>
          </a:xfrm>
          <a:prstGeom prst="rect">
            <a:avLst/>
          </a:prstGeom>
        </p:spPr>
      </p:pic>
    </p:spTree>
    <p:extLst>
      <p:ext uri="{BB962C8B-B14F-4D97-AF65-F5344CB8AC3E}">
        <p14:creationId xmlns:p14="http://schemas.microsoft.com/office/powerpoint/2010/main" val="2477106069"/>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5" name="Voyage voyage  Desireless  Karaoké avec paroles.wav"/>
          </p:stSnd>
        </p:sndAc>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E517D4B-FBF6-6252-8B4F-E15E0B6C1187}"/>
              </a:ext>
            </a:extLst>
          </p:cNvPr>
          <p:cNvSpPr txBox="1"/>
          <p:nvPr/>
        </p:nvSpPr>
        <p:spPr>
          <a:xfrm>
            <a:off x="1642820" y="1270860"/>
            <a:ext cx="11360258" cy="584775"/>
          </a:xfrm>
          <a:prstGeom prst="rect">
            <a:avLst/>
          </a:prstGeom>
          <a:noFill/>
        </p:spPr>
        <p:txBody>
          <a:bodyPr wrap="square" rtlCol="0">
            <a:spAutoFit/>
          </a:bodyPr>
          <a:lstStyle/>
          <a:p>
            <a:r>
              <a:rPr lang="fr-FR" sz="3200" b="1" dirty="0">
                <a:solidFill>
                  <a:srgbClr val="FFFF00"/>
                </a:solidFill>
              </a:rPr>
              <a:t>Lorient Vous A Présenté Le Piton  Da </a:t>
            </a:r>
            <a:r>
              <a:rPr lang="fr-FR" sz="3200" b="1" dirty="0" err="1">
                <a:solidFill>
                  <a:srgbClr val="FFFF00"/>
                </a:solidFill>
              </a:rPr>
              <a:t>Katskhui</a:t>
            </a:r>
            <a:endParaRPr lang="fr-FR" sz="3200" b="1" dirty="0">
              <a:solidFill>
                <a:srgbClr val="FFFF00"/>
              </a:solidFill>
            </a:endParaRPr>
          </a:p>
        </p:txBody>
      </p:sp>
      <p:sp>
        <p:nvSpPr>
          <p:cNvPr id="3" name="ZoneTexte 2">
            <a:extLst>
              <a:ext uri="{FF2B5EF4-FFF2-40B4-BE49-F238E27FC236}">
                <a16:creationId xmlns:a16="http://schemas.microsoft.com/office/drawing/2014/main" id="{FA61E8F6-E732-2347-AAE9-5E0DAB6689EC}"/>
              </a:ext>
            </a:extLst>
          </p:cNvPr>
          <p:cNvSpPr txBox="1"/>
          <p:nvPr/>
        </p:nvSpPr>
        <p:spPr>
          <a:xfrm>
            <a:off x="3254644" y="2231756"/>
            <a:ext cx="7470183"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D54C25D6-35CD-65E1-CCA7-7832A7AC6BE1}"/>
              </a:ext>
            </a:extLst>
          </p:cNvPr>
          <p:cNvSpPr txBox="1"/>
          <p:nvPr/>
        </p:nvSpPr>
        <p:spPr>
          <a:xfrm>
            <a:off x="2753532" y="3136612"/>
            <a:ext cx="9438468" cy="584775"/>
          </a:xfrm>
          <a:prstGeom prst="rect">
            <a:avLst/>
          </a:prstGeom>
          <a:noFill/>
        </p:spPr>
        <p:txBody>
          <a:bodyPr wrap="square" rtlCol="0">
            <a:spAutoFit/>
          </a:bodyPr>
          <a:lstStyle/>
          <a:p>
            <a:r>
              <a:rPr lang="fr-FR" sz="3200" b="1" dirty="0">
                <a:solidFill>
                  <a:srgbClr val="FFFF00"/>
                </a:solidFill>
              </a:rPr>
              <a:t>Sur Une Proposition De </a:t>
            </a:r>
            <a:r>
              <a:rPr lang="fr-FR" sz="3200" b="1" dirty="0" err="1">
                <a:solidFill>
                  <a:srgbClr val="FFFF00"/>
                </a:solidFill>
              </a:rPr>
              <a:t>JackDidier</a:t>
            </a:r>
            <a:endParaRPr lang="fr-FR" sz="3200" b="1" dirty="0">
              <a:solidFill>
                <a:srgbClr val="FFFF00"/>
              </a:solidFill>
            </a:endParaRPr>
          </a:p>
        </p:txBody>
      </p:sp>
      <p:sp>
        <p:nvSpPr>
          <p:cNvPr id="5" name="ZoneTexte 4">
            <a:extLst>
              <a:ext uri="{FF2B5EF4-FFF2-40B4-BE49-F238E27FC236}">
                <a16:creationId xmlns:a16="http://schemas.microsoft.com/office/drawing/2014/main" id="{3A024879-F12D-0695-0595-A29BFA89F337}"/>
              </a:ext>
            </a:extLst>
          </p:cNvPr>
          <p:cNvSpPr txBox="1"/>
          <p:nvPr/>
        </p:nvSpPr>
        <p:spPr>
          <a:xfrm>
            <a:off x="4256868" y="4041468"/>
            <a:ext cx="7010400" cy="584775"/>
          </a:xfrm>
          <a:prstGeom prst="rect">
            <a:avLst/>
          </a:prstGeom>
          <a:noFill/>
        </p:spPr>
        <p:txBody>
          <a:bodyPr wrap="square" rtlCol="0">
            <a:spAutoFit/>
          </a:bodyPr>
          <a:lstStyle/>
          <a:p>
            <a:r>
              <a:rPr lang="fr-FR" sz="3200" b="1" dirty="0">
                <a:solidFill>
                  <a:srgbClr val="FFFF00"/>
                </a:solidFill>
              </a:rPr>
              <a:t>Merci De Votre Visite</a:t>
            </a:r>
          </a:p>
        </p:txBody>
      </p:sp>
      <p:sp>
        <p:nvSpPr>
          <p:cNvPr id="6" name="ZoneTexte 5">
            <a:extLst>
              <a:ext uri="{FF2B5EF4-FFF2-40B4-BE49-F238E27FC236}">
                <a16:creationId xmlns:a16="http://schemas.microsoft.com/office/drawing/2014/main" id="{C67625BE-FD07-0696-403A-1CEE34C32A57}"/>
              </a:ext>
            </a:extLst>
          </p:cNvPr>
          <p:cNvSpPr txBox="1"/>
          <p:nvPr/>
        </p:nvSpPr>
        <p:spPr>
          <a:xfrm>
            <a:off x="5548393" y="4946324"/>
            <a:ext cx="6261315"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35196721"/>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Voyage voyage  Desireless  Karaoké avec paroles.wav"/>
          </p:stSnd>
        </p:sndAc>
      </p:transition>
    </mc:Choice>
    <mc:Fallback xmlns="">
      <p:transition spd="slow">
        <p:wheel spokes="1"/>
        <p:sndAc>
          <p:stSnd loop="1">
            <p:snd r:embed="rId3" name="Voyage voyage  Desireless  Karaoké avec paroles.wav"/>
          </p:stSnd>
        </p:sndAc>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TotalTime>
  <Words>445</Words>
  <Application>Microsoft Office PowerPoint</Application>
  <PresentationFormat>Grand écran</PresentationFormat>
  <Paragraphs>14</Paragraphs>
  <Slides>24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20</cp:revision>
  <dcterms:created xsi:type="dcterms:W3CDTF">2024-09-04T09:18:03Z</dcterms:created>
  <dcterms:modified xsi:type="dcterms:W3CDTF">2024-09-05T05:00:18Z</dcterms:modified>
</cp:coreProperties>
</file>