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6" r:id="rId3"/>
    <p:sldId id="282" r:id="rId4"/>
    <p:sldId id="281" r:id="rId5"/>
    <p:sldId id="280" r:id="rId6"/>
    <p:sldId id="279" r:id="rId7"/>
    <p:sldId id="278" r:id="rId8"/>
    <p:sldId id="277" r:id="rId9"/>
    <p:sldId id="276" r:id="rId10"/>
    <p:sldId id="275" r:id="rId11"/>
    <p:sldId id="274" r:id="rId12"/>
    <p:sldId id="273" r:id="rId13"/>
    <p:sldId id="272" r:id="rId14"/>
    <p:sldId id="271" r:id="rId15"/>
    <p:sldId id="270" r:id="rId16"/>
    <p:sldId id="269" r:id="rId17"/>
    <p:sldId id="268" r:id="rId18"/>
    <p:sldId id="267" r:id="rId19"/>
    <p:sldId id="266" r:id="rId20"/>
    <p:sldId id="265" r:id="rId21"/>
    <p:sldId id="264" r:id="rId22"/>
    <p:sldId id="263" r:id="rId23"/>
    <p:sldId id="262" r:id="rId24"/>
    <p:sldId id="261" r:id="rId25"/>
    <p:sldId id="260" r:id="rId26"/>
    <p:sldId id="259" r:id="rId27"/>
    <p:sldId id="258" r:id="rId28"/>
    <p:sldId id="283" r:id="rId29"/>
    <p:sldId id="284" r:id="rId30"/>
    <p:sldId id="285"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628" autoAdjust="0"/>
    <p:restoredTop sz="94660"/>
  </p:normalViewPr>
  <p:slideViewPr>
    <p:cSldViewPr snapToGrid="0">
      <p:cViewPr varScale="1">
        <p:scale>
          <a:sx n="74" d="100"/>
          <a:sy n="74" d="100"/>
        </p:scale>
        <p:origin x="62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DC711F1-2B4F-5725-96F0-FBB6E6AC333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25817C1-E4B6-4DE0-2ED9-7837A1270F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02554618-FE82-F6A3-DCFD-96F50B7F9A4D}"/>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70876DD6-D591-6D78-C451-16A60B49142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B367167-C38F-1162-A0E6-2B9092225405}"/>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13515878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AEC6E8F-F6CB-EDD0-EA92-048DCE61D06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459697C-5CA9-F7E0-24D4-A329ED0D0B1B}"/>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EFE9CAD-ABCC-A3E9-1B95-892E45C21D53}"/>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FAAB594B-D8CE-B01E-5CEB-87DE585FB30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E15FB6-3B42-A624-812B-EFEB9B6319B1}"/>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41502745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8E02180-226D-77F4-C1A4-6E847C45AC2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CFA97BC-A521-80CA-9948-038AA96C3DF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EEE8857F-B2A4-BFA6-3A33-8515741949CC}"/>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B4A453D5-42E2-99DA-9F3F-1F4DCE87D2C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DAC1F98-84B1-C423-CA61-EB60C626FF8A}"/>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426560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5324C1E-11D8-404E-B0FC-79B4E7C84FB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7ED0678-32FF-88C9-4710-1EF7E1DEB96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09902B2-F377-98FE-D727-CC9835FDDD7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4A2D1E2-EF35-9262-99D8-1F8D84CFAFA5}"/>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6" name="Espace réservé du pied de page 5">
            <a:extLst>
              <a:ext uri="{FF2B5EF4-FFF2-40B4-BE49-F238E27FC236}">
                <a16:creationId xmlns:a16="http://schemas.microsoft.com/office/drawing/2014/main" id="{F9978AB8-5FB1-729A-D2C3-75DB734E3FF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EF5CC83-65E1-8BDC-8EF6-0D4CB3901FED}"/>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33129652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67B59C-6083-C7AA-4CCB-AE4C0C2F1A8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8260B05-4BD0-1357-E586-EF39B05322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E8D8A1F-AAA7-676D-E6C2-2762D4EF6A1F}"/>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378AED9-FEDD-0D4A-5151-839FEEA925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CC2856E7-9C7A-9933-55D0-D6D220EFCC5B}"/>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6B83FC12-41CF-9887-11FF-C9719C9FC685}"/>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8" name="Espace réservé du pied de page 7">
            <a:extLst>
              <a:ext uri="{FF2B5EF4-FFF2-40B4-BE49-F238E27FC236}">
                <a16:creationId xmlns:a16="http://schemas.microsoft.com/office/drawing/2014/main" id="{C9CC51DC-E662-053C-7021-B090CA99570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BC807A6B-1FE7-2A37-AD3A-6F28BC4160FD}"/>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180031759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5430CD-C081-9A20-38EB-11D2E264FA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DDF1493-03C5-7940-F20C-EB08BD6F31D6}"/>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4" name="Espace réservé du pied de page 3">
            <a:extLst>
              <a:ext uri="{FF2B5EF4-FFF2-40B4-BE49-F238E27FC236}">
                <a16:creationId xmlns:a16="http://schemas.microsoft.com/office/drawing/2014/main" id="{94F0B59B-873B-5601-462C-FD001743AA0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75DFF4-6DA6-BE25-31B9-F427EB147D54}"/>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33436451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E34D5BA-6466-8F96-35D6-6781E74C3805}"/>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3" name="Espace réservé du pied de page 2">
            <a:extLst>
              <a:ext uri="{FF2B5EF4-FFF2-40B4-BE49-F238E27FC236}">
                <a16:creationId xmlns:a16="http://schemas.microsoft.com/office/drawing/2014/main" id="{C6EBAF32-2ABD-D091-0076-74CA04C1305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2139F704-C327-A3E8-F08D-FA787B1F1EC3}"/>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4418674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BCBE4C-0E5F-389D-AC8E-8F1C1B1AA5DE}"/>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12E5330-99C0-1F3A-2710-7E0AC8398D5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C922C15-3FFE-5E33-745D-FC91B1ACE8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9DBECAD-E3D5-A723-5E09-2A7A405D0FE9}"/>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6" name="Espace réservé du pied de page 5">
            <a:extLst>
              <a:ext uri="{FF2B5EF4-FFF2-40B4-BE49-F238E27FC236}">
                <a16:creationId xmlns:a16="http://schemas.microsoft.com/office/drawing/2014/main" id="{57C34791-C041-25EF-0E62-8876369C01D8}"/>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7F6FD8B-110B-C294-593A-AD8A64A348FB}"/>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32449769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E6B818-3DED-B98D-77E3-0030A7C5A37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2A315D2-159D-865F-9AE3-D2FD82ACA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FB4ACAE-8220-C369-6CFC-D1724D5640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084F3B8-BDCE-2846-DC5E-036E967C54B2}"/>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6" name="Espace réservé du pied de page 5">
            <a:extLst>
              <a:ext uri="{FF2B5EF4-FFF2-40B4-BE49-F238E27FC236}">
                <a16:creationId xmlns:a16="http://schemas.microsoft.com/office/drawing/2014/main" id="{ADEE465E-86A9-D12C-BC2D-E5DCF075827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CC37D4F-835F-E156-8E85-4DBFD1C254A6}"/>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4705106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7C30A8-B7F8-5185-004B-4374503F52A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1B3C9D97-E3D5-9BE9-E265-E5A0207DD6C0}"/>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41AB422-EC23-1742-B544-C01A2B94D83A}"/>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E50D7EA5-F3F1-B72C-0754-DEAAB8FDAE1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EC4F19A-9BF7-52C6-51BA-75590238A1DC}"/>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5571136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BFD28FF-D965-DD42-A530-04B5FD6F684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FC924048-1A8A-5471-EC38-98FF314012ED}"/>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CA08ED3-4C00-09E0-232D-4CB3B48643CD}"/>
              </a:ext>
            </a:extLst>
          </p:cNvPr>
          <p:cNvSpPr>
            <a:spLocks noGrp="1"/>
          </p:cNvSpPr>
          <p:nvPr>
            <p:ph type="dt" sz="half" idx="10"/>
          </p:nvPr>
        </p:nvSpPr>
        <p:spPr/>
        <p:txBody>
          <a:body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A0F53DD6-D5B8-FC49-07EA-5E3029215D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7A31FDE-C4F2-1D38-E5A1-2CA932CB70AC}"/>
              </a:ext>
            </a:extLst>
          </p:cNvPr>
          <p:cNvSpPr>
            <a:spLocks noGrp="1"/>
          </p:cNvSpPr>
          <p:nvPr>
            <p:ph type="sldNum" sz="quarter" idx="12"/>
          </p:nvPr>
        </p:nvSpPr>
        <p:spPr/>
        <p:txBody>
          <a:bodyPr/>
          <a:lstStyle/>
          <a:p>
            <a:fld id="{AE668ECC-65C2-4CC2-948C-DE292ED4E3A7}" type="slidenum">
              <a:rPr lang="fr-FR" smtClean="0"/>
              <a:t>‹N°›</a:t>
            </a:fld>
            <a:endParaRPr lang="fr-FR"/>
          </a:p>
        </p:txBody>
      </p:sp>
    </p:spTree>
    <p:extLst>
      <p:ext uri="{BB962C8B-B14F-4D97-AF65-F5344CB8AC3E}">
        <p14:creationId xmlns:p14="http://schemas.microsoft.com/office/powerpoint/2010/main" val="13628999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chemeClr val="accent5"/>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AB1E005F-752E-73C9-B93E-575F19EDF8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0E957E6-03D3-1FCF-99AB-7CF65892B55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61BA873-52A2-0981-EAB4-2421236AD2A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8777650-1B4F-404E-ADA4-5B4F0326B3E0}" type="datetimeFigureOut">
              <a:rPr lang="fr-FR" smtClean="0"/>
              <a:t>21/08/2024</a:t>
            </a:fld>
            <a:endParaRPr lang="fr-FR"/>
          </a:p>
        </p:txBody>
      </p:sp>
      <p:sp>
        <p:nvSpPr>
          <p:cNvPr id="5" name="Espace réservé du pied de page 4">
            <a:extLst>
              <a:ext uri="{FF2B5EF4-FFF2-40B4-BE49-F238E27FC236}">
                <a16:creationId xmlns:a16="http://schemas.microsoft.com/office/drawing/2014/main" id="{50DDFBBA-E224-DAD8-EE21-C104DD9AD11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4CF2C606-7766-368B-C257-C9A772891AC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E668ECC-65C2-4CC2-948C-DE292ED4E3A7}" type="slidenum">
              <a:rPr lang="fr-FR" smtClean="0"/>
              <a:t>‹N°›</a:t>
            </a:fld>
            <a:endParaRPr lang="fr-FR"/>
          </a:p>
        </p:txBody>
      </p:sp>
    </p:spTree>
    <p:extLst>
      <p:ext uri="{BB962C8B-B14F-4D97-AF65-F5344CB8AC3E}">
        <p14:creationId xmlns:p14="http://schemas.microsoft.com/office/powerpoint/2010/main" val="7438419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maison&#10;&#10;Description générée automatiquement">
            <a:extLst>
              <a:ext uri="{FF2B5EF4-FFF2-40B4-BE49-F238E27FC236}">
                <a16:creationId xmlns:a16="http://schemas.microsoft.com/office/drawing/2014/main" id="{F1FB4F84-7CD9-2BF7-CEF7-913426F2CF3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0111" y="279000"/>
            <a:ext cx="8400000" cy="6300000"/>
          </a:xfrm>
          <a:prstGeom prst="rect">
            <a:avLst/>
          </a:prstGeom>
        </p:spPr>
      </p:pic>
      <p:sp>
        <p:nvSpPr>
          <p:cNvPr id="4" name="ZoneTexte 3">
            <a:extLst>
              <a:ext uri="{FF2B5EF4-FFF2-40B4-BE49-F238E27FC236}">
                <a16:creationId xmlns:a16="http://schemas.microsoft.com/office/drawing/2014/main" id="{B85C98D3-8818-5F4E-E330-D0A6192F9576}"/>
              </a:ext>
            </a:extLst>
          </p:cNvPr>
          <p:cNvSpPr txBox="1"/>
          <p:nvPr/>
        </p:nvSpPr>
        <p:spPr>
          <a:xfrm>
            <a:off x="9164782" y="4062845"/>
            <a:ext cx="3027218" cy="830997"/>
          </a:xfrm>
          <a:prstGeom prst="rect">
            <a:avLst/>
          </a:prstGeom>
          <a:noFill/>
        </p:spPr>
        <p:txBody>
          <a:bodyPr wrap="square" rtlCol="0">
            <a:spAutoFit/>
          </a:bodyPr>
          <a:lstStyle/>
          <a:p>
            <a:r>
              <a:rPr lang="fr-FR" sz="2400" b="1">
                <a:solidFill>
                  <a:srgbClr val="FFFF00"/>
                </a:solidFill>
              </a:rPr>
              <a:t>Collage de diverses photos de Vérone</a:t>
            </a:r>
            <a:endParaRPr lang="fr-FR" sz="2400" b="1" dirty="0">
              <a:solidFill>
                <a:srgbClr val="FFFF00"/>
              </a:solidFill>
            </a:endParaRPr>
          </a:p>
        </p:txBody>
      </p:sp>
      <p:sp>
        <p:nvSpPr>
          <p:cNvPr id="5" name="ZoneTexte 4">
            <a:extLst>
              <a:ext uri="{FF2B5EF4-FFF2-40B4-BE49-F238E27FC236}">
                <a16:creationId xmlns:a16="http://schemas.microsoft.com/office/drawing/2014/main" id="{4E8CB7D8-7231-F6C3-0EA0-FD93A78052A6}"/>
              </a:ext>
            </a:extLst>
          </p:cNvPr>
          <p:cNvSpPr txBox="1"/>
          <p:nvPr/>
        </p:nvSpPr>
        <p:spPr>
          <a:xfrm>
            <a:off x="9419777" y="1442545"/>
            <a:ext cx="2772223" cy="461665"/>
          </a:xfrm>
          <a:prstGeom prst="rect">
            <a:avLst/>
          </a:prstGeom>
          <a:noFill/>
        </p:spPr>
        <p:txBody>
          <a:bodyPr wrap="square" rtlCol="0">
            <a:spAutoFit/>
          </a:bodyPr>
          <a:lstStyle/>
          <a:p>
            <a:r>
              <a:rPr lang="fr-FR" sz="2400" b="1" dirty="0">
                <a:solidFill>
                  <a:srgbClr val="FFFF00"/>
                </a:solidFill>
              </a:rPr>
              <a:t>Vérone -Italie</a:t>
            </a:r>
          </a:p>
        </p:txBody>
      </p:sp>
    </p:spTree>
    <p:extLst>
      <p:ext uri="{BB962C8B-B14F-4D97-AF65-F5344CB8AC3E}">
        <p14:creationId xmlns:p14="http://schemas.microsoft.com/office/powerpoint/2010/main" val="2356277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sndAc>
          <p:stSnd>
            <p:snd r:embed="rId2" name="Charles Aznavour - Nous irons à Vérone - 45 tours.wav"/>
          </p:stSnd>
        </p:sndAc>
      </p:transition>
    </mc:Choice>
    <mc:Fallback>
      <p:transition spd="slow" advClick="0" advTm="8000">
        <p:fade/>
        <p:sndAc>
          <p:stSnd>
            <p:snd r:embed="rId2" name="Charles Aznavour - Nous irons à Vérone - 45 tour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6D187DA-0F07-7B83-E061-092F3D41BDD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800" b="1" dirty="0">
                <a:solidFill>
                  <a:srgbClr val="FFFF00"/>
                </a:solidFill>
              </a:rPr>
              <a:t>Vérone (en vénitien et en italien : </a:t>
            </a:r>
            <a:r>
              <a:rPr lang="fr-FR" sz="2800" b="1" dirty="0" err="1">
                <a:solidFill>
                  <a:srgbClr val="FFFF00"/>
                </a:solidFill>
              </a:rPr>
              <a:t>Verona</a:t>
            </a:r>
            <a:r>
              <a:rPr lang="fr-FR" sz="2800" b="1" dirty="0">
                <a:solidFill>
                  <a:srgbClr val="FFFF00"/>
                </a:solidFill>
              </a:rPr>
              <a:t>, /</a:t>
            </a:r>
            <a:r>
              <a:rPr lang="fr-FR" sz="2800" b="1" dirty="0" err="1">
                <a:solidFill>
                  <a:srgbClr val="FFFF00"/>
                </a:solidFill>
              </a:rPr>
              <a:t>veˈroːna</a:t>
            </a:r>
            <a:r>
              <a:rPr lang="fr-FR" sz="2800" b="1" dirty="0">
                <a:solidFill>
                  <a:srgbClr val="FFFF00"/>
                </a:solidFill>
              </a:rPr>
              <a:t>/) est une ville italienne, chef-lieu de la province homonyme en Vénétie. Avec une population d'environ 257 000 habitants, elle se dispute avec Venise le titre de commune la plus peuplée de la région. Elle se situe aux confins septentrionaux de la plaine du Pô, sur les rives de l'Adige, aux pieds des Préalpes vicentines et à proximité du lac de Garde.</a:t>
            </a:r>
          </a:p>
          <a:p>
            <a:pPr algn="ctr"/>
            <a:endParaRPr lang="fr-FR" sz="2800" b="1" dirty="0">
              <a:solidFill>
                <a:srgbClr val="FFFF00"/>
              </a:solidFill>
            </a:endParaRPr>
          </a:p>
          <a:p>
            <a:pPr algn="ctr"/>
            <a:r>
              <a:rPr lang="fr-FR" sz="2800" b="1" dirty="0">
                <a:solidFill>
                  <a:srgbClr val="FFFF00"/>
                </a:solidFill>
              </a:rPr>
              <a:t>Déjà habitée durant la préhistoire, la localité n'est véritablement fondée qu'au Ier siècle av. J.-C. par les Romains, au niveau du méandre du fleuve. Elle est gouvernée par l'Empire romain jusqu'au Ve siècle, avant que ne s'impose le roi des Ostrogoths Théodoric le Grand. S'enchaînent ensuite les périodes d'occupation des Lombards et des Francs, puis la ville fait partie du Saint-Empire romain germanique pour plusieurs siècles. Elle acquiert le titre de commune libre au début du XIIe siècle et devient une ville prospère sous la domination des </a:t>
            </a:r>
            <a:r>
              <a:rPr lang="fr-FR" sz="2800" b="1" dirty="0" err="1">
                <a:solidFill>
                  <a:srgbClr val="FFFF00"/>
                </a:solidFill>
              </a:rPr>
              <a:t>Scaligeri</a:t>
            </a:r>
            <a:endParaRPr lang="fr-FR" sz="2800" b="1" dirty="0">
              <a:solidFill>
                <a:srgbClr val="FFFF00"/>
              </a:solidFill>
            </a:endParaRPr>
          </a:p>
        </p:txBody>
      </p:sp>
    </p:spTree>
    <p:extLst>
      <p:ext uri="{BB962C8B-B14F-4D97-AF65-F5344CB8AC3E}">
        <p14:creationId xmlns:p14="http://schemas.microsoft.com/office/powerpoint/2010/main" val="340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arte&#10;&#10;Description générée automatiquement avec une confiance moyenne">
            <a:extLst>
              <a:ext uri="{FF2B5EF4-FFF2-40B4-BE49-F238E27FC236}">
                <a16:creationId xmlns:a16="http://schemas.microsoft.com/office/drawing/2014/main" id="{A29B7DDA-69D6-5C47-1BA0-FD8D9803F9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02909" y="189000"/>
            <a:ext cx="5377594" cy="6480000"/>
          </a:xfrm>
          <a:prstGeom prst="rect">
            <a:avLst/>
          </a:prstGeom>
        </p:spPr>
      </p:pic>
      <p:sp>
        <p:nvSpPr>
          <p:cNvPr id="4" name="ZoneTexte 3">
            <a:extLst>
              <a:ext uri="{FF2B5EF4-FFF2-40B4-BE49-F238E27FC236}">
                <a16:creationId xmlns:a16="http://schemas.microsoft.com/office/drawing/2014/main" id="{DDEBFE41-0CBD-35B4-8C15-E83EC4EA7058}"/>
              </a:ext>
            </a:extLst>
          </p:cNvPr>
          <p:cNvSpPr txBox="1"/>
          <p:nvPr/>
        </p:nvSpPr>
        <p:spPr>
          <a:xfrm>
            <a:off x="827331" y="3858133"/>
            <a:ext cx="3221182" cy="1569660"/>
          </a:xfrm>
          <a:prstGeom prst="rect">
            <a:avLst/>
          </a:prstGeom>
          <a:noFill/>
        </p:spPr>
        <p:txBody>
          <a:bodyPr wrap="square" rtlCol="0">
            <a:spAutoFit/>
          </a:bodyPr>
          <a:lstStyle/>
          <a:p>
            <a:r>
              <a:rPr lang="fr-FR" sz="2400" b="1">
                <a:solidFill>
                  <a:srgbClr val="FFFF00"/>
                </a:solidFill>
              </a:rPr>
              <a:t>Carte de la commune (comune) de Vérone (province de Vérone, région Vénétie, Italie)</a:t>
            </a:r>
            <a:endParaRPr lang="fr-FR" sz="2400" b="1" dirty="0">
              <a:solidFill>
                <a:srgbClr val="FFFF00"/>
              </a:solidFill>
            </a:endParaRPr>
          </a:p>
        </p:txBody>
      </p:sp>
    </p:spTree>
    <p:extLst>
      <p:ext uri="{BB962C8B-B14F-4D97-AF65-F5344CB8AC3E}">
        <p14:creationId xmlns:p14="http://schemas.microsoft.com/office/powerpoint/2010/main" val="3263671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griculture, ciel, plantation&#10;&#10;Description générée automatiquement">
            <a:extLst>
              <a:ext uri="{FF2B5EF4-FFF2-40B4-BE49-F238E27FC236}">
                <a16:creationId xmlns:a16="http://schemas.microsoft.com/office/drawing/2014/main" id="{0855BFD5-A471-60EE-3060-58E52C6E98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279000"/>
            <a:ext cx="9453704" cy="6300000"/>
          </a:xfrm>
          <a:prstGeom prst="rect">
            <a:avLst/>
          </a:prstGeom>
          <a:effectLst>
            <a:softEdge rad="127000"/>
          </a:effectLst>
        </p:spPr>
      </p:pic>
      <p:sp>
        <p:nvSpPr>
          <p:cNvPr id="4" name="ZoneTexte 3">
            <a:extLst>
              <a:ext uri="{FF2B5EF4-FFF2-40B4-BE49-F238E27FC236}">
                <a16:creationId xmlns:a16="http://schemas.microsoft.com/office/drawing/2014/main" id="{ABA4C002-6829-1FFC-77F4-527E851C25D2}"/>
              </a:ext>
            </a:extLst>
          </p:cNvPr>
          <p:cNvSpPr txBox="1"/>
          <p:nvPr/>
        </p:nvSpPr>
        <p:spPr>
          <a:xfrm>
            <a:off x="1576552" y="457200"/>
            <a:ext cx="9007365" cy="1200329"/>
          </a:xfrm>
          <a:prstGeom prst="rect">
            <a:avLst/>
          </a:prstGeom>
          <a:noFill/>
        </p:spPr>
        <p:txBody>
          <a:bodyPr wrap="square" rtlCol="0">
            <a:spAutoFit/>
          </a:bodyPr>
          <a:lstStyle/>
          <a:p>
            <a:r>
              <a:rPr lang="fr-FR" sz="2400" b="1"/>
              <a:t>Cultures traditionnelles dans la zone vallonnée de la commune : un vignoble au premier plan et une oliveraie en arrière-plan, cultivés en terrasses.</a:t>
            </a:r>
            <a:endParaRPr lang="fr-FR" sz="2400" b="1" dirty="0"/>
          </a:p>
        </p:txBody>
      </p:sp>
    </p:spTree>
    <p:extLst>
      <p:ext uri="{BB962C8B-B14F-4D97-AF65-F5344CB8AC3E}">
        <p14:creationId xmlns:p14="http://schemas.microsoft.com/office/powerpoint/2010/main" val="2677264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0B44AAA3-2960-5026-934E-A87EE66046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8" y="121345"/>
            <a:ext cx="9453703" cy="6300000"/>
          </a:xfrm>
          <a:prstGeom prst="rect">
            <a:avLst/>
          </a:prstGeom>
          <a:effectLst>
            <a:softEdge rad="635000"/>
          </a:effectLst>
        </p:spPr>
      </p:pic>
      <p:sp>
        <p:nvSpPr>
          <p:cNvPr id="4" name="ZoneTexte 3">
            <a:extLst>
              <a:ext uri="{FF2B5EF4-FFF2-40B4-BE49-F238E27FC236}">
                <a16:creationId xmlns:a16="http://schemas.microsoft.com/office/drawing/2014/main" id="{27AAA145-1ABB-3DF5-744D-CE196DD1E6D8}"/>
              </a:ext>
            </a:extLst>
          </p:cNvPr>
          <p:cNvSpPr txBox="1"/>
          <p:nvPr/>
        </p:nvSpPr>
        <p:spPr>
          <a:xfrm>
            <a:off x="2934775" y="3852578"/>
            <a:ext cx="6587836"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L'Adige à hauteur du Ponte Pietra, le plus vieux pont de la ville (datant de l'époque romaine).</a:t>
            </a:r>
          </a:p>
        </p:txBody>
      </p:sp>
    </p:spTree>
    <p:extLst>
      <p:ext uri="{BB962C8B-B14F-4D97-AF65-F5344CB8AC3E}">
        <p14:creationId xmlns:p14="http://schemas.microsoft.com/office/powerpoint/2010/main" val="21834414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einture, dessin, art&#10;&#10;Description générée automatiquement">
            <a:extLst>
              <a:ext uri="{FF2B5EF4-FFF2-40B4-BE49-F238E27FC236}">
                <a16:creationId xmlns:a16="http://schemas.microsoft.com/office/drawing/2014/main" id="{7B499721-39A1-C3D9-3F04-9C8B478A3A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42836" y="279000"/>
            <a:ext cx="8506327" cy="6300000"/>
          </a:xfrm>
          <a:prstGeom prst="rect">
            <a:avLst/>
          </a:prstGeom>
          <a:effectLst>
            <a:softEdge rad="317500"/>
          </a:effectLst>
        </p:spPr>
      </p:pic>
      <p:sp>
        <p:nvSpPr>
          <p:cNvPr id="4" name="ZoneTexte 3">
            <a:extLst>
              <a:ext uri="{FF2B5EF4-FFF2-40B4-BE49-F238E27FC236}">
                <a16:creationId xmlns:a16="http://schemas.microsoft.com/office/drawing/2014/main" id="{1519CD24-7A52-A8E8-A845-77974F622BD9}"/>
              </a:ext>
            </a:extLst>
          </p:cNvPr>
          <p:cNvSpPr txBox="1"/>
          <p:nvPr/>
        </p:nvSpPr>
        <p:spPr>
          <a:xfrm>
            <a:off x="103965" y="6163501"/>
            <a:ext cx="12088035" cy="461665"/>
          </a:xfrm>
          <a:prstGeom prst="rect">
            <a:avLst/>
          </a:prstGeom>
          <a:noFill/>
        </p:spPr>
        <p:txBody>
          <a:bodyPr wrap="square" rtlCol="0">
            <a:spAutoFit/>
          </a:bodyPr>
          <a:lstStyle/>
          <a:p>
            <a:r>
              <a:rPr lang="fr-FR" sz="2400" b="1">
                <a:solidFill>
                  <a:srgbClr val="FFFF00"/>
                </a:solidFill>
              </a:rPr>
              <a:t>Le canal de l'Acqua Morta, représenté par Bartolomeo Bezzi dans un tableau de 1884.</a:t>
            </a:r>
            <a:endParaRPr lang="fr-FR" sz="2400" b="1" dirty="0">
              <a:solidFill>
                <a:srgbClr val="FFFF00"/>
              </a:solidFill>
            </a:endParaRPr>
          </a:p>
        </p:txBody>
      </p:sp>
    </p:spTree>
    <p:extLst>
      <p:ext uri="{BB962C8B-B14F-4D97-AF65-F5344CB8AC3E}">
        <p14:creationId xmlns:p14="http://schemas.microsoft.com/office/powerpoint/2010/main" val="19031183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ciel&#10;&#10;Description générée automatiquement">
            <a:extLst>
              <a:ext uri="{FF2B5EF4-FFF2-40B4-BE49-F238E27FC236}">
                <a16:creationId xmlns:a16="http://schemas.microsoft.com/office/drawing/2014/main" id="{16B0ADF4-FC97-DEAC-414C-A951955F1C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1817" y="152876"/>
            <a:ext cx="8410958" cy="6300000"/>
          </a:xfrm>
          <a:prstGeom prst="rect">
            <a:avLst/>
          </a:prstGeom>
          <a:effectLst>
            <a:softEdge rad="127000"/>
          </a:effectLst>
        </p:spPr>
      </p:pic>
      <p:sp>
        <p:nvSpPr>
          <p:cNvPr id="4" name="ZoneTexte 3">
            <a:extLst>
              <a:ext uri="{FF2B5EF4-FFF2-40B4-BE49-F238E27FC236}">
                <a16:creationId xmlns:a16="http://schemas.microsoft.com/office/drawing/2014/main" id="{8902E112-D00C-2FCC-D52C-E60526A3443B}"/>
              </a:ext>
            </a:extLst>
          </p:cNvPr>
          <p:cNvSpPr txBox="1"/>
          <p:nvPr/>
        </p:nvSpPr>
        <p:spPr>
          <a:xfrm>
            <a:off x="829306" y="4027468"/>
            <a:ext cx="12098417"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Les moulins sur l'Adige, photographiés en 1897 peu avant leur destruction.</a:t>
            </a:r>
          </a:p>
        </p:txBody>
      </p:sp>
    </p:spTree>
    <p:extLst>
      <p:ext uri="{BB962C8B-B14F-4D97-AF65-F5344CB8AC3E}">
        <p14:creationId xmlns:p14="http://schemas.microsoft.com/office/powerpoint/2010/main" val="3474743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eige, Lampadaire extérieur&#10;&#10;Description générée automatiquement">
            <a:extLst>
              <a:ext uri="{FF2B5EF4-FFF2-40B4-BE49-F238E27FC236}">
                <a16:creationId xmlns:a16="http://schemas.microsoft.com/office/drawing/2014/main" id="{A82556D8-AEAB-D639-F1F8-9FD36B8A955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76000" y="197413"/>
            <a:ext cx="8640000" cy="6463173"/>
          </a:xfrm>
          <a:prstGeom prst="rect">
            <a:avLst/>
          </a:prstGeom>
          <a:effectLst>
            <a:softEdge rad="127000"/>
          </a:effectLst>
        </p:spPr>
      </p:pic>
      <p:sp>
        <p:nvSpPr>
          <p:cNvPr id="4" name="ZoneTexte 3">
            <a:extLst>
              <a:ext uri="{FF2B5EF4-FFF2-40B4-BE49-F238E27FC236}">
                <a16:creationId xmlns:a16="http://schemas.microsoft.com/office/drawing/2014/main" id="{673028ED-50EA-A73B-78D7-FF2CA0B45A9F}"/>
              </a:ext>
            </a:extLst>
          </p:cNvPr>
          <p:cNvSpPr txBox="1"/>
          <p:nvPr/>
        </p:nvSpPr>
        <p:spPr>
          <a:xfrm>
            <a:off x="1343711" y="6027003"/>
            <a:ext cx="10848289"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La Piazza Bra et les Arènes après une chute de neige en janvier 2006.</a:t>
            </a:r>
          </a:p>
        </p:txBody>
      </p:sp>
    </p:spTree>
    <p:extLst>
      <p:ext uri="{BB962C8B-B14F-4D97-AF65-F5344CB8AC3E}">
        <p14:creationId xmlns:p14="http://schemas.microsoft.com/office/powerpoint/2010/main" val="4172481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it&#10;&#10;Description générée automatiquement">
            <a:extLst>
              <a:ext uri="{FF2B5EF4-FFF2-40B4-BE49-F238E27FC236}">
                <a16:creationId xmlns:a16="http://schemas.microsoft.com/office/drawing/2014/main" id="{4EC65BDE-F5D2-7C2C-5C7E-F23703C8C5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41390" y="190995"/>
            <a:ext cx="9509220" cy="6300000"/>
          </a:xfrm>
          <a:prstGeom prst="rect">
            <a:avLst/>
          </a:prstGeom>
          <a:effectLst>
            <a:softEdge rad="127000"/>
          </a:effectLst>
        </p:spPr>
      </p:pic>
      <p:sp>
        <p:nvSpPr>
          <p:cNvPr id="4" name="ZoneTexte 3">
            <a:extLst>
              <a:ext uri="{FF2B5EF4-FFF2-40B4-BE49-F238E27FC236}">
                <a16:creationId xmlns:a16="http://schemas.microsoft.com/office/drawing/2014/main" id="{CA2EB147-A9DB-F28D-B0DC-4B53FB5DDA2C}"/>
              </a:ext>
            </a:extLst>
          </p:cNvPr>
          <p:cNvSpPr txBox="1"/>
          <p:nvPr/>
        </p:nvSpPr>
        <p:spPr>
          <a:xfrm>
            <a:off x="4234834" y="4180344"/>
            <a:ext cx="815686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ville au coucher du soleil.</a:t>
            </a:r>
          </a:p>
        </p:txBody>
      </p:sp>
    </p:spTree>
    <p:extLst>
      <p:ext uri="{BB962C8B-B14F-4D97-AF65-F5344CB8AC3E}">
        <p14:creationId xmlns:p14="http://schemas.microsoft.com/office/powerpoint/2010/main" val="33076319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maison, bâtiment&#10;&#10;Description générée automatiquement">
            <a:extLst>
              <a:ext uri="{FF2B5EF4-FFF2-40B4-BE49-F238E27FC236}">
                <a16:creationId xmlns:a16="http://schemas.microsoft.com/office/drawing/2014/main" id="{F0465683-B2A3-F032-CE0A-8CD3D71D4A1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85900" y="342900"/>
            <a:ext cx="9220200" cy="6172200"/>
          </a:xfrm>
          <a:prstGeom prst="rect">
            <a:avLst/>
          </a:prstGeom>
          <a:effectLst>
            <a:softEdge rad="317500"/>
          </a:effectLst>
        </p:spPr>
      </p:pic>
      <p:sp>
        <p:nvSpPr>
          <p:cNvPr id="4" name="ZoneTexte 3">
            <a:extLst>
              <a:ext uri="{FF2B5EF4-FFF2-40B4-BE49-F238E27FC236}">
                <a16:creationId xmlns:a16="http://schemas.microsoft.com/office/drawing/2014/main" id="{C453BA80-34E8-6400-39A0-201C8105DB7C}"/>
              </a:ext>
            </a:extLst>
          </p:cNvPr>
          <p:cNvSpPr txBox="1"/>
          <p:nvPr/>
        </p:nvSpPr>
        <p:spPr>
          <a:xfrm>
            <a:off x="3816449" y="3963116"/>
            <a:ext cx="86383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générale de la ville de Vérone.</a:t>
            </a:r>
          </a:p>
        </p:txBody>
      </p:sp>
    </p:spTree>
    <p:extLst>
      <p:ext uri="{BB962C8B-B14F-4D97-AF65-F5344CB8AC3E}">
        <p14:creationId xmlns:p14="http://schemas.microsoft.com/office/powerpoint/2010/main" val="10820849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F310A226-3541-5481-0EAF-3ED5F86F94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23522" y="279000"/>
            <a:ext cx="9110380" cy="6300000"/>
          </a:xfrm>
          <a:prstGeom prst="rect">
            <a:avLst/>
          </a:prstGeom>
          <a:effectLst>
            <a:softEdge rad="317500"/>
          </a:effectLst>
        </p:spPr>
      </p:pic>
      <p:sp>
        <p:nvSpPr>
          <p:cNvPr id="4" name="ZoneTexte 3">
            <a:extLst>
              <a:ext uri="{FF2B5EF4-FFF2-40B4-BE49-F238E27FC236}">
                <a16:creationId xmlns:a16="http://schemas.microsoft.com/office/drawing/2014/main" id="{1C3E5A3B-DB50-E5D2-75C7-E935D84EF6E9}"/>
              </a:ext>
            </a:extLst>
          </p:cNvPr>
          <p:cNvSpPr txBox="1"/>
          <p:nvPr/>
        </p:nvSpPr>
        <p:spPr>
          <a:xfrm>
            <a:off x="5075003" y="4090197"/>
            <a:ext cx="828155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Pont de pierre.</a:t>
            </a:r>
          </a:p>
        </p:txBody>
      </p:sp>
    </p:spTree>
    <p:extLst>
      <p:ext uri="{BB962C8B-B14F-4D97-AF65-F5344CB8AC3E}">
        <p14:creationId xmlns:p14="http://schemas.microsoft.com/office/powerpoint/2010/main" val="32942594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eau&#10;&#10;Description générée automatiquement">
            <a:extLst>
              <a:ext uri="{FF2B5EF4-FFF2-40B4-BE49-F238E27FC236}">
                <a16:creationId xmlns:a16="http://schemas.microsoft.com/office/drawing/2014/main" id="{949E5B45-08FA-FE3F-2576-238E06885A4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09707" y="279000"/>
            <a:ext cx="9411157" cy="6300000"/>
          </a:xfrm>
          <a:prstGeom prst="rect">
            <a:avLst/>
          </a:prstGeom>
          <a:effectLst>
            <a:softEdge rad="317500"/>
          </a:effectLst>
        </p:spPr>
      </p:pic>
    </p:spTree>
    <p:extLst>
      <p:ext uri="{BB962C8B-B14F-4D97-AF65-F5344CB8AC3E}">
        <p14:creationId xmlns:p14="http://schemas.microsoft.com/office/powerpoint/2010/main" val="31279090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voyage&#10;&#10;Description générée automatiquement">
            <a:extLst>
              <a:ext uri="{FF2B5EF4-FFF2-40B4-BE49-F238E27FC236}">
                <a16:creationId xmlns:a16="http://schemas.microsoft.com/office/drawing/2014/main" id="{277B8C41-907A-ED77-5BEE-94413D8FFE4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8052" y="279000"/>
            <a:ext cx="9475896" cy="6300000"/>
          </a:xfrm>
          <a:prstGeom prst="rect">
            <a:avLst/>
          </a:prstGeom>
          <a:effectLst>
            <a:softEdge rad="635000"/>
          </a:effectLst>
        </p:spPr>
      </p:pic>
      <p:sp>
        <p:nvSpPr>
          <p:cNvPr id="4" name="ZoneTexte 3">
            <a:extLst>
              <a:ext uri="{FF2B5EF4-FFF2-40B4-BE49-F238E27FC236}">
                <a16:creationId xmlns:a16="http://schemas.microsoft.com/office/drawing/2014/main" id="{BAA95943-096B-5449-EBD3-8C928778DF2E}"/>
              </a:ext>
            </a:extLst>
          </p:cNvPr>
          <p:cNvSpPr txBox="1"/>
          <p:nvPr/>
        </p:nvSpPr>
        <p:spPr>
          <a:xfrm>
            <a:off x="5481649" y="3811012"/>
            <a:ext cx="76061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L'Adige.</a:t>
            </a:r>
          </a:p>
        </p:txBody>
      </p:sp>
    </p:spTree>
    <p:extLst>
      <p:ext uri="{BB962C8B-B14F-4D97-AF65-F5344CB8AC3E}">
        <p14:creationId xmlns:p14="http://schemas.microsoft.com/office/powerpoint/2010/main" val="30169426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enêtre, plein air, bâtiment, façade&#10;&#10;Description générée automatiquement">
            <a:extLst>
              <a:ext uri="{FF2B5EF4-FFF2-40B4-BE49-F238E27FC236}">
                <a16:creationId xmlns:a16="http://schemas.microsoft.com/office/drawing/2014/main" id="{97239551-4348-277C-650E-4510D30138A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127000"/>
          </a:effectLst>
        </p:spPr>
      </p:pic>
      <p:sp>
        <p:nvSpPr>
          <p:cNvPr id="4" name="ZoneTexte 3">
            <a:extLst>
              <a:ext uri="{FF2B5EF4-FFF2-40B4-BE49-F238E27FC236}">
                <a16:creationId xmlns:a16="http://schemas.microsoft.com/office/drawing/2014/main" id="{BC63AC2C-0888-DF6E-9C95-9022FEF2CF36}"/>
              </a:ext>
            </a:extLst>
          </p:cNvPr>
          <p:cNvSpPr txBox="1"/>
          <p:nvPr/>
        </p:nvSpPr>
        <p:spPr>
          <a:xfrm>
            <a:off x="1062499" y="6396335"/>
            <a:ext cx="10698576" cy="461665"/>
          </a:xfrm>
          <a:prstGeom prst="rect">
            <a:avLst/>
          </a:prstGeom>
          <a:noFill/>
        </p:spPr>
        <p:txBody>
          <a:bodyPr wrap="square" rtlCol="0">
            <a:spAutoFit/>
          </a:bodyPr>
          <a:lstStyle/>
          <a:p>
            <a:r>
              <a:rPr lang="fr-FR" sz="2400" b="1">
                <a:solidFill>
                  <a:srgbClr val="FFFF00"/>
                </a:solidFill>
              </a:rPr>
              <a:t>Balcon de la maison de Juliette à Vérone, de la tragédie Roméo et Juliette.</a:t>
            </a:r>
            <a:endParaRPr lang="fr-FR" sz="2400" b="1" dirty="0">
              <a:solidFill>
                <a:srgbClr val="FFFF00"/>
              </a:solidFill>
            </a:endParaRPr>
          </a:p>
        </p:txBody>
      </p:sp>
    </p:spTree>
    <p:extLst>
      <p:ext uri="{BB962C8B-B14F-4D97-AF65-F5344CB8AC3E}">
        <p14:creationId xmlns:p14="http://schemas.microsoft.com/office/powerpoint/2010/main" val="11985334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cade, coffre, architecture, bâtiment&#10;&#10;Description générée automatiquement">
            <a:extLst>
              <a:ext uri="{FF2B5EF4-FFF2-40B4-BE49-F238E27FC236}">
                <a16:creationId xmlns:a16="http://schemas.microsoft.com/office/drawing/2014/main" id="{548F2993-7C97-6AC0-C9D6-273FE000EA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03398" y="189000"/>
            <a:ext cx="3985204"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3B0EA73-4A6C-0EAE-09F0-C9DF381C4EA3}"/>
              </a:ext>
            </a:extLst>
          </p:cNvPr>
          <p:cNvSpPr txBox="1"/>
          <p:nvPr/>
        </p:nvSpPr>
        <p:spPr>
          <a:xfrm>
            <a:off x="8218254" y="1250108"/>
            <a:ext cx="375111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Basilique San Zeno.</a:t>
            </a:r>
          </a:p>
        </p:txBody>
      </p:sp>
    </p:spTree>
    <p:extLst>
      <p:ext uri="{BB962C8B-B14F-4D97-AF65-F5344CB8AC3E}">
        <p14:creationId xmlns:p14="http://schemas.microsoft.com/office/powerpoint/2010/main" val="6782776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terrestre, voiture, véhicule&#10;&#10;Description générée automatiquement">
            <a:extLst>
              <a:ext uri="{FF2B5EF4-FFF2-40B4-BE49-F238E27FC236}">
                <a16:creationId xmlns:a16="http://schemas.microsoft.com/office/drawing/2014/main" id="{5A0A420C-DCE5-B742-522C-F981B165A8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15047" y="369003"/>
            <a:ext cx="9874286" cy="5832000"/>
          </a:xfrm>
          <a:prstGeom prst="rect">
            <a:avLst/>
          </a:prstGeom>
          <a:effectLst>
            <a:softEdge rad="127000"/>
          </a:effectLst>
        </p:spPr>
      </p:pic>
      <p:sp>
        <p:nvSpPr>
          <p:cNvPr id="4" name="ZoneTexte 3">
            <a:extLst>
              <a:ext uri="{FF2B5EF4-FFF2-40B4-BE49-F238E27FC236}">
                <a16:creationId xmlns:a16="http://schemas.microsoft.com/office/drawing/2014/main" id="{CD509E51-8E28-EF07-9B15-D5FCEA8F51E7}"/>
              </a:ext>
            </a:extLst>
          </p:cNvPr>
          <p:cNvSpPr txBox="1"/>
          <p:nvPr/>
        </p:nvSpPr>
        <p:spPr>
          <a:xfrm>
            <a:off x="693682" y="6027003"/>
            <a:ext cx="12402207" cy="830997"/>
          </a:xfrm>
          <a:prstGeom prst="rect">
            <a:avLst/>
          </a:prstGeom>
          <a:noFill/>
        </p:spPr>
        <p:txBody>
          <a:bodyPr wrap="square" rtlCol="0">
            <a:spAutoFit/>
          </a:bodyPr>
          <a:lstStyle/>
          <a:p>
            <a:r>
              <a:rPr lang="fr-FR" sz="2400" b="1" dirty="0">
                <a:solidFill>
                  <a:srgbClr val="FFFF00"/>
                </a:solidFill>
              </a:rPr>
              <a:t>Église de St Pierre Martyr, tombeau de Guglielmo da </a:t>
            </a:r>
            <a:r>
              <a:rPr lang="fr-FR" sz="2400" b="1" dirty="0" err="1">
                <a:solidFill>
                  <a:srgbClr val="FFFF00"/>
                </a:solidFill>
              </a:rPr>
              <a:t>Castelbarco</a:t>
            </a:r>
            <a:r>
              <a:rPr lang="fr-FR" sz="2400" b="1" dirty="0">
                <a:solidFill>
                  <a:srgbClr val="FFFF00"/>
                </a:solidFill>
              </a:rPr>
              <a:t>, basilique </a:t>
            </a:r>
            <a:r>
              <a:rPr lang="fr-FR" sz="2400" b="1" dirty="0" err="1">
                <a:solidFill>
                  <a:srgbClr val="FFFF00"/>
                </a:solidFill>
              </a:rPr>
              <a:t>Sant'Anastasia</a:t>
            </a:r>
            <a:r>
              <a:rPr lang="fr-FR" sz="2400" b="1" dirty="0">
                <a:solidFill>
                  <a:srgbClr val="FFFF00"/>
                </a:solidFill>
              </a:rPr>
              <a:t>.</a:t>
            </a:r>
          </a:p>
        </p:txBody>
      </p:sp>
    </p:spTree>
    <p:extLst>
      <p:ext uri="{BB962C8B-B14F-4D97-AF65-F5344CB8AC3E}">
        <p14:creationId xmlns:p14="http://schemas.microsoft.com/office/powerpoint/2010/main" val="3746735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lieu de culte&#10;&#10;Description générée automatiquement">
            <a:extLst>
              <a:ext uri="{FF2B5EF4-FFF2-40B4-BE49-F238E27FC236}">
                <a16:creationId xmlns:a16="http://schemas.microsoft.com/office/drawing/2014/main" id="{17CD0CB1-DB51-F611-4A3F-B75BF007A7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6886" y="189000"/>
            <a:ext cx="6070257" cy="6480000"/>
          </a:xfrm>
          <a:prstGeom prst="rect">
            <a:avLst/>
          </a:prstGeom>
          <a:effectLst>
            <a:softEdge rad="127000"/>
          </a:effectLst>
        </p:spPr>
      </p:pic>
      <p:sp>
        <p:nvSpPr>
          <p:cNvPr id="4" name="ZoneTexte 3">
            <a:extLst>
              <a:ext uri="{FF2B5EF4-FFF2-40B4-BE49-F238E27FC236}">
                <a16:creationId xmlns:a16="http://schemas.microsoft.com/office/drawing/2014/main" id="{D253FC18-D677-2AB8-855F-2EAABF8929D4}"/>
              </a:ext>
            </a:extLst>
          </p:cNvPr>
          <p:cNvSpPr txBox="1"/>
          <p:nvPr/>
        </p:nvSpPr>
        <p:spPr>
          <a:xfrm>
            <a:off x="9017143" y="1477300"/>
            <a:ext cx="317485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a:t>
            </a:r>
          </a:p>
        </p:txBody>
      </p:sp>
    </p:spTree>
    <p:extLst>
      <p:ext uri="{BB962C8B-B14F-4D97-AF65-F5344CB8AC3E}">
        <p14:creationId xmlns:p14="http://schemas.microsoft.com/office/powerpoint/2010/main" val="317834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nuage&#10;&#10;Description générée automatiquement">
            <a:extLst>
              <a:ext uri="{FF2B5EF4-FFF2-40B4-BE49-F238E27FC236}">
                <a16:creationId xmlns:a16="http://schemas.microsoft.com/office/drawing/2014/main" id="{3A02DD35-F8F2-0189-AD6B-372C2EBA00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7021" y="333000"/>
            <a:ext cx="9457958" cy="6192000"/>
          </a:xfrm>
          <a:prstGeom prst="rect">
            <a:avLst/>
          </a:prstGeom>
          <a:effectLst>
            <a:softEdge rad="317500"/>
          </a:effectLst>
        </p:spPr>
      </p:pic>
      <p:sp>
        <p:nvSpPr>
          <p:cNvPr id="4" name="ZoneTexte 3">
            <a:extLst>
              <a:ext uri="{FF2B5EF4-FFF2-40B4-BE49-F238E27FC236}">
                <a16:creationId xmlns:a16="http://schemas.microsoft.com/office/drawing/2014/main" id="{B73BD3DE-C58E-569C-AE21-F8E3241BDA79}"/>
              </a:ext>
            </a:extLst>
          </p:cNvPr>
          <p:cNvSpPr txBox="1"/>
          <p:nvPr/>
        </p:nvSpPr>
        <p:spPr>
          <a:xfrm>
            <a:off x="3808567" y="4042240"/>
            <a:ext cx="746067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Campanile San Giorgio in </a:t>
            </a:r>
            <a:r>
              <a:rPr lang="fr-FR" sz="2400" b="1" dirty="0" err="1">
                <a:solidFill>
                  <a:srgbClr val="FFFF00"/>
                </a:solidFill>
              </a:rPr>
              <a:t>Braida</a:t>
            </a:r>
            <a:r>
              <a:rPr lang="fr-FR" sz="2400" b="1" dirty="0">
                <a:solidFill>
                  <a:srgbClr val="FFFF00"/>
                </a:solidFill>
              </a:rPr>
              <a:t>.</a:t>
            </a:r>
          </a:p>
        </p:txBody>
      </p:sp>
    </p:spTree>
    <p:extLst>
      <p:ext uri="{BB962C8B-B14F-4D97-AF65-F5344CB8AC3E}">
        <p14:creationId xmlns:p14="http://schemas.microsoft.com/office/powerpoint/2010/main" val="31628084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grave, cimetière, plein air, ciel&#10;&#10;Description générée automatiquement">
            <a:extLst>
              <a:ext uri="{FF2B5EF4-FFF2-40B4-BE49-F238E27FC236}">
                <a16:creationId xmlns:a16="http://schemas.microsoft.com/office/drawing/2014/main" id="{1D9257EA-D13F-FE7F-8785-B03035C1B7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1077" y="369000"/>
            <a:ext cx="10849845" cy="6120000"/>
          </a:xfrm>
          <a:prstGeom prst="rect">
            <a:avLst/>
          </a:prstGeom>
          <a:effectLst>
            <a:softEdge rad="317500"/>
          </a:effectLst>
        </p:spPr>
      </p:pic>
      <p:sp>
        <p:nvSpPr>
          <p:cNvPr id="4" name="ZoneTexte 3">
            <a:extLst>
              <a:ext uri="{FF2B5EF4-FFF2-40B4-BE49-F238E27FC236}">
                <a16:creationId xmlns:a16="http://schemas.microsoft.com/office/drawing/2014/main" id="{F746DF39-90AC-1328-8C9C-3729EF9AA5A4}"/>
              </a:ext>
            </a:extLst>
          </p:cNvPr>
          <p:cNvSpPr txBox="1"/>
          <p:nvPr/>
        </p:nvSpPr>
        <p:spPr>
          <a:xfrm>
            <a:off x="2041396" y="6258167"/>
            <a:ext cx="9257225" cy="461665"/>
          </a:xfrm>
          <a:prstGeom prst="rect">
            <a:avLst/>
          </a:prstGeom>
          <a:noFill/>
        </p:spPr>
        <p:txBody>
          <a:bodyPr wrap="square" rtlCol="0">
            <a:spAutoFit/>
          </a:bodyPr>
          <a:lstStyle/>
          <a:p>
            <a:r>
              <a:rPr lang="fr-FR" sz="2400" b="1">
                <a:solidFill>
                  <a:srgbClr val="FFFF00"/>
                </a:solidFill>
              </a:rPr>
              <a:t>Cimetière militaire austro -hongrois de Vérone (Vénétie, Italie</a:t>
            </a:r>
            <a:endParaRPr lang="fr-FR" sz="2400" b="1" dirty="0">
              <a:solidFill>
                <a:srgbClr val="FFFF00"/>
              </a:solidFill>
            </a:endParaRPr>
          </a:p>
        </p:txBody>
      </p:sp>
    </p:spTree>
    <p:extLst>
      <p:ext uri="{BB962C8B-B14F-4D97-AF65-F5344CB8AC3E}">
        <p14:creationId xmlns:p14="http://schemas.microsoft.com/office/powerpoint/2010/main" val="10070624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oiture, bâtiment&#10;&#10;Description générée automatiquement">
            <a:extLst>
              <a:ext uri="{FF2B5EF4-FFF2-40B4-BE49-F238E27FC236}">
                <a16:creationId xmlns:a16="http://schemas.microsoft.com/office/drawing/2014/main" id="{EEA9F833-83C4-474B-E598-EAAE577EC56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22018" y="189000"/>
            <a:ext cx="514796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422BE4F-8291-F890-F1F9-E8D3B12AB462}"/>
              </a:ext>
            </a:extLst>
          </p:cNvPr>
          <p:cNvSpPr txBox="1"/>
          <p:nvPr/>
        </p:nvSpPr>
        <p:spPr>
          <a:xfrm>
            <a:off x="416136" y="2829911"/>
            <a:ext cx="2836718" cy="1938992"/>
          </a:xfrm>
          <a:prstGeom prst="rect">
            <a:avLst/>
          </a:prstGeom>
          <a:noFill/>
        </p:spPr>
        <p:txBody>
          <a:bodyPr wrap="square" rtlCol="0">
            <a:spAutoFit/>
          </a:bodyPr>
          <a:lstStyle/>
          <a:p>
            <a:r>
              <a:rPr lang="fr-FR" sz="2400" b="1" dirty="0">
                <a:solidFill>
                  <a:srgbClr val="FFFF00"/>
                </a:solidFill>
              </a:rPr>
              <a:t>: Piazza delle </a:t>
            </a:r>
            <a:r>
              <a:rPr lang="fr-FR" sz="2400" b="1" dirty="0" err="1">
                <a:solidFill>
                  <a:srgbClr val="FFFF00"/>
                </a:solidFill>
              </a:rPr>
              <a:t>Erbe</a:t>
            </a:r>
            <a:r>
              <a:rPr lang="fr-FR" sz="2400" b="1" dirty="0">
                <a:solidFill>
                  <a:srgbClr val="FFFF00"/>
                </a:solidFill>
              </a:rPr>
              <a:t> et la Torre dei </a:t>
            </a:r>
            <a:r>
              <a:rPr lang="fr-FR" sz="2400" b="1" dirty="0" err="1">
                <a:solidFill>
                  <a:srgbClr val="FFFF00"/>
                </a:solidFill>
              </a:rPr>
              <a:t>Lamberti</a:t>
            </a:r>
            <a:r>
              <a:rPr lang="fr-FR" sz="2400" b="1" dirty="0">
                <a:solidFill>
                  <a:srgbClr val="FFFF00"/>
                </a:solidFill>
              </a:rPr>
              <a:t> à Vérone. Vue en totalité depuis le sud.</a:t>
            </a:r>
          </a:p>
        </p:txBody>
      </p:sp>
    </p:spTree>
    <p:extLst>
      <p:ext uri="{BB962C8B-B14F-4D97-AF65-F5344CB8AC3E}">
        <p14:creationId xmlns:p14="http://schemas.microsoft.com/office/powerpoint/2010/main" val="18854419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ille&#10;&#10;Description générée automatiquement">
            <a:extLst>
              <a:ext uri="{FF2B5EF4-FFF2-40B4-BE49-F238E27FC236}">
                <a16:creationId xmlns:a16="http://schemas.microsoft.com/office/drawing/2014/main" id="{E33C4F46-FE4C-7717-2730-7417F917D4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4866" y="369000"/>
            <a:ext cx="9142268" cy="6120000"/>
          </a:xfrm>
          <a:prstGeom prst="rect">
            <a:avLst/>
          </a:prstGeom>
          <a:effectLst>
            <a:softEdge rad="317500"/>
          </a:effectLst>
        </p:spPr>
      </p:pic>
      <p:sp>
        <p:nvSpPr>
          <p:cNvPr id="4" name="ZoneTexte 3">
            <a:extLst>
              <a:ext uri="{FF2B5EF4-FFF2-40B4-BE49-F238E27FC236}">
                <a16:creationId xmlns:a16="http://schemas.microsoft.com/office/drawing/2014/main" id="{A2D32EAF-3D22-3F49-4A40-49DBE570A47E}"/>
              </a:ext>
            </a:extLst>
          </p:cNvPr>
          <p:cNvSpPr txBox="1"/>
          <p:nvPr/>
        </p:nvSpPr>
        <p:spPr>
          <a:xfrm>
            <a:off x="4159827" y="6131648"/>
            <a:ext cx="8032173" cy="461665"/>
          </a:xfrm>
          <a:prstGeom prst="rect">
            <a:avLst/>
          </a:prstGeom>
          <a:noFill/>
        </p:spPr>
        <p:txBody>
          <a:bodyPr wrap="square" rtlCol="0">
            <a:spAutoFit/>
          </a:bodyPr>
          <a:lstStyle/>
          <a:p>
            <a:r>
              <a:rPr lang="fr-FR" sz="2400" b="1">
                <a:solidFill>
                  <a:srgbClr val="FFFF00"/>
                </a:solidFill>
              </a:rPr>
              <a:t>La Piazza Bra avec les Arènes</a:t>
            </a:r>
            <a:endParaRPr lang="fr-FR" sz="2400" b="1" dirty="0">
              <a:solidFill>
                <a:srgbClr val="FFFF00"/>
              </a:solidFill>
            </a:endParaRPr>
          </a:p>
        </p:txBody>
      </p:sp>
    </p:spTree>
    <p:extLst>
      <p:ext uri="{BB962C8B-B14F-4D97-AF65-F5344CB8AC3E}">
        <p14:creationId xmlns:p14="http://schemas.microsoft.com/office/powerpoint/2010/main" val="14627740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lante, arbre&#10;&#10;Description générée automatiquement">
            <a:extLst>
              <a:ext uri="{FF2B5EF4-FFF2-40B4-BE49-F238E27FC236}">
                <a16:creationId xmlns:a16="http://schemas.microsoft.com/office/drawing/2014/main" id="{C3FC894C-C2AA-6D67-DD20-74F9E3CA23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21664" y="190323"/>
            <a:ext cx="8181317" cy="6120000"/>
          </a:xfrm>
          <a:prstGeom prst="rect">
            <a:avLst/>
          </a:prstGeom>
          <a:effectLst>
            <a:softEdge rad="317500"/>
          </a:effectLst>
        </p:spPr>
      </p:pic>
      <p:sp>
        <p:nvSpPr>
          <p:cNvPr id="4" name="ZoneTexte 3">
            <a:extLst>
              <a:ext uri="{FF2B5EF4-FFF2-40B4-BE49-F238E27FC236}">
                <a16:creationId xmlns:a16="http://schemas.microsoft.com/office/drawing/2014/main" id="{5C945EB2-64F0-2F20-68FF-E9372BEF8511}"/>
              </a:ext>
            </a:extLst>
          </p:cNvPr>
          <p:cNvSpPr txBox="1"/>
          <p:nvPr/>
        </p:nvSpPr>
        <p:spPr>
          <a:xfrm>
            <a:off x="514887" y="6027003"/>
            <a:ext cx="11834768" cy="830997"/>
          </a:xfrm>
          <a:prstGeom prst="rect">
            <a:avLst/>
          </a:prstGeom>
          <a:noFill/>
        </p:spPr>
        <p:txBody>
          <a:bodyPr wrap="square" rtlCol="0">
            <a:spAutoFit/>
          </a:bodyPr>
          <a:lstStyle/>
          <a:p>
            <a:r>
              <a:rPr lang="fr-FR" sz="2400" b="1">
                <a:solidFill>
                  <a:srgbClr val="FFFF00"/>
                </a:solidFill>
              </a:rPr>
              <a:t> Place de l'Indépendance à Vérone, avec le bâtiment de la poste et la statue de Gariblidi.</a:t>
            </a:r>
            <a:endParaRPr lang="fr-FR" sz="2400" b="1" dirty="0">
              <a:solidFill>
                <a:srgbClr val="FFFF00"/>
              </a:solidFill>
            </a:endParaRPr>
          </a:p>
        </p:txBody>
      </p:sp>
    </p:spTree>
    <p:extLst>
      <p:ext uri="{BB962C8B-B14F-4D97-AF65-F5344CB8AC3E}">
        <p14:creationId xmlns:p14="http://schemas.microsoft.com/office/powerpoint/2010/main" val="26768325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église, peinture, Lieux sacrés&#10;&#10;Description générée automatiquement">
            <a:extLst>
              <a:ext uri="{FF2B5EF4-FFF2-40B4-BE49-F238E27FC236}">
                <a16:creationId xmlns:a16="http://schemas.microsoft.com/office/drawing/2014/main" id="{B81F5218-7393-CE3A-CD29-D389A42950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97583" y="189000"/>
            <a:ext cx="4323603"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CB4DCAB1-4051-1645-4025-B1B06C547443}"/>
              </a:ext>
            </a:extLst>
          </p:cNvPr>
          <p:cNvSpPr txBox="1"/>
          <p:nvPr/>
        </p:nvSpPr>
        <p:spPr>
          <a:xfrm>
            <a:off x="8281554" y="2433862"/>
            <a:ext cx="3910445" cy="2308324"/>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Girolamo </a:t>
            </a:r>
            <a:r>
              <a:rPr lang="fr-FR" sz="2400" b="1" dirty="0" err="1">
                <a:solidFill>
                  <a:srgbClr val="FFFF00"/>
                </a:solidFill>
              </a:rPr>
              <a:t>dai</a:t>
            </a:r>
            <a:r>
              <a:rPr lang="fr-FR" sz="2400" b="1" dirty="0">
                <a:solidFill>
                  <a:srgbClr val="FFFF00"/>
                </a:solidFill>
              </a:rPr>
              <a:t> </a:t>
            </a:r>
            <a:r>
              <a:rPr lang="fr-FR" sz="2400" b="1" dirty="0" err="1">
                <a:solidFill>
                  <a:srgbClr val="FFFF00"/>
                </a:solidFill>
              </a:rPr>
              <a:t>Libri</a:t>
            </a:r>
            <a:r>
              <a:rPr lang="fr-FR" sz="2400" b="1" dirty="0">
                <a:solidFill>
                  <a:srgbClr val="FFFF00"/>
                </a:solidFill>
              </a:rPr>
              <a:t>, Vierge en majesté entre Saint Thomas d'Aquin et saint Augustin, Basilique </a:t>
            </a:r>
            <a:r>
              <a:rPr lang="fr-FR" sz="2400" b="1" dirty="0" err="1">
                <a:solidFill>
                  <a:srgbClr val="FFFF00"/>
                </a:solidFill>
              </a:rPr>
              <a:t>Sant'Anastasia</a:t>
            </a:r>
            <a:r>
              <a:rPr lang="fr-FR" sz="2400" b="1" dirty="0">
                <a:solidFill>
                  <a:srgbClr val="FFFF00"/>
                </a:solidFill>
              </a:rPr>
              <a:t>.</a:t>
            </a:r>
          </a:p>
        </p:txBody>
      </p:sp>
    </p:spTree>
    <p:extLst>
      <p:ext uri="{BB962C8B-B14F-4D97-AF65-F5344CB8AC3E}">
        <p14:creationId xmlns:p14="http://schemas.microsoft.com/office/powerpoint/2010/main" val="29737041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ZoneTexte 5">
            <a:extLst>
              <a:ext uri="{FF2B5EF4-FFF2-40B4-BE49-F238E27FC236}">
                <a16:creationId xmlns:a16="http://schemas.microsoft.com/office/drawing/2014/main" id="{929B5903-72CA-35A6-C60A-A2E6219D558A}"/>
              </a:ext>
            </a:extLst>
          </p:cNvPr>
          <p:cNvSpPr txBox="1"/>
          <p:nvPr/>
        </p:nvSpPr>
        <p:spPr>
          <a:xfrm>
            <a:off x="3047382" y="4523847"/>
            <a:ext cx="3456000" cy="461665"/>
          </a:xfrm>
          <a:prstGeom prst="rect">
            <a:avLst/>
          </a:prstGeom>
          <a:noFill/>
        </p:spPr>
        <p:txBody>
          <a:bodyPr wrap="square" rtlCol="0">
            <a:spAutoFit/>
          </a:bodyPr>
          <a:lstStyle/>
          <a:p>
            <a:r>
              <a:rPr lang="fr-FR" sz="2400" b="1" dirty="0">
                <a:solidFill>
                  <a:srgbClr val="FFFF00"/>
                </a:solidFill>
              </a:rPr>
              <a:t>Vérone</a:t>
            </a:r>
          </a:p>
        </p:txBody>
      </p:sp>
      <p:pic>
        <p:nvPicPr>
          <p:cNvPr id="15" name="Image 14" descr="Une image contenant plein air, habits, bâtiment, personne&#10;&#10;Description générée automatiquement">
            <a:extLst>
              <a:ext uri="{FF2B5EF4-FFF2-40B4-BE49-F238E27FC236}">
                <a16:creationId xmlns:a16="http://schemas.microsoft.com/office/drawing/2014/main" id="{77812CCA-4FB7-668B-8FE7-BA8025897B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5382" y="891594"/>
            <a:ext cx="6228000" cy="3464325"/>
          </a:xfrm>
          <a:prstGeom prst="rect">
            <a:avLst/>
          </a:prstGeom>
          <a:ln w="88900" cap="sq" cmpd="thickThin">
            <a:solidFill>
              <a:srgbClr val="FFFF00"/>
            </a:solidFill>
            <a:prstDash val="solid"/>
            <a:miter lim="800000"/>
          </a:ln>
          <a:effectLst>
            <a:innerShdw blurRad="76200">
              <a:srgbClr val="000000"/>
            </a:innerShdw>
          </a:effectLst>
        </p:spPr>
      </p:pic>
      <p:pic>
        <p:nvPicPr>
          <p:cNvPr id="17" name="Image 16" descr="Une image contenant plein air, fontaine, arbre, bâtiment&#10;&#10;Description générée automatiquement">
            <a:extLst>
              <a:ext uri="{FF2B5EF4-FFF2-40B4-BE49-F238E27FC236}">
                <a16:creationId xmlns:a16="http://schemas.microsoft.com/office/drawing/2014/main" id="{E7C4D27E-5D16-A1D6-EEB0-E5F67BCE899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73918" y="2442341"/>
            <a:ext cx="4896000" cy="3672000"/>
          </a:xfrm>
          <a:prstGeom prst="rect">
            <a:avLst/>
          </a:prstGeom>
          <a:ln w="88900" cap="sq" cmpd="thickThin">
            <a:solidFill>
              <a:srgbClr val="FFFF00"/>
            </a:solidFill>
            <a:prstDash val="solid"/>
            <a:miter lim="800000"/>
          </a:ln>
          <a:effectLst>
            <a:innerShdw blurRad="76200">
              <a:srgbClr val="000000"/>
            </a:innerShdw>
          </a:effectLst>
        </p:spPr>
      </p:pic>
      <p:sp>
        <p:nvSpPr>
          <p:cNvPr id="18" name="ZoneTexte 17">
            <a:extLst>
              <a:ext uri="{FF2B5EF4-FFF2-40B4-BE49-F238E27FC236}">
                <a16:creationId xmlns:a16="http://schemas.microsoft.com/office/drawing/2014/main" id="{220EBF5D-66D0-BD9A-3769-94DDB1D7BB9E}"/>
              </a:ext>
            </a:extLst>
          </p:cNvPr>
          <p:cNvSpPr txBox="1"/>
          <p:nvPr/>
        </p:nvSpPr>
        <p:spPr>
          <a:xfrm>
            <a:off x="6773918" y="1761224"/>
            <a:ext cx="5857486" cy="461665"/>
          </a:xfrm>
          <a:prstGeom prst="rect">
            <a:avLst/>
          </a:prstGeom>
          <a:noFill/>
        </p:spPr>
        <p:txBody>
          <a:bodyPr wrap="square" rtlCol="0">
            <a:spAutoFit/>
          </a:bodyPr>
          <a:lstStyle/>
          <a:p>
            <a:r>
              <a:rPr lang="fr-FR" sz="2400" b="1" dirty="0">
                <a:solidFill>
                  <a:srgbClr val="FFFF00"/>
                </a:solidFill>
              </a:rPr>
              <a:t>la grande Place qui abrite les Arènes. </a:t>
            </a:r>
          </a:p>
        </p:txBody>
      </p:sp>
    </p:spTree>
    <p:extLst>
      <p:ext uri="{BB962C8B-B14F-4D97-AF65-F5344CB8AC3E}">
        <p14:creationId xmlns:p14="http://schemas.microsoft.com/office/powerpoint/2010/main" val="5121677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8F831BB5-284F-00FB-D632-823830B50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40828" y="1765738"/>
            <a:ext cx="5004000" cy="3753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voie, bâtiment, route&#10;&#10;Description générée automatiquement">
            <a:extLst>
              <a:ext uri="{FF2B5EF4-FFF2-40B4-BE49-F238E27FC236}">
                <a16:creationId xmlns:a16="http://schemas.microsoft.com/office/drawing/2014/main" id="{051D4121-AAAC-68E0-7589-DC75D6BA55A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19172" y="741000"/>
            <a:ext cx="4032000" cy="5376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412806400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Place centrale&#10;&#10;Description générée automatiquement">
            <a:extLst>
              <a:ext uri="{FF2B5EF4-FFF2-40B4-BE49-F238E27FC236}">
                <a16:creationId xmlns:a16="http://schemas.microsoft.com/office/drawing/2014/main" id="{B74D3FA2-07FB-458E-B781-86835B3909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32303" y="818192"/>
            <a:ext cx="4860000" cy="3645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nuage, bâtiment&#10;&#10;Description générée automatiquement">
            <a:extLst>
              <a:ext uri="{FF2B5EF4-FFF2-40B4-BE49-F238E27FC236}">
                <a16:creationId xmlns:a16="http://schemas.microsoft.com/office/drawing/2014/main" id="{55937C06-AD76-DB20-413F-AF9EEBDC3E3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9697" y="2394807"/>
            <a:ext cx="6610386" cy="370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37250106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homme, personne&#10;&#10;Description générée automatiquement">
            <a:extLst>
              <a:ext uri="{FF2B5EF4-FFF2-40B4-BE49-F238E27FC236}">
                <a16:creationId xmlns:a16="http://schemas.microsoft.com/office/drawing/2014/main" id="{AD1E4CDD-AFFF-71E3-D66A-7FE94ADCE4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75037" y="1123593"/>
            <a:ext cx="3600000" cy="4800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ciel, Place centrale&#10;&#10;Description générée automatiquement">
            <a:extLst>
              <a:ext uri="{FF2B5EF4-FFF2-40B4-BE49-F238E27FC236}">
                <a16:creationId xmlns:a16="http://schemas.microsoft.com/office/drawing/2014/main" id="{282B0FBD-C55E-C312-1A0B-B3745C3E818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959365" y="1498500"/>
            <a:ext cx="5148000" cy="3861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5718674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4D3D384A-ED6F-1CA4-53A1-3034EE0698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297464" y="861848"/>
            <a:ext cx="3996000" cy="5328000"/>
          </a:xfrm>
          <a:prstGeom prst="rect">
            <a:avLst/>
          </a:prstGeom>
          <a:ln w="88900" cap="sq" cmpd="thickThin">
            <a:solidFill>
              <a:srgbClr val="FFFF00"/>
            </a:solidFill>
            <a:prstDash val="solid"/>
            <a:miter lim="800000"/>
          </a:ln>
          <a:effectLst>
            <a:innerShdw blurRad="76200">
              <a:srgbClr val="000000"/>
            </a:innerShdw>
          </a:effectLst>
        </p:spPr>
      </p:pic>
      <p:pic>
        <p:nvPicPr>
          <p:cNvPr id="9" name="Image 8" descr="Une image contenant plein air, ciel, bâtiment, nuage&#10;&#10;Description générée automatiquement">
            <a:extLst>
              <a:ext uri="{FF2B5EF4-FFF2-40B4-BE49-F238E27FC236}">
                <a16:creationId xmlns:a16="http://schemas.microsoft.com/office/drawing/2014/main" id="{0BC794B3-F898-1227-A20D-3C45A603F092}"/>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35724" y="1581848"/>
            <a:ext cx="5184000" cy="3888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32516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ville&#10;&#10;Description générée automatiquement">
            <a:extLst>
              <a:ext uri="{FF2B5EF4-FFF2-40B4-BE49-F238E27FC236}">
                <a16:creationId xmlns:a16="http://schemas.microsoft.com/office/drawing/2014/main" id="{A5BB6965-B246-B56A-5953-91E7436093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53352" y="1587062"/>
            <a:ext cx="5292000" cy="39690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ciel, nuage, bâtiment&#10;&#10;Description générée automatiquement">
            <a:extLst>
              <a:ext uri="{FF2B5EF4-FFF2-40B4-BE49-F238E27FC236}">
                <a16:creationId xmlns:a16="http://schemas.microsoft.com/office/drawing/2014/main" id="{EADB3CD8-C315-26AC-15C6-3B3FE4ACA4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6648" y="1681562"/>
            <a:ext cx="5040000" cy="3780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3609198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9865777B-3E3E-138B-8842-DD25123535A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9903" y="1292772"/>
            <a:ext cx="5976000" cy="4482000"/>
          </a:xfrm>
          <a:prstGeom prst="rect">
            <a:avLst/>
          </a:prstGeom>
          <a:effectLst>
            <a:softEdge rad="127000"/>
          </a:effectLst>
        </p:spPr>
      </p:pic>
      <p:sp>
        <p:nvSpPr>
          <p:cNvPr id="2" name="ZoneTexte 1">
            <a:extLst>
              <a:ext uri="{FF2B5EF4-FFF2-40B4-BE49-F238E27FC236}">
                <a16:creationId xmlns:a16="http://schemas.microsoft.com/office/drawing/2014/main" id="{EF17C78E-3CB9-4D20-36F3-2D07EAE80107}"/>
              </a:ext>
            </a:extLst>
          </p:cNvPr>
          <p:cNvSpPr txBox="1"/>
          <p:nvPr/>
        </p:nvSpPr>
        <p:spPr>
          <a:xfrm>
            <a:off x="1149330" y="322716"/>
            <a:ext cx="4746973" cy="1077218"/>
          </a:xfrm>
          <a:prstGeom prst="rect">
            <a:avLst/>
          </a:prstGeom>
          <a:noFill/>
        </p:spPr>
        <p:txBody>
          <a:bodyPr wrap="square" rtlCol="0">
            <a:spAutoFit/>
          </a:bodyPr>
          <a:lstStyle/>
          <a:p>
            <a:r>
              <a:rPr lang="fr-FR" sz="3200" b="1" dirty="0">
                <a:solidFill>
                  <a:srgbClr val="FFFF00"/>
                </a:solidFill>
              </a:rPr>
              <a:t>Lorient Vous a Présenté La Ville de Vérone - Italie</a:t>
            </a:r>
          </a:p>
        </p:txBody>
      </p:sp>
      <p:sp>
        <p:nvSpPr>
          <p:cNvPr id="4" name="ZoneTexte 3">
            <a:extLst>
              <a:ext uri="{FF2B5EF4-FFF2-40B4-BE49-F238E27FC236}">
                <a16:creationId xmlns:a16="http://schemas.microsoft.com/office/drawing/2014/main" id="{4A5BFFD9-EA84-EE07-4193-850C0F29C2BD}"/>
              </a:ext>
            </a:extLst>
          </p:cNvPr>
          <p:cNvSpPr txBox="1"/>
          <p:nvPr/>
        </p:nvSpPr>
        <p:spPr>
          <a:xfrm>
            <a:off x="2857261" y="5580307"/>
            <a:ext cx="5413663" cy="584775"/>
          </a:xfrm>
          <a:prstGeom prst="rect">
            <a:avLst/>
          </a:prstGeom>
          <a:noFill/>
        </p:spPr>
        <p:txBody>
          <a:bodyPr wrap="square" rtlCol="0">
            <a:spAutoFit/>
          </a:bodyPr>
          <a:lstStyle/>
          <a:p>
            <a:r>
              <a:rPr lang="fr-FR" sz="3200" b="1" dirty="0">
                <a:solidFill>
                  <a:srgbClr val="FFFF00"/>
                </a:solidFill>
              </a:rPr>
              <a:t>Vérone</a:t>
            </a:r>
          </a:p>
        </p:txBody>
      </p:sp>
      <p:sp>
        <p:nvSpPr>
          <p:cNvPr id="5" name="ZoneTexte 4">
            <a:extLst>
              <a:ext uri="{FF2B5EF4-FFF2-40B4-BE49-F238E27FC236}">
                <a16:creationId xmlns:a16="http://schemas.microsoft.com/office/drawing/2014/main" id="{21C5F3BC-2B40-09C1-514B-AAE5989276E2}"/>
              </a:ext>
            </a:extLst>
          </p:cNvPr>
          <p:cNvSpPr txBox="1"/>
          <p:nvPr/>
        </p:nvSpPr>
        <p:spPr>
          <a:xfrm>
            <a:off x="6385903" y="2291918"/>
            <a:ext cx="559377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6" name="ZoneTexte 5">
            <a:extLst>
              <a:ext uri="{FF2B5EF4-FFF2-40B4-BE49-F238E27FC236}">
                <a16:creationId xmlns:a16="http://schemas.microsoft.com/office/drawing/2014/main" id="{59FFAD9E-3F74-7C04-D9E6-5CB55DCB1F61}"/>
              </a:ext>
            </a:extLst>
          </p:cNvPr>
          <p:cNvSpPr txBox="1"/>
          <p:nvPr/>
        </p:nvSpPr>
        <p:spPr>
          <a:xfrm>
            <a:off x="7032974" y="3335482"/>
            <a:ext cx="4862946" cy="584775"/>
          </a:xfrm>
          <a:prstGeom prst="rect">
            <a:avLst/>
          </a:prstGeom>
          <a:noFill/>
        </p:spPr>
        <p:txBody>
          <a:bodyPr wrap="square" rtlCol="0">
            <a:spAutoFit/>
          </a:bodyPr>
          <a:lstStyle/>
          <a:p>
            <a:r>
              <a:rPr lang="fr-FR" sz="3200" b="1" dirty="0">
                <a:solidFill>
                  <a:srgbClr val="FFFF00"/>
                </a:solidFill>
              </a:rPr>
              <a:t>Merci De Votre Visite</a:t>
            </a:r>
          </a:p>
        </p:txBody>
      </p:sp>
      <p:sp>
        <p:nvSpPr>
          <p:cNvPr id="7" name="ZoneTexte 6">
            <a:extLst>
              <a:ext uri="{FF2B5EF4-FFF2-40B4-BE49-F238E27FC236}">
                <a16:creationId xmlns:a16="http://schemas.microsoft.com/office/drawing/2014/main" id="{5DCE1E0D-EE8E-EBDB-595F-684AB66C37B1}"/>
              </a:ext>
            </a:extLst>
          </p:cNvPr>
          <p:cNvSpPr txBox="1"/>
          <p:nvPr/>
        </p:nvSpPr>
        <p:spPr>
          <a:xfrm>
            <a:off x="8327625" y="4165506"/>
            <a:ext cx="3719945"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49484088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eelOff"/>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94</TotalTime>
  <Words>469</Words>
  <Application>Microsoft Office PowerPoint</Application>
  <PresentationFormat>Grand écran</PresentationFormat>
  <Paragraphs>88</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10</cp:revision>
  <dcterms:created xsi:type="dcterms:W3CDTF">2024-08-20T07:38:34Z</dcterms:created>
  <dcterms:modified xsi:type="dcterms:W3CDTF">2024-08-21T07:26:27Z</dcterms:modified>
</cp:coreProperties>
</file>