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60" r:id="rId2"/>
    <p:sldId id="286" r:id="rId3"/>
    <p:sldId id="258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59" r:id="rId26"/>
    <p:sldId id="257" r:id="rId27"/>
    <p:sldId id="282" r:id="rId28"/>
    <p:sldId id="283" r:id="rId29"/>
    <p:sldId id="284" r:id="rId30"/>
    <p:sldId id="285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AD93FF-D778-4CA1-94DC-FE2447C7E3C6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E690E9-99FF-4ABD-9ED7-68D5BBBC5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768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690E9-99FF-4ABD-9ED7-68D5BBBC569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7454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690E9-99FF-4ABD-9ED7-68D5BBBC569E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68014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690E9-99FF-4ABD-9ED7-68D5BBBC569E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6129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B85977-44B5-D4C4-931E-8A9EAD62F8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3A10932-D18A-E02A-475C-945997F35C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A40801-8DB6-5235-4065-665EAF311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D72162-997B-9144-22B6-17631EF9C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55EC69-E032-3245-13E5-D48D89D1F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933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424BCA-BBFB-B4B5-31D7-A4AD3A2A2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A0054B-D8A0-5A02-F688-5C0CF17E67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5730BC-DFAD-790F-9A5A-D54A98981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D08CA4-1924-FA9E-73C8-DCE0C1105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B19436-7E60-DF24-F037-BF3AD7D7A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799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9E35C-FEFA-5E73-0EDF-6DEEEABEF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46B2A8-6743-8AB5-908F-58285C7A3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17E2CE-66D9-C30C-E5F6-7E91DD330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06CE93-CEF5-A952-F099-B5D7F428A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F675F0-D5AA-571C-ACCD-67A2984D6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70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4E4B62-80BD-6947-64D4-AA4726CAF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73348B2-C754-B4AB-BFE7-82D09A3001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18EBB6F-0A56-DC35-4D34-F9F14A62EF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D24C2F3-33CD-8D26-AD2F-0A77E6431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05286C-021A-9318-0F34-099791C47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E75B8C-AB54-BD25-64BC-4EE389946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456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2DDB83-A249-2637-F782-2E134F3EA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B54339-4E5B-3962-2B93-FA47B9E87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5857BF1-E3B1-9331-FCBC-DE0A7EB234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6C100AA-755A-1DB2-0297-9C4C6E306B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832523-DE91-0CFF-71F3-FFA22F5D59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D332849-0DB2-E14C-E2B7-C5946328B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AD7FE73-F5E3-B37A-86CB-944B595BE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939B259-905C-36EA-EA76-615ED0B2C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085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60214-3655-45FA-2728-7C26103D9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E9452F1-4FD2-9C3A-D38A-769788797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44D7533-92EC-1835-70BB-DAB1FD2A0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D2E0421-DB2B-302F-E713-F63162DD3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343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193EE92-255C-B8AE-34D5-BFD7F3ABB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0DD9516-3C92-89EC-6923-02AD16218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FBD892-0C7A-CE50-1FA5-BEBD811FF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57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AD1E3B-06F6-B464-F832-339804F5A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F5C789-B521-12D8-1826-A4AE18D965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77EE5E-C391-9E9D-B6CF-EDC6EB5E4D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43DC73-0C42-9902-9F9A-A250A0433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1D4D44-7C4D-C889-3EF5-4C973C581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7F8DB3-6908-91D6-D5DC-496530AEF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363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9318A-3A03-E8AE-4767-42D9BB6AA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249D2EC-C59E-BB4E-3938-0404D05771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D1E64-4CF0-6DC0-1E54-7E72D6D6E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670F1B0-3103-37E7-C3C5-4A259D66B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9F57593-B804-BE62-EB5F-2D0191605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8D8F270-69B3-DAD0-5F67-46C3931E4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18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D6605B-7643-07BA-6B04-3615AEF22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0DB46B7-E9D7-9EF3-42D0-69D928DA7C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3DDB1A-79F2-2270-3923-27D73B523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05C7B2-BCC8-4425-E0D7-E93EDC641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98D957-09F3-1D73-9DA3-4172ED3C9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3762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56FE1B3-54C3-888E-B4B1-78D0B52D46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C051665-DE7E-5A71-E73D-B4DDD5EC8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D1576B-3D33-F54D-1B96-724242F56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F49C09-0486-95A3-E607-5D7D49F99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6B66BF-4CA5-61EC-1EC8-A0577A947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1349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DD5CB49-32AD-9233-67F4-8936EA489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265AD1A-7627-114C-78E2-715051C7EC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208104-3388-72BE-B5CC-E3607FB0C9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30A34E-F0AB-4635-A1A0-85CF8C9CF2CF}" type="datetimeFigureOut">
              <a:rPr lang="fr-FR" smtClean="0"/>
              <a:t>05/09/2024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DB238E-32A5-06FF-7E18-2589A62AFE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CCDC6-A7F6-8DCD-F901-8BCED2B281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816F40-9C0D-43F0-98FA-EF05A6D05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822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bâtiment&#10;&#10;Description générée automatiquement">
            <a:extLst>
              <a:ext uri="{FF2B5EF4-FFF2-40B4-BE49-F238E27FC236}">
                <a16:creationId xmlns:a16="http://schemas.microsoft.com/office/drawing/2014/main" id="{DC7C73B6-36FA-53D6-A162-DD284C20D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981" y="279000"/>
            <a:ext cx="672701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14937F-637D-367A-85CC-2DF4242982AB}"/>
              </a:ext>
            </a:extLst>
          </p:cNvPr>
          <p:cNvSpPr txBox="1"/>
          <p:nvPr/>
        </p:nvSpPr>
        <p:spPr>
          <a:xfrm>
            <a:off x="4227756" y="190211"/>
            <a:ext cx="3948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Pierre-Auguste Renoir</a:t>
            </a:r>
          </a:p>
        </p:txBody>
      </p:sp>
    </p:spTree>
    <p:extLst>
      <p:ext uri="{BB962C8B-B14F-4D97-AF65-F5344CB8AC3E}">
        <p14:creationId xmlns:p14="http://schemas.microsoft.com/office/powerpoint/2010/main" val="166797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  <p:sndAc>
          <p:stSnd loop="1">
            <p:snd r:embed="rId2" name="Beethovens Silence - Ernesto Cortazar.wav"/>
          </p:stSnd>
        </p:sndAc>
      </p:transition>
    </mc:Choice>
    <mc:Fallback xmlns="">
      <p:transition spd="slow" advClick="0" advTm="8000">
        <p:fade/>
        <p:sndAc>
          <p:stSnd loop="1">
            <p:snd r:embed="rId4" name="Beethovens Silence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D22E7BD-B4DC-383D-767C-6171CAAA14F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FF00"/>
                </a:solidFill>
              </a:rPr>
              <a:t>Pierre-Auguste Renoir dit Auguste Renoir, né le 25 février 1841 à Limoges (Haute-Vienne) et mort le 3 décembre 1919 au domaine des Collettes à Cagnes-sur-Mer, est l'un des plus célèbres peintres français.</a:t>
            </a:r>
          </a:p>
          <a:p>
            <a:pPr algn="ctr"/>
            <a:endParaRPr lang="fr-FR" sz="2400" b="1" dirty="0">
              <a:solidFill>
                <a:srgbClr val="FFFF00"/>
              </a:solidFill>
            </a:endParaRPr>
          </a:p>
          <a:p>
            <a:pPr algn="ctr"/>
            <a:r>
              <a:rPr lang="fr-FR" sz="2400" b="1" dirty="0">
                <a:solidFill>
                  <a:srgbClr val="FFFF00"/>
                </a:solidFill>
              </a:rPr>
              <a:t>Membre à part entière du groupe impressionniste, il évolue dans les années 1880 vers un style plus réaliste sous l'influence de Raphaël2. Il a été peintre de nus, de portraits, paysages, marines, natures mortes et scènes de genre. Il a aussi été pastelliste, graveur, lithographe, sculpteur et dessinateur.</a:t>
            </a:r>
          </a:p>
          <a:p>
            <a:pPr algn="ctr"/>
            <a:endParaRPr lang="fr-FR" sz="2400" b="1" dirty="0">
              <a:solidFill>
                <a:srgbClr val="FFFF00"/>
              </a:solidFill>
            </a:endParaRPr>
          </a:p>
          <a:p>
            <a:pPr algn="ctr"/>
            <a:r>
              <a:rPr lang="fr-FR" sz="2400" b="1" dirty="0">
                <a:solidFill>
                  <a:srgbClr val="FFFF00"/>
                </a:solidFill>
              </a:rPr>
              <a:t>Peintre figuratif plus intéressé par la peinture de portraits et de nus féminins que par celle des paysages, il a élaboré une façon de peindre originale, qui transcende ses premières influences (Fragonard, Courbet, Monet, puis la fresque italienne).</a:t>
            </a:r>
          </a:p>
          <a:p>
            <a:pPr algn="ctr"/>
            <a:endParaRPr lang="fr-FR" sz="2400" b="1" dirty="0">
              <a:solidFill>
                <a:srgbClr val="FFFF00"/>
              </a:solidFill>
            </a:endParaRPr>
          </a:p>
          <a:p>
            <a:pPr algn="ctr"/>
            <a:r>
              <a:rPr lang="fr-FR" sz="2400" b="1" dirty="0">
                <a:solidFill>
                  <a:srgbClr val="FFFF00"/>
                </a:solidFill>
              </a:rPr>
              <a:t>Pendant environ soixante ans, le peintre estime avoir réalisé à peu près quatre mille tableaux3,4.</a:t>
            </a:r>
          </a:p>
        </p:txBody>
      </p:sp>
    </p:spTree>
    <p:extLst>
      <p:ext uri="{BB962C8B-B14F-4D97-AF65-F5344CB8AC3E}">
        <p14:creationId xmlns:p14="http://schemas.microsoft.com/office/powerpoint/2010/main" val="2695389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, dessin, habits&#10;&#10;Description générée automatiquement">
            <a:extLst>
              <a:ext uri="{FF2B5EF4-FFF2-40B4-BE49-F238E27FC236}">
                <a16:creationId xmlns:a16="http://schemas.microsoft.com/office/drawing/2014/main" id="{A637170D-A203-7233-3695-5DC455622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046" y="189000"/>
            <a:ext cx="540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B695B5-40A4-2C9C-07C5-1B9EFD51B46A}"/>
              </a:ext>
            </a:extLst>
          </p:cNvPr>
          <p:cNvSpPr txBox="1"/>
          <p:nvPr/>
        </p:nvSpPr>
        <p:spPr>
          <a:xfrm>
            <a:off x="3539544" y="5915092"/>
            <a:ext cx="49270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Frédéric Bazille, Portrait de Renoir (1867), Montpellier, musée Fabre.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791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Visage humain, personne&#10;&#10;Description générée automatiquement">
            <a:extLst>
              <a:ext uri="{FF2B5EF4-FFF2-40B4-BE49-F238E27FC236}">
                <a16:creationId xmlns:a16="http://schemas.microsoft.com/office/drawing/2014/main" id="{7BBCBF36-E7B3-4D15-9326-E08B7BE2C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010" y="189000"/>
            <a:ext cx="530603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429404-0E25-E5D2-8784-C2805DCFE359}"/>
              </a:ext>
            </a:extLst>
          </p:cNvPr>
          <p:cNvSpPr txBox="1"/>
          <p:nvPr/>
        </p:nvSpPr>
        <p:spPr>
          <a:xfrm>
            <a:off x="8821271" y="2936837"/>
            <a:ext cx="36791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Lise (Tréhot) cousant (1866), musée d'Art de Dallas.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350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Peinture artistique, Peinture acrylique&#10;&#10;Description générée automatiquement">
            <a:extLst>
              <a:ext uri="{FF2B5EF4-FFF2-40B4-BE49-F238E27FC236}">
                <a16:creationId xmlns:a16="http://schemas.microsoft.com/office/drawing/2014/main" id="{6CAA66B0-9BC0-916B-EBAE-C625CF230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754" y="279000"/>
            <a:ext cx="905049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EC50BC-40C1-9A4F-5F87-FD77FAAFA71F}"/>
              </a:ext>
            </a:extLst>
          </p:cNvPr>
          <p:cNvSpPr txBox="1"/>
          <p:nvPr/>
        </p:nvSpPr>
        <p:spPr>
          <a:xfrm>
            <a:off x="1871970" y="5866337"/>
            <a:ext cx="9437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de Renoir Rue Cortot Giuseppe </a:t>
            </a:r>
            <a:r>
              <a:rPr lang="fr-FR" sz="2400" b="1" dirty="0" err="1">
                <a:solidFill>
                  <a:schemeClr val="bg1"/>
                </a:solidFill>
              </a:rPr>
              <a:t>Testi</a:t>
            </a:r>
            <a:r>
              <a:rPr lang="fr-FR" sz="2400" b="1" dirty="0">
                <a:solidFill>
                  <a:schemeClr val="bg1"/>
                </a:solidFill>
              </a:rPr>
              <a:t> (1971). Actuel musée de Montmartre.</a:t>
            </a:r>
          </a:p>
        </p:txBody>
      </p:sp>
    </p:spTree>
    <p:extLst>
      <p:ext uri="{BB962C8B-B14F-4D97-AF65-F5344CB8AC3E}">
        <p14:creationId xmlns:p14="http://schemas.microsoft.com/office/powerpoint/2010/main" val="4068384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art, portrait&#10;&#10;Description générée automatiquement">
            <a:extLst>
              <a:ext uri="{FF2B5EF4-FFF2-40B4-BE49-F238E27FC236}">
                <a16:creationId xmlns:a16="http://schemas.microsoft.com/office/drawing/2014/main" id="{71455181-0A3E-587A-A6B5-C2E588589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507" y="189000"/>
            <a:ext cx="534432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DC5E9F-759A-9F74-71E5-4F8B59B45D29}"/>
              </a:ext>
            </a:extLst>
          </p:cNvPr>
          <p:cNvSpPr txBox="1"/>
          <p:nvPr/>
        </p:nvSpPr>
        <p:spPr>
          <a:xfrm>
            <a:off x="126726" y="3614569"/>
            <a:ext cx="3184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b="1">
                <a:solidFill>
                  <a:srgbClr val="FFFF00"/>
                </a:solidFill>
              </a:rPr>
              <a:t>Camille Monet, 1872, musée Marmottan Monet.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495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Visage humain&#10;&#10;Description générée automatiquement">
            <a:extLst>
              <a:ext uri="{FF2B5EF4-FFF2-40B4-BE49-F238E27FC236}">
                <a16:creationId xmlns:a16="http://schemas.microsoft.com/office/drawing/2014/main" id="{1F672329-0D1D-A629-82BE-13DD331CB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539" y="189000"/>
            <a:ext cx="531692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FDAA5C-44AE-8E2C-7E55-3E6ADE34128C}"/>
              </a:ext>
            </a:extLst>
          </p:cNvPr>
          <p:cNvSpPr txBox="1"/>
          <p:nvPr/>
        </p:nvSpPr>
        <p:spPr>
          <a:xfrm>
            <a:off x="8928847" y="3173506"/>
            <a:ext cx="32631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Camille Monet lisant, 1872, Clark Art Institute, Williamstown.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421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dessin, personne&#10;&#10;Description générée automatiquement">
            <a:extLst>
              <a:ext uri="{FF2B5EF4-FFF2-40B4-BE49-F238E27FC236}">
                <a16:creationId xmlns:a16="http://schemas.microsoft.com/office/drawing/2014/main" id="{FE123F62-7433-7FB4-AA93-1E2E84F12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275" y="189000"/>
            <a:ext cx="492775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72AF49-839E-A63F-4F49-4F19C2BCD220}"/>
              </a:ext>
            </a:extLst>
          </p:cNvPr>
          <p:cNvSpPr txBox="1"/>
          <p:nvPr/>
        </p:nvSpPr>
        <p:spPr>
          <a:xfrm>
            <a:off x="516367" y="3291841"/>
            <a:ext cx="30766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Claude Monet (Le Liseur), 1872, National Gallery of Art, Washington.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660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Visage humain, dessin, chapeau&#10;&#10;Description générée automatiquement">
            <a:extLst>
              <a:ext uri="{FF2B5EF4-FFF2-40B4-BE49-F238E27FC236}">
                <a16:creationId xmlns:a16="http://schemas.microsoft.com/office/drawing/2014/main" id="{4CAB4D6F-E5A6-6724-8FD7-1961393F2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791" y="189000"/>
            <a:ext cx="530363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96A940-10E0-685A-3E73-86E47352ECE5}"/>
              </a:ext>
            </a:extLst>
          </p:cNvPr>
          <p:cNvSpPr txBox="1"/>
          <p:nvPr/>
        </p:nvSpPr>
        <p:spPr>
          <a:xfrm>
            <a:off x="8588188" y="3429000"/>
            <a:ext cx="3603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Claude Monet lisant, 1872, musée Marmottan.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549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Arts visuels&#10;&#10;Description générée automatiquement">
            <a:extLst>
              <a:ext uri="{FF2B5EF4-FFF2-40B4-BE49-F238E27FC236}">
                <a16:creationId xmlns:a16="http://schemas.microsoft.com/office/drawing/2014/main" id="{5E0CD6D7-5B23-FB1A-5BD2-56DF895B2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495" y="189000"/>
            <a:ext cx="898642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F6D055-B022-878C-F289-3F79E03BF411}"/>
              </a:ext>
            </a:extLst>
          </p:cNvPr>
          <p:cNvSpPr txBox="1"/>
          <p:nvPr/>
        </p:nvSpPr>
        <p:spPr>
          <a:xfrm>
            <a:off x="258083" y="2764717"/>
            <a:ext cx="26894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Madame Monet étendue sur un sofa, 1872, musée </a:t>
            </a:r>
            <a:r>
              <a:rPr lang="fr-FR" sz="2400" b="1" dirty="0" err="1">
                <a:solidFill>
                  <a:srgbClr val="FFFF00"/>
                </a:solidFill>
              </a:rPr>
              <a:t>Calouste</a:t>
            </a:r>
            <a:r>
              <a:rPr lang="fr-FR" sz="2400" b="1" dirty="0">
                <a:solidFill>
                  <a:srgbClr val="FFFF00"/>
                </a:solidFill>
              </a:rPr>
              <a:t>-Gulbenkian, Lisbonne.</a:t>
            </a:r>
          </a:p>
        </p:txBody>
      </p:sp>
    </p:spTree>
    <p:extLst>
      <p:ext uri="{BB962C8B-B14F-4D97-AF65-F5344CB8AC3E}">
        <p14:creationId xmlns:p14="http://schemas.microsoft.com/office/powerpoint/2010/main" val="2685011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Peinture artistique, Peinture acrylique&#10;&#10;Description générée automatiquement">
            <a:extLst>
              <a:ext uri="{FF2B5EF4-FFF2-40B4-BE49-F238E27FC236}">
                <a16:creationId xmlns:a16="http://schemas.microsoft.com/office/drawing/2014/main" id="{8717B99F-130C-AA02-6D9B-7D3F89195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222" y="189000"/>
            <a:ext cx="409155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D7C799-8A33-03B9-6511-0BE23F3222AA}"/>
              </a:ext>
            </a:extLst>
          </p:cNvPr>
          <p:cNvSpPr txBox="1"/>
          <p:nvPr/>
        </p:nvSpPr>
        <p:spPr>
          <a:xfrm>
            <a:off x="8326419" y="2880839"/>
            <a:ext cx="3582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Jardin de la rue Cortot à Montmartre, 1876, Carnegie Museum of Art, Pittsburgh.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877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einture, ciel, plein air&#10;&#10;Description générée automatiquement">
            <a:extLst>
              <a:ext uri="{FF2B5EF4-FFF2-40B4-BE49-F238E27FC236}">
                <a16:creationId xmlns:a16="http://schemas.microsoft.com/office/drawing/2014/main" id="{06931EBC-1E07-7834-921C-21BFBE709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790" y="189000"/>
            <a:ext cx="813973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4E19ED-BB1D-70D5-906B-2142D46B2CE7}"/>
              </a:ext>
            </a:extLst>
          </p:cNvPr>
          <p:cNvSpPr txBox="1"/>
          <p:nvPr/>
        </p:nvSpPr>
        <p:spPr>
          <a:xfrm>
            <a:off x="293404" y="3216536"/>
            <a:ext cx="33563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Pont-Neuf, 1872, Washington, National Gallery of Art.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415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Rêne, bride, Fournitures pour cheval&#10;&#10;Description générée automatiquement">
            <a:extLst>
              <a:ext uri="{FF2B5EF4-FFF2-40B4-BE49-F238E27FC236}">
                <a16:creationId xmlns:a16="http://schemas.microsoft.com/office/drawing/2014/main" id="{E7CBA0AC-5E19-6510-A6A6-FA08E4600C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127" y="189000"/>
            <a:ext cx="559827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706AEB-855E-15A9-5EC3-9EBED6EA52F1}"/>
              </a:ext>
            </a:extLst>
          </p:cNvPr>
          <p:cNvSpPr txBox="1"/>
          <p:nvPr/>
        </p:nvSpPr>
        <p:spPr>
          <a:xfrm>
            <a:off x="8982634" y="3162748"/>
            <a:ext cx="32093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L'Allée cavalière au bois de Boulogne (Madame Henriette Darras), 1873, Kunsthalle de Hambourg.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1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Visage humain, personne&#10;&#10;Description générée automatiquement">
            <a:extLst>
              <a:ext uri="{FF2B5EF4-FFF2-40B4-BE49-F238E27FC236}">
                <a16:creationId xmlns:a16="http://schemas.microsoft.com/office/drawing/2014/main" id="{3B733B71-F282-BAA3-64D0-3D9198701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560" y="279000"/>
            <a:ext cx="845282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EB0792-B713-92D1-3C6C-3CE2EA5DED0A}"/>
              </a:ext>
            </a:extLst>
          </p:cNvPr>
          <p:cNvSpPr txBox="1"/>
          <p:nvPr/>
        </p:nvSpPr>
        <p:spPr>
          <a:xfrm>
            <a:off x="393618" y="3334871"/>
            <a:ext cx="3173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Bal du moulin de la Galette, 1876, Paris, musée d'Orsay.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242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habits, croquis&#10;&#10;Description générée automatiquement">
            <a:extLst>
              <a:ext uri="{FF2B5EF4-FFF2-40B4-BE49-F238E27FC236}">
                <a16:creationId xmlns:a16="http://schemas.microsoft.com/office/drawing/2014/main" id="{18547063-CE53-C069-05C8-4EE3AAA96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366" y="189000"/>
            <a:ext cx="471701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AC6B4E-7ACE-885B-1393-F2D1800D6916}"/>
              </a:ext>
            </a:extLst>
          </p:cNvPr>
          <p:cNvSpPr txBox="1"/>
          <p:nvPr/>
        </p:nvSpPr>
        <p:spPr>
          <a:xfrm>
            <a:off x="8390964" y="3302598"/>
            <a:ext cx="35500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Fillette à l'arrosoir, 1876, Washington, National Gallery of Art.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725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art&#10;&#10;Description générée automatiquement">
            <a:extLst>
              <a:ext uri="{FF2B5EF4-FFF2-40B4-BE49-F238E27FC236}">
                <a16:creationId xmlns:a16="http://schemas.microsoft.com/office/drawing/2014/main" id="{82608631-1DFD-D9A3-B322-F40A39B00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131" y="189000"/>
            <a:ext cx="508235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F53CE5-78EB-A69A-263C-CE6B46ACE003}"/>
              </a:ext>
            </a:extLst>
          </p:cNvPr>
          <p:cNvSpPr txBox="1"/>
          <p:nvPr/>
        </p:nvSpPr>
        <p:spPr>
          <a:xfrm>
            <a:off x="329898" y="2893807"/>
            <a:ext cx="3130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Victor Chocquet, 1876, Cambridge, Fogg Art Museum. Un mécène de Renoir.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896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Visage humain&#10;&#10;Description générée automatiquement">
            <a:extLst>
              <a:ext uri="{FF2B5EF4-FFF2-40B4-BE49-F238E27FC236}">
                <a16:creationId xmlns:a16="http://schemas.microsoft.com/office/drawing/2014/main" id="{7B70B9A2-A17E-8DFB-11F8-20BC38E48D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974" y="189000"/>
            <a:ext cx="503301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C2DB17-5EAF-E1B2-8199-3E99BC606695}"/>
              </a:ext>
            </a:extLst>
          </p:cNvPr>
          <p:cNvSpPr txBox="1"/>
          <p:nvPr/>
        </p:nvSpPr>
        <p:spPr>
          <a:xfrm>
            <a:off x="8659906" y="3162748"/>
            <a:ext cx="34101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Autoportrait, 1876, Cambridge, Fogg Art Museum.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679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intérieur, cadre photo&#10;&#10;Description générée automatiquement">
            <a:extLst>
              <a:ext uri="{FF2B5EF4-FFF2-40B4-BE49-F238E27FC236}">
                <a16:creationId xmlns:a16="http://schemas.microsoft.com/office/drawing/2014/main" id="{445F7EF5-67F5-9A25-8D71-C1FBBC2C2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12" y="189000"/>
            <a:ext cx="803331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C6F5A8-2B79-371C-96DE-2F6FA3833FA2}"/>
              </a:ext>
            </a:extLst>
          </p:cNvPr>
          <p:cNvSpPr txBox="1"/>
          <p:nvPr/>
        </p:nvSpPr>
        <p:spPr>
          <a:xfrm>
            <a:off x="266301" y="2721684"/>
            <a:ext cx="33994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Madame Georges Charpentier et ses enfants, 1878, </a:t>
            </a:r>
            <a:r>
              <a:rPr lang="fr-FR" sz="2400" b="1" dirty="0" err="1">
                <a:solidFill>
                  <a:srgbClr val="FFFF00"/>
                </a:solidFill>
              </a:rPr>
              <a:t>Metropolitan</a:t>
            </a:r>
            <a:r>
              <a:rPr lang="fr-FR" sz="2400" b="1" dirty="0">
                <a:solidFill>
                  <a:srgbClr val="FFFF00"/>
                </a:solidFill>
              </a:rPr>
              <a:t> Museum, New York.</a:t>
            </a:r>
          </a:p>
        </p:txBody>
      </p:sp>
    </p:spTree>
    <p:extLst>
      <p:ext uri="{BB962C8B-B14F-4D97-AF65-F5344CB8AC3E}">
        <p14:creationId xmlns:p14="http://schemas.microsoft.com/office/powerpoint/2010/main" val="1340607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B1D9D1-E597-CE5C-4868-E2E18113F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51" y="189000"/>
            <a:ext cx="404189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28F77A-8A4F-173B-F00F-FD4B64F5BC29}"/>
              </a:ext>
            </a:extLst>
          </p:cNvPr>
          <p:cNvSpPr txBox="1"/>
          <p:nvPr/>
        </p:nvSpPr>
        <p:spPr>
          <a:xfrm>
            <a:off x="8390965" y="2644170"/>
            <a:ext cx="35930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Rose et bleue (Alice et Élisabeth Cahen d'Anvers), 1881, musée d'art de São Paulo.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529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femme, personne, peinture&#10;&#10;Description générée automatiquement">
            <a:extLst>
              <a:ext uri="{FF2B5EF4-FFF2-40B4-BE49-F238E27FC236}">
                <a16:creationId xmlns:a16="http://schemas.microsoft.com/office/drawing/2014/main" id="{353330A0-7A34-033F-A757-EED271E32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131" y="279491"/>
            <a:ext cx="8532000" cy="629901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06687F-D4F9-F8A9-25F9-D332587F4153}"/>
              </a:ext>
            </a:extLst>
          </p:cNvPr>
          <p:cNvSpPr txBox="1"/>
          <p:nvPr/>
        </p:nvSpPr>
        <p:spPr>
          <a:xfrm>
            <a:off x="408790" y="2753958"/>
            <a:ext cx="3119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Déjeuner des canotiers (1881), Washington, The Phillips Collection.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262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habits, femme&#10;&#10;Description générée automatiquement">
            <a:extLst>
              <a:ext uri="{FF2B5EF4-FFF2-40B4-BE49-F238E27FC236}">
                <a16:creationId xmlns:a16="http://schemas.microsoft.com/office/drawing/2014/main" id="{3B4727CC-D371-FD26-92DC-F8ADB7A133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344" y="189000"/>
            <a:ext cx="505261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89802F-7D11-4FB8-ED55-3904E97007B8}"/>
              </a:ext>
            </a:extLst>
          </p:cNvPr>
          <p:cNvSpPr txBox="1"/>
          <p:nvPr/>
        </p:nvSpPr>
        <p:spPr>
          <a:xfrm>
            <a:off x="8294146" y="2947595"/>
            <a:ext cx="37006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Jeune Fille algérienne, 1881, musée des Beaux-Arts (Boston).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622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Visage humain&#10;&#10;Description générée automatiquement">
            <a:extLst>
              <a:ext uri="{FF2B5EF4-FFF2-40B4-BE49-F238E27FC236}">
                <a16:creationId xmlns:a16="http://schemas.microsoft.com/office/drawing/2014/main" id="{4817B27F-1F01-A05B-6455-A9818A736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092" y="189000"/>
            <a:ext cx="530061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E41C54-8764-7A1D-6C99-5F98687CB1E7}"/>
              </a:ext>
            </a:extLst>
          </p:cNvPr>
          <p:cNvSpPr txBox="1"/>
          <p:nvPr/>
        </p:nvSpPr>
        <p:spPr>
          <a:xfrm>
            <a:off x="0" y="2580528"/>
            <a:ext cx="32910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Femme nue dans un paysage, 1883, musée de l'Orangerie, Paris.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293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ur, habits, dessin&#10;&#10;Description générée automatiquement">
            <a:extLst>
              <a:ext uri="{FF2B5EF4-FFF2-40B4-BE49-F238E27FC236}">
                <a16:creationId xmlns:a16="http://schemas.microsoft.com/office/drawing/2014/main" id="{B8B1E247-9BFD-F7E1-DC20-0B82571BF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652" y="189000"/>
            <a:ext cx="463269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76E59E-99E1-9FE5-3316-08F24B7CCDF8}"/>
              </a:ext>
            </a:extLst>
          </p:cNvPr>
          <p:cNvSpPr txBox="1"/>
          <p:nvPr/>
        </p:nvSpPr>
        <p:spPr>
          <a:xfrm>
            <a:off x="8649148" y="2495774"/>
            <a:ext cx="333487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Balayeuse (1899), Collection privée (Steve Wynn, hôtel Mirage, Las Vegas, Nevada).</a:t>
            </a:r>
          </a:p>
        </p:txBody>
      </p:sp>
    </p:spTree>
    <p:extLst>
      <p:ext uri="{BB962C8B-B14F-4D97-AF65-F5344CB8AC3E}">
        <p14:creationId xmlns:p14="http://schemas.microsoft.com/office/powerpoint/2010/main" val="1597394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s visuels, Peinture artistique&#10;&#10;Description générée automatiquement">
            <a:extLst>
              <a:ext uri="{FF2B5EF4-FFF2-40B4-BE49-F238E27FC236}">
                <a16:creationId xmlns:a16="http://schemas.microsoft.com/office/drawing/2014/main" id="{AA8F681F-8CF6-3835-4AE1-A76C5BA7E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02" y="189000"/>
            <a:ext cx="1069783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B9CF94-2EC7-69CE-BD1E-95BC1E038590}"/>
              </a:ext>
            </a:extLst>
          </p:cNvPr>
          <p:cNvSpPr txBox="1"/>
          <p:nvPr/>
        </p:nvSpPr>
        <p:spPr>
          <a:xfrm>
            <a:off x="3591892" y="6336883"/>
            <a:ext cx="8046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Renoir, Paysage, La Gaude, vers 1910.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47545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art, portrait&#10;&#10;Description générée automatiquement">
            <a:extLst>
              <a:ext uri="{FF2B5EF4-FFF2-40B4-BE49-F238E27FC236}">
                <a16:creationId xmlns:a16="http://schemas.microsoft.com/office/drawing/2014/main" id="{BC97B99A-0BE4-6041-59E3-E1EFC3D36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000" y="160604"/>
            <a:ext cx="5436000" cy="653679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6961C1-9E63-E9AA-DACA-2B924ED0DD31}"/>
              </a:ext>
            </a:extLst>
          </p:cNvPr>
          <p:cNvSpPr txBox="1"/>
          <p:nvPr/>
        </p:nvSpPr>
        <p:spPr>
          <a:xfrm>
            <a:off x="392703" y="2396265"/>
            <a:ext cx="28400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Marie-Félix Hippolyte-Lucas, Portrait de Renoir (1919), localisation inconnue.</a:t>
            </a:r>
          </a:p>
        </p:txBody>
      </p:sp>
    </p:spTree>
    <p:extLst>
      <p:ext uri="{BB962C8B-B14F-4D97-AF65-F5344CB8AC3E}">
        <p14:creationId xmlns:p14="http://schemas.microsoft.com/office/powerpoint/2010/main" val="2700330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personne, cadre photo&#10;&#10;Description générée automatiquement">
            <a:extLst>
              <a:ext uri="{FF2B5EF4-FFF2-40B4-BE49-F238E27FC236}">
                <a16:creationId xmlns:a16="http://schemas.microsoft.com/office/drawing/2014/main" id="{64F52841-4D06-E7C5-B71E-E85C04F87D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558" y="189000"/>
            <a:ext cx="5184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0CB938-B4BD-A2A6-AB00-D8FC8C68EE19}"/>
              </a:ext>
            </a:extLst>
          </p:cNvPr>
          <p:cNvSpPr txBox="1"/>
          <p:nvPr/>
        </p:nvSpPr>
        <p:spPr>
          <a:xfrm>
            <a:off x="8724452" y="2818504"/>
            <a:ext cx="34675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Jeune femme au crochet (1875), Williamstown, Clark Art Institute.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321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personne, Visage humain&#10;&#10;Description générée automatiquement">
            <a:extLst>
              <a:ext uri="{FF2B5EF4-FFF2-40B4-BE49-F238E27FC236}">
                <a16:creationId xmlns:a16="http://schemas.microsoft.com/office/drawing/2014/main" id="{E8D4000B-5572-E0E2-E371-F6C1C14A2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340" y="189000"/>
            <a:ext cx="472131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563B4C-7578-77DC-9BB0-EAA332438FF2}"/>
              </a:ext>
            </a:extLst>
          </p:cNvPr>
          <p:cNvSpPr txBox="1"/>
          <p:nvPr/>
        </p:nvSpPr>
        <p:spPr>
          <a:xfrm>
            <a:off x="411227" y="3342940"/>
            <a:ext cx="332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Fiancés - Le Ménage Sisley (1868), Cologne, musée Wallraf Richartz.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444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intérieur&#10;&#10;Description générée automatiquement">
            <a:extLst>
              <a:ext uri="{FF2B5EF4-FFF2-40B4-BE49-F238E27FC236}">
                <a16:creationId xmlns:a16="http://schemas.microsoft.com/office/drawing/2014/main" id="{3C672A99-03EC-8934-1F5F-54E53AE95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000" y="189000"/>
            <a:ext cx="450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326452-C641-CB22-124B-9BA12E6BEE6A}"/>
              </a:ext>
            </a:extLst>
          </p:cNvPr>
          <p:cNvSpPr txBox="1"/>
          <p:nvPr/>
        </p:nvSpPr>
        <p:spPr>
          <a:xfrm>
            <a:off x="8530813" y="3055172"/>
            <a:ext cx="35607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Femme à la perruche (1871), New York, musée Solomon R. Guggenheim.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212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femme, art, personne&#10;&#10;Description générée automatiquement">
            <a:extLst>
              <a:ext uri="{FF2B5EF4-FFF2-40B4-BE49-F238E27FC236}">
                <a16:creationId xmlns:a16="http://schemas.microsoft.com/office/drawing/2014/main" id="{4057713D-05F0-ADCD-E827-D1AA0A138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277" y="189000"/>
            <a:ext cx="506744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9DF677-36A2-5C9A-975E-E9575E86EBF0}"/>
              </a:ext>
            </a:extLst>
          </p:cNvPr>
          <p:cNvSpPr txBox="1"/>
          <p:nvPr/>
        </p:nvSpPr>
        <p:spPr>
          <a:xfrm>
            <a:off x="118334" y="3127786"/>
            <a:ext cx="31304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 jardin - Sous la tonnelle au moulin de la Galette (1876), Moscou, musée Pouchkine.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053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dessin, habits&#10;&#10;Description générée automatiquement">
            <a:extLst>
              <a:ext uri="{FF2B5EF4-FFF2-40B4-BE49-F238E27FC236}">
                <a16:creationId xmlns:a16="http://schemas.microsoft.com/office/drawing/2014/main" id="{107FE6F8-1BDD-F31D-F415-9DFC2B6F5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190" y="189000"/>
            <a:ext cx="523108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CE92DF-D1AD-4FF1-51FB-BE646225DBB6}"/>
              </a:ext>
            </a:extLst>
          </p:cNvPr>
          <p:cNvSpPr txBox="1"/>
          <p:nvPr/>
        </p:nvSpPr>
        <p:spPr>
          <a:xfrm>
            <a:off x="8918089" y="2926080"/>
            <a:ext cx="32739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Fin du déjeuner (1879), Francfort-sur-le-Main, musée Städel.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893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1DDAF8D-5645-6102-3DAB-C932DFEAA337}"/>
              </a:ext>
            </a:extLst>
          </p:cNvPr>
          <p:cNvSpPr txBox="1"/>
          <p:nvPr/>
        </p:nvSpPr>
        <p:spPr>
          <a:xfrm>
            <a:off x="1785769" y="941498"/>
            <a:ext cx="10090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Pierre Auguste Renoir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667AA1A-3A31-3687-0865-25BBF2CCC4B3}"/>
              </a:ext>
            </a:extLst>
          </p:cNvPr>
          <p:cNvSpPr txBox="1"/>
          <p:nvPr/>
        </p:nvSpPr>
        <p:spPr>
          <a:xfrm>
            <a:off x="3291841" y="2036263"/>
            <a:ext cx="7756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6312523-7DB3-9CDF-F39B-26EE9BBD2513}"/>
              </a:ext>
            </a:extLst>
          </p:cNvPr>
          <p:cNvSpPr txBox="1"/>
          <p:nvPr/>
        </p:nvSpPr>
        <p:spPr>
          <a:xfrm>
            <a:off x="3946263" y="3233431"/>
            <a:ext cx="4776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73FE579-F049-7F2F-7A25-4C8B650BC851}"/>
              </a:ext>
            </a:extLst>
          </p:cNvPr>
          <p:cNvSpPr txBox="1"/>
          <p:nvPr/>
        </p:nvSpPr>
        <p:spPr>
          <a:xfrm>
            <a:off x="5382410" y="4186621"/>
            <a:ext cx="69386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433135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575</Words>
  <Application>Microsoft Office PowerPoint</Application>
  <PresentationFormat>Grand écran</PresentationFormat>
  <Paragraphs>47</Paragraphs>
  <Slides>31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2024-09-05T09:17:56Z</dcterms:created>
  <dcterms:modified xsi:type="dcterms:W3CDTF">2024-09-05T11:45:50Z</dcterms:modified>
</cp:coreProperties>
</file>