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84" r:id="rId3"/>
    <p:sldId id="256" r:id="rId4"/>
    <p:sldId id="279" r:id="rId5"/>
    <p:sldId id="280" r:id="rId6"/>
    <p:sldId id="278" r:id="rId7"/>
    <p:sldId id="277" r:id="rId8"/>
    <p:sldId id="276" r:id="rId9"/>
    <p:sldId id="275" r:id="rId10"/>
    <p:sldId id="274" r:id="rId11"/>
    <p:sldId id="273" r:id="rId12"/>
    <p:sldId id="272" r:id="rId13"/>
    <p:sldId id="271" r:id="rId14"/>
    <p:sldId id="270" r:id="rId15"/>
    <p:sldId id="269" r:id="rId16"/>
    <p:sldId id="267" r:id="rId17"/>
    <p:sldId id="266" r:id="rId18"/>
    <p:sldId id="265" r:id="rId19"/>
    <p:sldId id="264" r:id="rId20"/>
    <p:sldId id="263" r:id="rId21"/>
    <p:sldId id="262" r:id="rId22"/>
    <p:sldId id="261" r:id="rId23"/>
    <p:sldId id="260" r:id="rId24"/>
    <p:sldId id="259" r:id="rId25"/>
    <p:sldId id="258" r:id="rId26"/>
    <p:sldId id="257" r:id="rId27"/>
    <p:sldId id="281" r:id="rId28"/>
    <p:sldId id="282" r:id="rId29"/>
    <p:sldId id="283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51" autoAdjust="0"/>
    <p:restoredTop sz="94660"/>
  </p:normalViewPr>
  <p:slideViewPr>
    <p:cSldViewPr snapToGrid="0">
      <p:cViewPr varScale="1">
        <p:scale>
          <a:sx n="74" d="100"/>
          <a:sy n="74" d="100"/>
        </p:scale>
        <p:origin x="701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293520-27A1-D9B6-C930-BC3F49E594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0101071-2BE9-8C13-CC01-BB00689C4B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2CDB776-3C97-6E48-1E04-72459A41A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7B1DD-516F-43E7-9603-6305D27D806F}" type="datetimeFigureOut">
              <a:rPr lang="fr-FR" smtClean="0"/>
              <a:t>23/08/2024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ACF7665-161F-13B0-9C3C-0ACAEEC97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26E8082-DB9F-B3D9-871E-33D5E463A5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EACE2-4031-4D6A-A9BD-AA2F000A88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96287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4AFC71-9D05-0F77-5BAE-03ED6F995B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2A29214-A98E-A0B6-4E3B-10286E8684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14BB23-D753-26DA-94CF-FFFFD82CB9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7B1DD-516F-43E7-9603-6305D27D806F}" type="datetimeFigureOut">
              <a:rPr lang="fr-FR" smtClean="0"/>
              <a:t>23/08/2024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D3621F2-AD48-E3E6-26A8-249383529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F6FB53-893A-6448-CAB2-61A99DD22B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EACE2-4031-4D6A-A9BD-AA2F000A88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9783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709633-8F1A-B13A-4804-891B9D6750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591AC8E-2AAD-C5D4-0681-7A5C5366BB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F05AEE7-2CD6-C187-6535-612BBC05F6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7B1DD-516F-43E7-9603-6305D27D806F}" type="datetimeFigureOut">
              <a:rPr lang="fr-FR" smtClean="0"/>
              <a:t>23/08/2024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5110B71-4B23-4E6E-C235-AE0427671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2C5BB5-DB65-F6FF-7245-BD446CAEED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EACE2-4031-4D6A-A9BD-AA2F000A88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2933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69CF3C-42A3-D7DE-19DE-3108B4AE7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74D09D7-927F-106D-724A-60223503D5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032BDC1-09F8-8CA9-3B9D-883F4A6A54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E08E635-6AF3-3CEB-1AF5-861176DDE7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7B1DD-516F-43E7-9603-6305D27D806F}" type="datetimeFigureOut">
              <a:rPr lang="fr-FR" smtClean="0"/>
              <a:t>23/08/2024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DE4DC20-0AA4-4D52-1104-01FB9613DC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E9C5261-77CD-66C3-6719-0ED7B863F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EACE2-4031-4D6A-A9BD-AA2F000A88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07640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5811A2-1103-966A-C24A-9C766B4054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5F3BE53-E5E6-2AED-E1E4-321FA78AB8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E7E7DBD-C2FF-5038-DB6D-228F1A5AFE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84B0E1B-1D82-705C-3F68-B776E3E0D4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1F25598-C37F-8FF7-DEF0-40F19D5985D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8969404-3A3E-7BCF-8CC6-CD7B0516F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7B1DD-516F-43E7-9603-6305D27D806F}" type="datetimeFigureOut">
              <a:rPr lang="fr-FR" smtClean="0"/>
              <a:t>23/08/2024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1E4BF3F-F65F-E20C-50C6-684BA3525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8CA670F-12A2-BB17-C738-3A36CAE45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EACE2-4031-4D6A-A9BD-AA2F000A88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51034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AA04B7-DDD3-2D86-A6B6-01E7EEC16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BDA9B12-B278-DD09-6CB2-8D10F551DF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7B1DD-516F-43E7-9603-6305D27D806F}" type="datetimeFigureOut">
              <a:rPr lang="fr-FR" smtClean="0"/>
              <a:t>23/08/2024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F62ACF4-E28F-E276-68B1-DC937AA7D8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2D31FF5-7FB7-0FA4-8CD2-A810040B87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EACE2-4031-4D6A-A9BD-AA2F000A88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51224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03F672D-1556-5390-A26C-426914717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7B1DD-516F-43E7-9603-6305D27D806F}" type="datetimeFigureOut">
              <a:rPr lang="fr-FR" smtClean="0"/>
              <a:t>23/08/2024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0BA7357-C558-0994-894B-0DA9903B8A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1CE9E3C-8717-F921-5053-43897F2E54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EACE2-4031-4D6A-A9BD-AA2F000A88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2239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99CC0E-8AFC-775F-DA4A-B3B2080652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6613EC6-4293-7241-C974-877A5BE727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10A841F-5763-373B-D1C2-6E2413B6D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5A24FCF-F3CC-36F7-E379-0E25DB19BB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7B1DD-516F-43E7-9603-6305D27D806F}" type="datetimeFigureOut">
              <a:rPr lang="fr-FR" smtClean="0"/>
              <a:t>23/08/2024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1179ED9-451D-5075-43B0-3C03341EC7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81A7A42-538B-B34E-3923-4B2F780ACF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EACE2-4031-4D6A-A9BD-AA2F000A88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51785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13C2F9-58D7-88CE-603A-F4D8AEDFDB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198424-0D54-4B3B-385E-2463836935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50B2B2A-C2E7-CEE1-00CD-05C192B83D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487F157-66CF-3082-B827-917D657CE6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7B1DD-516F-43E7-9603-6305D27D806F}" type="datetimeFigureOut">
              <a:rPr lang="fr-FR" smtClean="0"/>
              <a:t>23/08/2024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ED99B48-4894-19EF-3CB5-F8DE5730D8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3047C6B-0EAD-32B0-6137-853091B4EC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EACE2-4031-4D6A-A9BD-AA2F000A88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95273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ECF362-2487-C0CD-E512-62A06A6822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EEDF22E-4ED3-8255-4878-1EB0C8EB95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3C8AD52-DD6B-CB6B-7485-9100D72DC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7B1DD-516F-43E7-9603-6305D27D806F}" type="datetimeFigureOut">
              <a:rPr lang="fr-FR" smtClean="0"/>
              <a:t>23/08/2024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A9C5C4B-0D83-38FD-5EFB-E7752BBBCE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354B13F-0D4A-9431-AB71-C6ADB1F1E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EACE2-4031-4D6A-A9BD-AA2F000A88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2749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D4BAB64-494D-63DE-451D-7274441EA5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AB9F603-92F3-4E50-F402-ABD4D43AC7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6C9205A-755D-20C1-3C95-57C49769D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7B1DD-516F-43E7-9603-6305D27D806F}" type="datetimeFigureOut">
              <a:rPr lang="fr-FR" smtClean="0"/>
              <a:t>23/08/2024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FF34B71-2F3F-3EC5-9306-F18362540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26158A-7637-280D-382F-BCB7A227D7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EACE2-4031-4D6A-A9BD-AA2F000A88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86424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03E71E2-1E53-423F-6A31-F7AB6E862E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CBFA54F-AB1E-C4EA-E250-0308D2BAA6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D941E41-12E5-51C5-97EB-2CD6030E87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77B1DD-516F-43E7-9603-6305D27D806F}" type="datetimeFigureOut">
              <a:rPr lang="fr-FR" smtClean="0"/>
              <a:t>23/08/2024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DC895B4-AB60-5D59-C8E5-E1DD84DEB4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E130C89-5395-514A-2449-00C10292FF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F4EACE2-4031-4D6A-A9BD-AA2F000A88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231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arbre, bâtiment&#10;&#10;Description générée automatiquement">
            <a:extLst>
              <a:ext uri="{FF2B5EF4-FFF2-40B4-BE49-F238E27FC236}">
                <a16:creationId xmlns:a16="http://schemas.microsoft.com/office/drawing/2014/main" id="{28F9188D-F9C3-05F1-BD09-989C56B2AA6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1685" y="369000"/>
            <a:ext cx="8160000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7F1581-043E-004B-C6B0-3CFDEC664865}"/>
              </a:ext>
            </a:extLst>
          </p:cNvPr>
          <p:cNvSpPr txBox="1"/>
          <p:nvPr/>
        </p:nvSpPr>
        <p:spPr>
          <a:xfrm>
            <a:off x="4051857" y="369000"/>
            <a:ext cx="77827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Vacance A Brando- La Corse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811B193-2904-BECA-3E82-CF052BDED3DB}"/>
              </a:ext>
            </a:extLst>
          </p:cNvPr>
          <p:cNvSpPr txBox="1"/>
          <p:nvPr/>
        </p:nvSpPr>
        <p:spPr>
          <a:xfrm>
            <a:off x="3444054" y="6372467"/>
            <a:ext cx="87479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Hameau de Pozzu et le Palazzu Angeli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3963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  <p:sndAc>
          <p:stSnd loop="1">
            <p:snd r:embed="rId2" name="Terra Corsa (Clip officiel).wav"/>
          </p:stSnd>
        </p:sndAc>
      </p:transition>
    </mc:Choice>
    <mc:Fallback>
      <p:transition spd="slow" advClick="0" advTm="8000">
        <p:fade/>
        <p:sndAc>
          <p:stSnd loop="1">
            <p:snd r:embed="rId2" name="Terra Corsa (Clip officiel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EF200E8-970B-CCE3-ECC9-814C902F3DA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000" b="1" dirty="0"/>
              <a:t>Brando est une commune située sur la côte est du Cap Corse, à 8 km au nord de Bastia. Autrefois, la communauté de Brando était un fief des De Gentile ; elle se situe dans l'ancienne pieve de Brando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963520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nature, ciel&#10;&#10;Description générée automatiquement">
            <a:extLst>
              <a:ext uri="{FF2B5EF4-FFF2-40B4-BE49-F238E27FC236}">
                <a16:creationId xmlns:a16="http://schemas.microsoft.com/office/drawing/2014/main" id="{BAB91D5C-1355-26A6-000B-4565B4DD7F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7970" y="369000"/>
            <a:ext cx="9216059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4E58AD-C08D-2654-13F3-5A278C9B2B81}"/>
              </a:ext>
            </a:extLst>
          </p:cNvPr>
          <p:cNvSpPr txBox="1"/>
          <p:nvPr/>
        </p:nvSpPr>
        <p:spPr>
          <a:xfrm>
            <a:off x="2166683" y="244780"/>
            <a:ext cx="87325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/>
              <a:t>Vue hivernale d'</a:t>
            </a:r>
            <a:r>
              <a:rPr lang="fr-FR" sz="2400" b="1" dirty="0" err="1"/>
              <a:t>Erbalonga</a:t>
            </a:r>
            <a:r>
              <a:rPr lang="fr-FR" sz="2400" b="1" dirty="0"/>
              <a:t>. En arrière-plan, les montagnes enneigées qui referment la vallée. Le Monte </a:t>
            </a:r>
            <a:r>
              <a:rPr lang="fr-FR" sz="2400" b="1" dirty="0" err="1"/>
              <a:t>Stellu</a:t>
            </a:r>
            <a:r>
              <a:rPr lang="fr-FR" sz="2400" b="1" dirty="0"/>
              <a:t> est dans les nuages.</a:t>
            </a:r>
          </a:p>
        </p:txBody>
      </p:sp>
    </p:spTree>
    <p:extLst>
      <p:ext uri="{BB962C8B-B14F-4D97-AF65-F5344CB8AC3E}">
        <p14:creationId xmlns:p14="http://schemas.microsoft.com/office/powerpoint/2010/main" val="23588047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nuage&#10;&#10;Description générée automatiquement">
            <a:extLst>
              <a:ext uri="{FF2B5EF4-FFF2-40B4-BE49-F238E27FC236}">
                <a16:creationId xmlns:a16="http://schemas.microsoft.com/office/drawing/2014/main" id="{EA508263-A2F4-252B-85C7-64D8436010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D67D9D-F637-8E5A-AB54-AC5879F7CE5A}"/>
              </a:ext>
            </a:extLst>
          </p:cNvPr>
          <p:cNvSpPr txBox="1"/>
          <p:nvPr/>
        </p:nvSpPr>
        <p:spPr>
          <a:xfrm>
            <a:off x="4303390" y="6146526"/>
            <a:ext cx="7429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Sémaphore de Capo Sagro.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03070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eau, panorama&#10;&#10;Description générée automatiquement">
            <a:extLst>
              <a:ext uri="{FF2B5EF4-FFF2-40B4-BE49-F238E27FC236}">
                <a16:creationId xmlns:a16="http://schemas.microsoft.com/office/drawing/2014/main" id="{0A09CC9E-6306-E98C-EB0E-8C2BA31263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000" y="2052450"/>
            <a:ext cx="11592000" cy="27531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44FB29-01C2-3AC9-9326-99BAD7CA1891}"/>
              </a:ext>
            </a:extLst>
          </p:cNvPr>
          <p:cNvSpPr txBox="1"/>
          <p:nvPr/>
        </p:nvSpPr>
        <p:spPr>
          <a:xfrm>
            <a:off x="2364470" y="4744180"/>
            <a:ext cx="87907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>
                <a:solidFill>
                  <a:srgbClr val="FFFF00"/>
                </a:solidFill>
              </a:rPr>
              <a:t>Panorama d'Erbalonga depuis la route corniche D 54.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45854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ciel&#10;&#10;Description générée automatiquement">
            <a:extLst>
              <a:ext uri="{FF2B5EF4-FFF2-40B4-BE49-F238E27FC236}">
                <a16:creationId xmlns:a16="http://schemas.microsoft.com/office/drawing/2014/main" id="{7DD03834-D48B-0809-F01D-92CEBB6357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372" y="223428"/>
            <a:ext cx="8352000" cy="6264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62B522-02F6-E16E-28BD-845420551D99}"/>
              </a:ext>
            </a:extLst>
          </p:cNvPr>
          <p:cNvSpPr txBox="1"/>
          <p:nvPr/>
        </p:nvSpPr>
        <p:spPr>
          <a:xfrm>
            <a:off x="9263007" y="2817847"/>
            <a:ext cx="19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Entrée du monastère.</a:t>
            </a:r>
          </a:p>
        </p:txBody>
      </p:sp>
    </p:spTree>
    <p:extLst>
      <p:ext uri="{BB962C8B-B14F-4D97-AF65-F5344CB8AC3E}">
        <p14:creationId xmlns:p14="http://schemas.microsoft.com/office/powerpoint/2010/main" val="565312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nature&#10;&#10;Description générée automatiquement">
            <a:extLst>
              <a:ext uri="{FF2B5EF4-FFF2-40B4-BE49-F238E27FC236}">
                <a16:creationId xmlns:a16="http://schemas.microsoft.com/office/drawing/2014/main" id="{90B984DE-450F-1B27-53BC-521E5A2F5C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3045" y="369000"/>
            <a:ext cx="8160000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920818-0894-5202-BE79-63C1EB85D61C}"/>
              </a:ext>
            </a:extLst>
          </p:cNvPr>
          <p:cNvSpPr txBox="1"/>
          <p:nvPr/>
        </p:nvSpPr>
        <p:spPr>
          <a:xfrm>
            <a:off x="189186" y="3549227"/>
            <a:ext cx="31230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Marine d'Erbalonga.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7483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eau&#10;&#10;Description générée automatiquement">
            <a:extLst>
              <a:ext uri="{FF2B5EF4-FFF2-40B4-BE49-F238E27FC236}">
                <a16:creationId xmlns:a16="http://schemas.microsoft.com/office/drawing/2014/main" id="{DBB427D2-5986-8F56-B632-0EAC514F23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059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8B36AF6-7A39-5B77-BDC9-80437AE4A749}"/>
              </a:ext>
            </a:extLst>
          </p:cNvPr>
          <p:cNvSpPr txBox="1"/>
          <p:nvPr/>
        </p:nvSpPr>
        <p:spPr>
          <a:xfrm>
            <a:off x="9265059" y="3023755"/>
            <a:ext cx="28195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Brando - Le port d'Erbalunga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46650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nuage&#10;&#10;Description générée automatiquement">
            <a:extLst>
              <a:ext uri="{FF2B5EF4-FFF2-40B4-BE49-F238E27FC236}">
                <a16:creationId xmlns:a16="http://schemas.microsoft.com/office/drawing/2014/main" id="{E3566FE3-2846-A7F2-30D2-9CBBDADFF9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7639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2E223C-552E-0FD2-D1E5-DBC3B5D9AB67}"/>
              </a:ext>
            </a:extLst>
          </p:cNvPr>
          <p:cNvSpPr txBox="1"/>
          <p:nvPr/>
        </p:nvSpPr>
        <p:spPr>
          <a:xfrm>
            <a:off x="648894" y="3649717"/>
            <a:ext cx="31172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passe du port.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38713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maison&#10;&#10;Description générée automatiquement">
            <a:extLst>
              <a:ext uri="{FF2B5EF4-FFF2-40B4-BE49-F238E27FC236}">
                <a16:creationId xmlns:a16="http://schemas.microsoft.com/office/drawing/2014/main" id="{F6BD113F-9855-3817-8AA0-BD1FC43395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728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85282B-2577-1A1A-812B-A059BE1FF66D}"/>
              </a:ext>
            </a:extLst>
          </p:cNvPr>
          <p:cNvSpPr txBox="1"/>
          <p:nvPr/>
        </p:nvSpPr>
        <p:spPr>
          <a:xfrm>
            <a:off x="8842664" y="3065318"/>
            <a:ext cx="33493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Dans les ruelles de Torre.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6218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sol&#10;&#10;Description générée automatiquement">
            <a:extLst>
              <a:ext uri="{FF2B5EF4-FFF2-40B4-BE49-F238E27FC236}">
                <a16:creationId xmlns:a16="http://schemas.microsoft.com/office/drawing/2014/main" id="{A576A867-EE20-B488-537F-916B3FA981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4124" y="369000"/>
            <a:ext cx="8160000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9600B4-A377-AA99-473A-B6565391327D}"/>
              </a:ext>
            </a:extLst>
          </p:cNvPr>
          <p:cNvSpPr txBox="1"/>
          <p:nvPr/>
        </p:nvSpPr>
        <p:spPr>
          <a:xfrm>
            <a:off x="1532361" y="3775841"/>
            <a:ext cx="31172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Erbalonga.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53673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lac, mer&#10;&#10;Description générée automatiquement">
            <a:extLst>
              <a:ext uri="{FF2B5EF4-FFF2-40B4-BE49-F238E27FC236}">
                <a16:creationId xmlns:a16="http://schemas.microsoft.com/office/drawing/2014/main" id="{525878BF-C4AE-2322-F6D0-879BA527E8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848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A0541D-81F6-F901-54C2-EF12B57BC6A8}"/>
              </a:ext>
            </a:extLst>
          </p:cNvPr>
          <p:cNvSpPr txBox="1"/>
          <p:nvPr/>
        </p:nvSpPr>
        <p:spPr>
          <a:xfrm>
            <a:off x="8734096" y="3429000"/>
            <a:ext cx="31824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Marine d'Erbalonga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55975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plante, paysage&#10;&#10;Description générée automatiquement">
            <a:extLst>
              <a:ext uri="{FF2B5EF4-FFF2-40B4-BE49-F238E27FC236}">
                <a16:creationId xmlns:a16="http://schemas.microsoft.com/office/drawing/2014/main" id="{23FE03DD-065B-2225-1665-2F262A4634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7639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D6D8A9-186D-CFBC-E12C-E72FE2A2F11A}"/>
              </a:ext>
            </a:extLst>
          </p:cNvPr>
          <p:cNvSpPr txBox="1"/>
          <p:nvPr/>
        </p:nvSpPr>
        <p:spPr>
          <a:xfrm>
            <a:off x="773793" y="3429000"/>
            <a:ext cx="31768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Ruines du fort de Brando.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44259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bâtiment&#10;&#10;Description générée automatiquement">
            <a:extLst>
              <a:ext uri="{FF2B5EF4-FFF2-40B4-BE49-F238E27FC236}">
                <a16:creationId xmlns:a16="http://schemas.microsoft.com/office/drawing/2014/main" id="{B0DAD500-0CF4-9D24-7A33-A4A66D75E1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197" y="369000"/>
            <a:ext cx="8160000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26DC75-61A5-48F7-DC43-A239C0F1F55B}"/>
              </a:ext>
            </a:extLst>
          </p:cNvPr>
          <p:cNvSpPr txBox="1"/>
          <p:nvPr/>
        </p:nvSpPr>
        <p:spPr>
          <a:xfrm>
            <a:off x="8897197" y="2915426"/>
            <a:ext cx="31146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Ruines de l'ancien couvent San Francescu à Castello.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75795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aysage, nature&#10;&#10;Description générée automatiquement">
            <a:extLst>
              <a:ext uri="{FF2B5EF4-FFF2-40B4-BE49-F238E27FC236}">
                <a16:creationId xmlns:a16="http://schemas.microsoft.com/office/drawing/2014/main" id="{B874C2F8-017F-8841-DA61-4BF80D4E20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7640" y="364500"/>
            <a:ext cx="8172000" cy="6129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116368-DD68-5217-0193-BAB8E23E4EA3}"/>
              </a:ext>
            </a:extLst>
          </p:cNvPr>
          <p:cNvSpPr txBox="1"/>
          <p:nvPr/>
        </p:nvSpPr>
        <p:spPr>
          <a:xfrm>
            <a:off x="1648612" y="3334407"/>
            <a:ext cx="31380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Hameau de Silgaggia.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9081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ciel, montagne&#10;&#10;Description générée automatiquement">
            <a:extLst>
              <a:ext uri="{FF2B5EF4-FFF2-40B4-BE49-F238E27FC236}">
                <a16:creationId xmlns:a16="http://schemas.microsoft.com/office/drawing/2014/main" id="{A9B236D2-1E7E-6D6A-FDA1-114B897ED1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728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E33921B-E205-0965-8C29-F3C06F7EDCBD}"/>
              </a:ext>
            </a:extLst>
          </p:cNvPr>
          <p:cNvSpPr txBox="1"/>
          <p:nvPr/>
        </p:nvSpPr>
        <p:spPr>
          <a:xfrm>
            <a:off x="8928728" y="3429000"/>
            <a:ext cx="3122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Marine de </a:t>
            </a:r>
            <a:r>
              <a:rPr lang="fr-FR" sz="2400" b="1" dirty="0" err="1">
                <a:solidFill>
                  <a:srgbClr val="FFFF00"/>
                </a:solidFill>
              </a:rPr>
              <a:t>Lavasina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19489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ison, eau, arbre&#10;&#10;Description générée automatiquement">
            <a:extLst>
              <a:ext uri="{FF2B5EF4-FFF2-40B4-BE49-F238E27FC236}">
                <a16:creationId xmlns:a16="http://schemas.microsoft.com/office/drawing/2014/main" id="{918F2BE6-2F11-7E00-7EBD-26E352094C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4066" y="271746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45B9D5-4C23-29F6-2F44-30079DE5C414}"/>
              </a:ext>
            </a:extLst>
          </p:cNvPr>
          <p:cNvSpPr txBox="1"/>
          <p:nvPr/>
        </p:nvSpPr>
        <p:spPr>
          <a:xfrm>
            <a:off x="469980" y="3665758"/>
            <a:ext cx="3127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Plage de Lavasina.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9348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eau&#10;&#10;Description générée automatiquement">
            <a:extLst>
              <a:ext uri="{FF2B5EF4-FFF2-40B4-BE49-F238E27FC236}">
                <a16:creationId xmlns:a16="http://schemas.microsoft.com/office/drawing/2014/main" id="{E940BB67-FE2A-CA2B-DF4F-8728666956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667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30CB1F-B3E9-816A-5E9F-081460B7B958}"/>
              </a:ext>
            </a:extLst>
          </p:cNvPr>
          <p:cNvSpPr txBox="1"/>
          <p:nvPr/>
        </p:nvSpPr>
        <p:spPr>
          <a:xfrm>
            <a:off x="8750053" y="3568547"/>
            <a:ext cx="33263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Santa Maria Natività.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2019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bâtiment, plein air, ciel&#10;&#10;Description générée automatiquement">
            <a:extLst>
              <a:ext uri="{FF2B5EF4-FFF2-40B4-BE49-F238E27FC236}">
                <a16:creationId xmlns:a16="http://schemas.microsoft.com/office/drawing/2014/main" id="{14AC728C-16E4-A7D6-1668-09DBC419B8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7489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E6A139-8998-1466-E454-3EAE26B13528}"/>
              </a:ext>
            </a:extLst>
          </p:cNvPr>
          <p:cNvSpPr txBox="1"/>
          <p:nvPr/>
        </p:nvSpPr>
        <p:spPr>
          <a:xfrm>
            <a:off x="994511" y="3259998"/>
            <a:ext cx="31172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tour génoise d'Erbalunga à Brando.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46803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4832DF71-C3E5-9532-CAA6-44BA03C3E8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14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EAFAC0-3EE1-FC6F-AADE-AE1A6ED79A82}"/>
              </a:ext>
            </a:extLst>
          </p:cNvPr>
          <p:cNvSpPr txBox="1"/>
          <p:nvPr/>
        </p:nvSpPr>
        <p:spPr>
          <a:xfrm>
            <a:off x="8767614" y="3507663"/>
            <a:ext cx="34243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Tour de Sacro.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9824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herbe&#10;&#10;Description générée automatiquement">
            <a:extLst>
              <a:ext uri="{FF2B5EF4-FFF2-40B4-BE49-F238E27FC236}">
                <a16:creationId xmlns:a16="http://schemas.microsoft.com/office/drawing/2014/main" id="{235824C0-413C-FDBF-A4C9-A57D2CFB85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8963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636570-C794-AB24-59F5-DEB85CDA0E24}"/>
              </a:ext>
            </a:extLst>
          </p:cNvPr>
          <p:cNvSpPr txBox="1"/>
          <p:nvPr/>
        </p:nvSpPr>
        <p:spPr>
          <a:xfrm>
            <a:off x="148936" y="3182963"/>
            <a:ext cx="32731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Façade occidentale avec le clocher de l'église Santa Maria Assunta.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3802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église&#10;&#10;Description générée automatiquement">
            <a:extLst>
              <a:ext uri="{FF2B5EF4-FFF2-40B4-BE49-F238E27FC236}">
                <a16:creationId xmlns:a16="http://schemas.microsoft.com/office/drawing/2014/main" id="{056AAB29-8442-19B0-FEE9-EC28CF6AA4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8786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7CD4E6-4B43-C5DD-7DD7-25D724F18854}"/>
              </a:ext>
            </a:extLst>
          </p:cNvPr>
          <p:cNvSpPr txBox="1"/>
          <p:nvPr/>
        </p:nvSpPr>
        <p:spPr>
          <a:xfrm>
            <a:off x="8850307" y="3113690"/>
            <a:ext cx="32107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Chapelle Notre-Dame-des-Neiges et l'église Santa Maria Assunta.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04938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herbe, bâtiment&#10;&#10;Description générée automatiquement">
            <a:extLst>
              <a:ext uri="{FF2B5EF4-FFF2-40B4-BE49-F238E27FC236}">
                <a16:creationId xmlns:a16="http://schemas.microsoft.com/office/drawing/2014/main" id="{E428D7AA-8582-ED08-4486-0731F27F4E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9531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EE4642-BFEB-F847-5423-1DE66287F742}"/>
              </a:ext>
            </a:extLst>
          </p:cNvPr>
          <p:cNvSpPr txBox="1"/>
          <p:nvPr/>
        </p:nvSpPr>
        <p:spPr>
          <a:xfrm>
            <a:off x="176645" y="3532909"/>
            <a:ext cx="30029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>
                <a:solidFill>
                  <a:srgbClr val="FFFF00"/>
                </a:solidFill>
              </a:rPr>
              <a:t>Façade orientale de Santa Maria delle Nevi.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75781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Mur de pierre, plein air, mur&#10;&#10;Description générée automatiquement">
            <a:extLst>
              <a:ext uri="{FF2B5EF4-FFF2-40B4-BE49-F238E27FC236}">
                <a16:creationId xmlns:a16="http://schemas.microsoft.com/office/drawing/2014/main" id="{06D24529-6855-E0A5-FA05-B908C325C1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0467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FC85E0-FDBC-3569-9CF9-A0D47185573C}"/>
              </a:ext>
            </a:extLst>
          </p:cNvPr>
          <p:cNvSpPr txBox="1"/>
          <p:nvPr/>
        </p:nvSpPr>
        <p:spPr>
          <a:xfrm>
            <a:off x="9028387" y="3210791"/>
            <a:ext cx="30666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Linteau de la chapelle Santa-Maria delle Nevi.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10379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906AABD7-3E94-1E09-4758-6E9A617F10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3104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5B7ECF-AACB-050E-D45C-D233F3475273}"/>
              </a:ext>
            </a:extLst>
          </p:cNvPr>
          <p:cNvSpPr txBox="1"/>
          <p:nvPr/>
        </p:nvSpPr>
        <p:spPr>
          <a:xfrm>
            <a:off x="1384738" y="3656047"/>
            <a:ext cx="31068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Santa Maria Assunta.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8634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ciel&#10;&#10;Description générée automatiquement">
            <a:extLst>
              <a:ext uri="{FF2B5EF4-FFF2-40B4-BE49-F238E27FC236}">
                <a16:creationId xmlns:a16="http://schemas.microsoft.com/office/drawing/2014/main" id="{0CA9F6EB-F643-CAA3-BF72-E09AD5332F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766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760C23-53D5-C48D-D822-D530E0C5290D}"/>
              </a:ext>
            </a:extLst>
          </p:cNvPr>
          <p:cNvSpPr txBox="1"/>
          <p:nvPr/>
        </p:nvSpPr>
        <p:spPr>
          <a:xfrm>
            <a:off x="8937766" y="3429000"/>
            <a:ext cx="32542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Casazza Santa Croce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97794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pelle, intérieur, Lieux sacrés, meubles&#10;&#10;Description générée automatiquement">
            <a:extLst>
              <a:ext uri="{FF2B5EF4-FFF2-40B4-BE49-F238E27FC236}">
                <a16:creationId xmlns:a16="http://schemas.microsoft.com/office/drawing/2014/main" id="{ACC8389E-0E41-9767-CC76-AAEEB0F8C7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6165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F19CDC-3856-3A41-C8F2-A853AB653312}"/>
              </a:ext>
            </a:extLst>
          </p:cNvPr>
          <p:cNvSpPr txBox="1"/>
          <p:nvPr/>
        </p:nvSpPr>
        <p:spPr>
          <a:xfrm>
            <a:off x="815835" y="3439528"/>
            <a:ext cx="33147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Intérieur de Santa Maria Natività.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9629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ciel, bâtiment&#10;&#10;Description générée automatiquement">
            <a:extLst>
              <a:ext uri="{FF2B5EF4-FFF2-40B4-BE49-F238E27FC236}">
                <a16:creationId xmlns:a16="http://schemas.microsoft.com/office/drawing/2014/main" id="{B5AE8E05-77CF-E13C-0791-9F96920E94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196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1B27B0-F68D-DB12-DCD3-E7B1E388C0C4}"/>
              </a:ext>
            </a:extLst>
          </p:cNvPr>
          <p:cNvSpPr txBox="1"/>
          <p:nvPr/>
        </p:nvSpPr>
        <p:spPr>
          <a:xfrm>
            <a:off x="8607972" y="3262745"/>
            <a:ext cx="34870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de Pozzu et de la chapelle Saint-Jean-Baptiste.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76184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ison, arbre, bâtiment&#10;&#10;Description générée automatiquement">
            <a:extLst>
              <a:ext uri="{FF2B5EF4-FFF2-40B4-BE49-F238E27FC236}">
                <a16:creationId xmlns:a16="http://schemas.microsoft.com/office/drawing/2014/main" id="{CF207A50-8CED-D758-C48E-F69CBE5922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2742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ADE062-819F-B019-31EC-8E1A26375663}"/>
              </a:ext>
            </a:extLst>
          </p:cNvPr>
          <p:cNvSpPr txBox="1"/>
          <p:nvPr/>
        </p:nvSpPr>
        <p:spPr>
          <a:xfrm>
            <a:off x="1162826" y="3182843"/>
            <a:ext cx="29902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Monastère des Bénédictines.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728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eau&#10;&#10;Description générée automatiquement">
            <a:extLst>
              <a:ext uri="{FF2B5EF4-FFF2-40B4-BE49-F238E27FC236}">
                <a16:creationId xmlns:a16="http://schemas.microsoft.com/office/drawing/2014/main" id="{BB658C9A-F588-48E5-5392-9DA7F15356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101" y="1344748"/>
            <a:ext cx="6948000" cy="4630167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1F2DFC-7B21-65AB-3BE4-0D478BD38730}"/>
              </a:ext>
            </a:extLst>
          </p:cNvPr>
          <p:cNvSpPr txBox="1"/>
          <p:nvPr/>
        </p:nvSpPr>
        <p:spPr>
          <a:xfrm>
            <a:off x="187481" y="5937913"/>
            <a:ext cx="925080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Côté nord-ouest de la citadelle de Calvi, Corse, France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14DD2BB-5EE8-33D1-FDD3-DC20EFCA8AB5}"/>
              </a:ext>
            </a:extLst>
          </p:cNvPr>
          <p:cNvSpPr txBox="1"/>
          <p:nvPr/>
        </p:nvSpPr>
        <p:spPr>
          <a:xfrm>
            <a:off x="1700683" y="344474"/>
            <a:ext cx="49208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La Ville De Brando Italie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637DC46-6E7D-AB01-F062-F285E2F87739}"/>
              </a:ext>
            </a:extLst>
          </p:cNvPr>
          <p:cNvSpPr txBox="1"/>
          <p:nvPr/>
        </p:nvSpPr>
        <p:spPr>
          <a:xfrm>
            <a:off x="7761225" y="1974391"/>
            <a:ext cx="41874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20398CD0-AA4C-3574-7892-3E08E53D91ED}"/>
              </a:ext>
            </a:extLst>
          </p:cNvPr>
          <p:cNvSpPr txBox="1"/>
          <p:nvPr/>
        </p:nvSpPr>
        <p:spPr>
          <a:xfrm>
            <a:off x="7761225" y="3429000"/>
            <a:ext cx="44307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0DCD5588-3746-3F53-89C7-ACC19B34A059}"/>
              </a:ext>
            </a:extLst>
          </p:cNvPr>
          <p:cNvSpPr txBox="1"/>
          <p:nvPr/>
        </p:nvSpPr>
        <p:spPr>
          <a:xfrm>
            <a:off x="9199299" y="4391068"/>
            <a:ext cx="37407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7828158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fracture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254</Words>
  <Application>Microsoft Office PowerPoint</Application>
  <PresentationFormat>Grand écran</PresentationFormat>
  <Paragraphs>36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3</cp:revision>
  <dcterms:created xsi:type="dcterms:W3CDTF">2024-08-22T13:00:29Z</dcterms:created>
  <dcterms:modified xsi:type="dcterms:W3CDTF">2024-08-23T04:38:58Z</dcterms:modified>
</cp:coreProperties>
</file>