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56" r:id="rId4"/>
    <p:sldId id="268" r:id="rId5"/>
    <p:sldId id="260" r:id="rId6"/>
    <p:sldId id="310" r:id="rId7"/>
    <p:sldId id="321" r:id="rId8"/>
    <p:sldId id="337" r:id="rId9"/>
    <p:sldId id="322" r:id="rId10"/>
    <p:sldId id="320" r:id="rId11"/>
    <p:sldId id="264" r:id="rId12"/>
    <p:sldId id="270" r:id="rId13"/>
    <p:sldId id="265" r:id="rId14"/>
    <p:sldId id="267" r:id="rId15"/>
    <p:sldId id="313" r:id="rId16"/>
    <p:sldId id="314" r:id="rId17"/>
    <p:sldId id="315" r:id="rId18"/>
    <p:sldId id="316" r:id="rId19"/>
    <p:sldId id="262" r:id="rId20"/>
    <p:sldId id="292" r:id="rId21"/>
    <p:sldId id="293" r:id="rId22"/>
    <p:sldId id="294" r:id="rId23"/>
    <p:sldId id="296" r:id="rId24"/>
    <p:sldId id="300" r:id="rId25"/>
    <p:sldId id="301" r:id="rId26"/>
    <p:sldId id="291" r:id="rId27"/>
    <p:sldId id="304" r:id="rId28"/>
    <p:sldId id="302" r:id="rId29"/>
    <p:sldId id="261" r:id="rId30"/>
    <p:sldId id="272" r:id="rId31"/>
    <p:sldId id="269" r:id="rId32"/>
    <p:sldId id="277" r:id="rId33"/>
    <p:sldId id="276" r:id="rId34"/>
    <p:sldId id="271" r:id="rId35"/>
    <p:sldId id="266" r:id="rId36"/>
    <p:sldId id="274" r:id="rId37"/>
    <p:sldId id="279" r:id="rId38"/>
    <p:sldId id="282" r:id="rId39"/>
    <p:sldId id="290" r:id="rId40"/>
    <p:sldId id="283" r:id="rId41"/>
    <p:sldId id="285" r:id="rId42"/>
    <p:sldId id="281" r:id="rId43"/>
    <p:sldId id="284" r:id="rId44"/>
    <p:sldId id="287" r:id="rId45"/>
    <p:sldId id="286" r:id="rId46"/>
    <p:sldId id="289" r:id="rId47"/>
    <p:sldId id="288" r:id="rId48"/>
    <p:sldId id="273" r:id="rId49"/>
    <p:sldId id="278" r:id="rId50"/>
    <p:sldId id="280" r:id="rId51"/>
    <p:sldId id="306" r:id="rId52"/>
    <p:sldId id="311" r:id="rId53"/>
    <p:sldId id="305" r:id="rId54"/>
    <p:sldId id="312" r:id="rId55"/>
    <p:sldId id="308" r:id="rId56"/>
    <p:sldId id="309" r:id="rId57"/>
    <p:sldId id="331" r:id="rId58"/>
    <p:sldId id="319" r:id="rId59"/>
    <p:sldId id="323" r:id="rId60"/>
    <p:sldId id="325" r:id="rId61"/>
    <p:sldId id="324" r:id="rId62"/>
    <p:sldId id="332" r:id="rId63"/>
    <p:sldId id="328" r:id="rId64"/>
    <p:sldId id="327" r:id="rId65"/>
    <p:sldId id="307" r:id="rId66"/>
    <p:sldId id="333" r:id="rId67"/>
    <p:sldId id="334" r:id="rId68"/>
    <p:sldId id="303" r:id="rId69"/>
    <p:sldId id="275" r:id="rId7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8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6C69-6219-47C7-B34E-37AEBC89F205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A080D-6619-4F59-9341-EFD0A467AC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96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6C69-6219-47C7-B34E-37AEBC89F205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A080D-6619-4F59-9341-EFD0A467AC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398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6C69-6219-47C7-B34E-37AEBC89F205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A080D-6619-4F59-9341-EFD0A467AC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8014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6C69-6219-47C7-B34E-37AEBC89F205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A080D-6619-4F59-9341-EFD0A467AC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1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6C69-6219-47C7-B34E-37AEBC89F205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A080D-6619-4F59-9341-EFD0A467AC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3299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6C69-6219-47C7-B34E-37AEBC89F205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A080D-6619-4F59-9341-EFD0A467AC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59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6C69-6219-47C7-B34E-37AEBC89F205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A080D-6619-4F59-9341-EFD0A467AC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745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6C69-6219-47C7-B34E-37AEBC89F205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A080D-6619-4F59-9341-EFD0A467AC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83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6C69-6219-47C7-B34E-37AEBC89F205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A080D-6619-4F59-9341-EFD0A467AC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4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6C69-6219-47C7-B34E-37AEBC89F205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A080D-6619-4F59-9341-EFD0A467AC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85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6C69-6219-47C7-B34E-37AEBC89F205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A080D-6619-4F59-9341-EFD0A467AC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5815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F6C69-6219-47C7-B34E-37AEBC89F205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4A080D-6619-4F59-9341-EFD0A467AC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491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62695" y="5137158"/>
            <a:ext cx="59643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citée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millénaire du Comtat-Venaissin</a:t>
            </a:r>
          </a:p>
        </p:txBody>
      </p:sp>
      <p:sp>
        <p:nvSpPr>
          <p:cNvPr id="4" name="Rectangle 3"/>
          <p:cNvSpPr/>
          <p:nvPr/>
        </p:nvSpPr>
        <p:spPr>
          <a:xfrm>
            <a:off x="2390838" y="334880"/>
            <a:ext cx="4068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Pernes les Fontaines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108013"/>
            <a:ext cx="91063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 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département du Vaucluse ,région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Provence-Alpes-Côte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d'Azur</a:t>
            </a:r>
          </a:p>
          <a:p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               Ses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habitants sont appelés les </a:t>
            </a:r>
            <a:r>
              <a:rPr lang="fr-FR" sz="28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Pernois</a:t>
            </a:r>
            <a:endParaRPr lang="fr-FR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4791" y="5649784"/>
            <a:ext cx="87907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Pernes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Fontaines est la ville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fontaines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40 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fontaines anciennes , sculptées, colossales ou discrètes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...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6" y="5546112"/>
            <a:ext cx="1193487" cy="1311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64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5000">
        <p:dissolve/>
        <p:sndAc>
          <p:stSnd loop="1">
            <p:snd r:embed="rId2" name="jean-ferrat-nul-ne-guerit-de-son-enfance.wav"/>
          </p:stSnd>
        </p:sndAc>
      </p:transition>
    </mc:Choice>
    <mc:Fallback xmlns="">
      <p:transition spd="slow" advTm="15000">
        <p:dissolve/>
        <p:sndAc>
          <p:stSnd loop="1">
            <p:snd r:embed="rId5" name="jean-ferrat-nul-ne-guerit-de-son-enfanc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8878" y="397364"/>
            <a:ext cx="84062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Pernes les Fontaines, surnommée « 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Perle du Comtat 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», est une jolie bourgade provençale située aux pied </a:t>
            </a:r>
            <a:r>
              <a:rPr lang="fr-FR" sz="28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</a:t>
            </a:r>
            <a:r>
              <a:rPr lang="fr-FR" sz="28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Monts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Vaucluse face au Mont Ventoux,</a:t>
            </a:r>
          </a:p>
        </p:txBody>
      </p:sp>
    </p:spTree>
    <p:extLst>
      <p:ext uri="{BB962C8B-B14F-4D97-AF65-F5344CB8AC3E}">
        <p14:creationId xmlns:p14="http://schemas.microsoft.com/office/powerpoint/2010/main" val="3637124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:dissolve/>
      </p:transition>
    </mc:Choice>
    <mc:Fallback xmlns="">
      <p:transition spd="slow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09156" y="321347"/>
            <a:ext cx="876992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Pernes a complété son nom en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Pernes-les-Fontaines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sources abondent aux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alentours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depuis le 17ème siècle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fontaines sont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alors signe extérieur de richesse, </a:t>
            </a:r>
          </a:p>
        </p:txBody>
      </p:sp>
    </p:spTree>
    <p:extLst>
      <p:ext uri="{BB962C8B-B14F-4D97-AF65-F5344CB8AC3E}">
        <p14:creationId xmlns:p14="http://schemas.microsoft.com/office/powerpoint/2010/main" val="386180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:dissolve/>
      </p:transition>
    </mc:Choice>
    <mc:Fallback xmlns="">
      <p:transition spd="slow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6" r="5000" b="1818"/>
          <a:stretch/>
        </p:blipFill>
        <p:spPr>
          <a:xfrm>
            <a:off x="-7936" y="0"/>
            <a:ext cx="915193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1896" y="5800636"/>
            <a:ext cx="88322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flanquée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deux tourelles demi-rondes, et d'un pont du 17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iéme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auparavant un pont levis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enjambant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rivière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Nesque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</a:p>
        </p:txBody>
      </p:sp>
      <p:sp>
        <p:nvSpPr>
          <p:cNvPr id="4" name="Rectangle 3"/>
          <p:cNvSpPr/>
          <p:nvPr/>
        </p:nvSpPr>
        <p:spPr>
          <a:xfrm>
            <a:off x="2681868" y="184667"/>
            <a:ext cx="39308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Porte Notre Dame 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16660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:dissolve/>
      </p:transition>
    </mc:Choice>
    <mc:Fallback xmlns="">
      <p:transition spd="slow" advTm="9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56890"/>
            <a:ext cx="89050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construite au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XIV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e siècle, fut aménagée en 1548 avec l'ajout de meurtrières et canonnières. L'arche du pont au dessus de la </a:t>
            </a:r>
            <a:r>
              <a:rPr lang="fr-FR" sz="28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Nesques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devant la porte a remplacé le pont levis au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XVII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e siècle.</a:t>
            </a:r>
          </a:p>
        </p:txBody>
      </p:sp>
      <p:sp>
        <p:nvSpPr>
          <p:cNvPr id="4" name="Rectangle 3"/>
          <p:cNvSpPr/>
          <p:nvPr/>
        </p:nvSpPr>
        <p:spPr>
          <a:xfrm>
            <a:off x="2751557" y="106279"/>
            <a:ext cx="3401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La porte Notre Dame</a:t>
            </a:r>
            <a:endParaRPr lang="fr-FR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214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:dissolve/>
      </p:transition>
    </mc:Choice>
    <mc:Fallback xmlns="">
      <p:transition spd="slow" advTm="12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29571" y="6205743"/>
            <a:ext cx="41248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Façade du côté intra-muros.</a:t>
            </a:r>
          </a:p>
        </p:txBody>
      </p:sp>
    </p:spTree>
    <p:extLst>
      <p:ext uri="{BB962C8B-B14F-4D97-AF65-F5344CB8AC3E}">
        <p14:creationId xmlns:p14="http://schemas.microsoft.com/office/powerpoint/2010/main" val="734652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30136" y="5807471"/>
            <a:ext cx="59747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Pernes-les-Fontaines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Visites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commentées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ville en calèche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4036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23955" cy="694219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1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33846" y="5177181"/>
            <a:ext cx="81880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Ânes de Pernes propose différentes balades en calèches avec des ânes attelés pour visiter la jolie commune de Pernes-les-Fontaines de façon originale.</a:t>
            </a:r>
          </a:p>
        </p:txBody>
      </p:sp>
    </p:spTree>
    <p:extLst>
      <p:ext uri="{BB962C8B-B14F-4D97-AF65-F5344CB8AC3E}">
        <p14:creationId xmlns:p14="http://schemas.microsoft.com/office/powerpoint/2010/main" val="394455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:dissolve/>
      </p:transition>
    </mc:Choice>
    <mc:Fallback xmlns="">
      <p:transition spd="slow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12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43000" y="154817"/>
            <a:ext cx="600800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Office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Tourisme de Pernes-les-Fontaines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Porte du Ventoux Tourisme </a:t>
            </a:r>
          </a:p>
        </p:txBody>
      </p:sp>
    </p:spTree>
    <p:extLst>
      <p:ext uri="{BB962C8B-B14F-4D97-AF65-F5344CB8AC3E}">
        <p14:creationId xmlns:p14="http://schemas.microsoft.com/office/powerpoint/2010/main" val="45443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14328" y="605043"/>
            <a:ext cx="45111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chapelle, le pont et la porte.</a:t>
            </a:r>
          </a:p>
        </p:txBody>
      </p:sp>
      <p:sp>
        <p:nvSpPr>
          <p:cNvPr id="4" name="Rectangle 3"/>
          <p:cNvSpPr/>
          <p:nvPr/>
        </p:nvSpPr>
        <p:spPr>
          <a:xfrm>
            <a:off x="384464" y="5114836"/>
            <a:ext cx="87595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Les quatre portes qui défendaient la ville étaient chacune placées sous la protection de la Vierge, matérialisée par l'édification d’une chapelle dédiée à Marie.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88520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:dissolve/>
      </p:transition>
    </mc:Choice>
    <mc:Fallback xmlns="">
      <p:transition spd="slow" advTm="12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93" r="18814"/>
          <a:stretch/>
        </p:blipFill>
        <p:spPr>
          <a:xfrm>
            <a:off x="4221260" y="0"/>
            <a:ext cx="4985085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2126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34343" y="5561507"/>
            <a:ext cx="56092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La rivière </a:t>
            </a:r>
            <a:r>
              <a:rPr lang="fr-FR" sz="28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Nesque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au pied de la porte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6419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3280" y="5322793"/>
            <a:ext cx="86348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.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La chapelle Notre Dame étaient aussi le lieu de rassemblement de la confrérie des maçons de Pernes, chargée de défendre les intérêts de la profession.</a:t>
            </a:r>
          </a:p>
        </p:txBody>
      </p:sp>
    </p:spTree>
    <p:extLst>
      <p:ext uri="{BB962C8B-B14F-4D97-AF65-F5344CB8AC3E}">
        <p14:creationId xmlns:p14="http://schemas.microsoft.com/office/powerpoint/2010/main" val="175970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:dissolve/>
      </p:transition>
    </mc:Choice>
    <mc:Fallback xmlns="">
      <p:transition spd="slow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43499" y="2440955"/>
            <a:ext cx="383424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fontaine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Mairie (ou de l'ange) est surmontée d'un fronton où est inscrite la devise de Pernes "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Dei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gratia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inter alia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lucet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"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(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par la grâce de dieu elle brille entre toutes).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 flipH="1" flipV="1">
            <a:off x="3387436" y="1984664"/>
            <a:ext cx="1859973" cy="196388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967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:dissolve/>
      </p:transition>
    </mc:Choice>
    <mc:Fallback xmlns="">
      <p:transition spd="slow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3126"/>
            <a:ext cx="4456462" cy="694112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3453" y="5360166"/>
            <a:ext cx="43330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appelée 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aussi de l'</a:t>
            </a:r>
            <a:r>
              <a:rPr lang="fr-FR" sz="24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Asne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, qui désignait 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une cane, la femelle du canard.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462" y="0"/>
            <a:ext cx="4687538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3434" y="355661"/>
            <a:ext cx="36695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La fontaine de l’Hôpital</a:t>
            </a:r>
            <a:endParaRPr lang="fr-FR" sz="2800" dirty="0">
              <a:solidFill>
                <a:srgbClr val="00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63613" y="536016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fontaine intégrée dans une maison 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l'eau a été largement mise en place dès le 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XVIII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e siècle.</a:t>
            </a:r>
          </a:p>
        </p:txBody>
      </p:sp>
      <p:sp>
        <p:nvSpPr>
          <p:cNvPr id="7" name="Rectangle 6"/>
          <p:cNvSpPr/>
          <p:nvPr/>
        </p:nvSpPr>
        <p:spPr>
          <a:xfrm>
            <a:off x="4396944" y="378813"/>
            <a:ext cx="45159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Fontaine rue de la République</a:t>
            </a:r>
          </a:p>
        </p:txBody>
      </p:sp>
    </p:spTree>
    <p:extLst>
      <p:ext uri="{BB962C8B-B14F-4D97-AF65-F5344CB8AC3E}">
        <p14:creationId xmlns:p14="http://schemas.microsoft.com/office/powerpoint/2010/main" val="409370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:dissolve/>
      </p:transition>
    </mc:Choice>
    <mc:Fallback xmlns="">
      <p:transition spd="slow" advTm="12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47359" y="449179"/>
            <a:ext cx="50337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Fontaine de la porte de Villeneuve</a:t>
            </a:r>
          </a:p>
        </p:txBody>
      </p:sp>
      <p:sp>
        <p:nvSpPr>
          <p:cNvPr id="4" name="Rectangle 3"/>
          <p:cNvSpPr/>
          <p:nvPr/>
        </p:nvSpPr>
        <p:spPr>
          <a:xfrm>
            <a:off x="2843576" y="5321843"/>
            <a:ext cx="59747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cette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fontaine est actuellement incorporée dans les concrétions de calcaire qui masquent sa forme d'origine. 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79855"/>
            <a:ext cx="2517925" cy="3576598"/>
          </a:xfrm>
          <a:prstGeom prst="rect">
            <a:avLst/>
          </a:prstGeom>
        </p:spPr>
      </p:pic>
      <p:cxnSp>
        <p:nvCxnSpPr>
          <p:cNvPr id="9" name="Connecteur droit avec flèche 8"/>
          <p:cNvCxnSpPr/>
          <p:nvPr/>
        </p:nvCxnSpPr>
        <p:spPr>
          <a:xfrm flipV="1">
            <a:off x="10463645" y="4488873"/>
            <a:ext cx="93519" cy="311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avec flèche 10"/>
          <p:cNvCxnSpPr/>
          <p:nvPr/>
        </p:nvCxnSpPr>
        <p:spPr>
          <a:xfrm flipV="1">
            <a:off x="1724891" y="4052455"/>
            <a:ext cx="2608118" cy="125295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8151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54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55"/>
          <a:stretch/>
        </p:blipFill>
        <p:spPr>
          <a:xfrm>
            <a:off x="1" y="0"/>
            <a:ext cx="9143999" cy="686316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1" y="5201519"/>
            <a:ext cx="91439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belle fontaine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classée monument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historique 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des quatre fontaines construites par la ville à la suite de la découverte de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source saint Roch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l'est de Pernes vers 1750.</a:t>
            </a:r>
          </a:p>
        </p:txBody>
      </p:sp>
      <p:sp>
        <p:nvSpPr>
          <p:cNvPr id="5" name="Rectangle 4"/>
          <p:cNvSpPr/>
          <p:nvPr/>
        </p:nvSpPr>
        <p:spPr>
          <a:xfrm>
            <a:off x="2322502" y="812861"/>
            <a:ext cx="4509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Fontaine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Cormoran</a:t>
            </a:r>
          </a:p>
        </p:txBody>
      </p:sp>
    </p:spTree>
    <p:extLst>
      <p:ext uri="{BB962C8B-B14F-4D97-AF65-F5344CB8AC3E}">
        <p14:creationId xmlns:p14="http://schemas.microsoft.com/office/powerpoint/2010/main" val="54762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9546" y="5710449"/>
            <a:ext cx="83854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Tour de l’Horloge est le monument le plus haut de Pernes et il offre une vue splendide sur le Mont Ventoux. </a:t>
            </a:r>
          </a:p>
        </p:txBody>
      </p:sp>
    </p:spTree>
    <p:extLst>
      <p:ext uri="{BB962C8B-B14F-4D97-AF65-F5344CB8AC3E}">
        <p14:creationId xmlns:p14="http://schemas.microsoft.com/office/powerpoint/2010/main" val="33822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:dissolve/>
      </p:transition>
    </mc:Choice>
    <mc:Fallback xmlns=""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84" r="3666"/>
          <a:stretch/>
        </p:blipFill>
        <p:spPr>
          <a:xfrm>
            <a:off x="0" y="0"/>
            <a:ext cx="9164782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09155" y="5645048"/>
            <a:ext cx="5943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tour de l'Horloge est l'ancien donjon du château des comtes de Toulouse, </a:t>
            </a:r>
          </a:p>
        </p:txBody>
      </p:sp>
    </p:spTree>
    <p:extLst>
      <p:ext uri="{BB962C8B-B14F-4D97-AF65-F5344CB8AC3E}">
        <p14:creationId xmlns:p14="http://schemas.microsoft.com/office/powerpoint/2010/main" val="146804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42" r="26791"/>
          <a:stretch/>
        </p:blipFill>
        <p:spPr>
          <a:xfrm>
            <a:off x="0" y="0"/>
            <a:ext cx="4358532" cy="685490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6" t="2728" r="3332" b="2317"/>
          <a:stretch/>
        </p:blipFill>
        <p:spPr>
          <a:xfrm>
            <a:off x="4358532" y="3093"/>
            <a:ext cx="4785469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57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:dissolve/>
      </p:transition>
    </mc:Choice>
    <mc:Fallback xmlns="">
      <p:transition spd="slow" advTm="2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5914" y="5343436"/>
            <a:ext cx="80321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C’est un vestige d’une forteresse médiévale construite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 par les Comtes de Toulouse. Le campanile en fer forgé date de 1764.</a:t>
            </a:r>
          </a:p>
        </p:txBody>
      </p:sp>
    </p:spTree>
    <p:extLst>
      <p:ext uri="{BB962C8B-B14F-4D97-AF65-F5344CB8AC3E}">
        <p14:creationId xmlns:p14="http://schemas.microsoft.com/office/powerpoint/2010/main" val="1071698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:dissolve/>
      </p:transition>
    </mc:Choice>
    <mc:Fallback xmlns=""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50718" y="5526917"/>
            <a:ext cx="84062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C'est un peu le phare de Pernes cette tour avec son horloge et son campanile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domine le village . </a:t>
            </a:r>
            <a:endParaRPr lang="fr-FR" sz="28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22"/>
          <a:stretch/>
        </p:blipFill>
        <p:spPr>
          <a:xfrm>
            <a:off x="4613564" y="3093"/>
            <a:ext cx="4530436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64" r="18182"/>
          <a:stretch/>
        </p:blipFill>
        <p:spPr>
          <a:xfrm>
            <a:off x="0" y="0"/>
            <a:ext cx="4613564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306782" y="3093"/>
            <a:ext cx="70762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campanile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date de 1764.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girouette qui le surmonte, représentant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chat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poursuivant une souris,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est devenue le symbole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Pernes.</a:t>
            </a:r>
          </a:p>
        </p:txBody>
      </p:sp>
      <p:cxnSp>
        <p:nvCxnSpPr>
          <p:cNvPr id="8" name="Connecteur droit avec flèche 7"/>
          <p:cNvCxnSpPr/>
          <p:nvPr/>
        </p:nvCxnSpPr>
        <p:spPr>
          <a:xfrm>
            <a:off x="6400800" y="789709"/>
            <a:ext cx="477982" cy="83127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/>
          <p:cNvCxnSpPr/>
          <p:nvPr/>
        </p:nvCxnSpPr>
        <p:spPr>
          <a:xfrm>
            <a:off x="2982191" y="1159393"/>
            <a:ext cx="41564" cy="30128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389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53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61"/>
          <a:stretch/>
        </p:blipFill>
        <p:spPr>
          <a:xfrm>
            <a:off x="-51955" y="0"/>
            <a:ext cx="4615702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747" y="0"/>
            <a:ext cx="4580253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55587" y="314097"/>
            <a:ext cx="3416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Augustins en 1987.</a:t>
            </a:r>
          </a:p>
        </p:txBody>
      </p:sp>
      <p:sp>
        <p:nvSpPr>
          <p:cNvPr id="7" name="Rectangle 6"/>
          <p:cNvSpPr/>
          <p:nvPr/>
        </p:nvSpPr>
        <p:spPr>
          <a:xfrm>
            <a:off x="529936" y="5473005"/>
            <a:ext cx="82711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L’église bâtie en 1867 doit son nom au monastère des Augustins qui était érigé à sa place des siècles auparavant dont il ne reste malheureusement aucune trace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aujourd’hui</a:t>
            </a:r>
            <a:endParaRPr lang="fr-FR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479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:dissolve/>
      </p:transition>
    </mc:Choice>
    <mc:Fallback xmlns="">
      <p:transition spd="slow" advTm="12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896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9546" y="5139034"/>
            <a:ext cx="84374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 sur le site d’un ancien monastère du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XIV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siècle, cette église désaffectée a été transformée en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Centre Culturel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les Augustins en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1987.</a:t>
            </a:r>
          </a:p>
        </p:txBody>
      </p:sp>
    </p:spTree>
    <p:extLst>
      <p:ext uri="{BB962C8B-B14F-4D97-AF65-F5344CB8AC3E}">
        <p14:creationId xmlns:p14="http://schemas.microsoft.com/office/powerpoint/2010/main" val="3100227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4540827" cy="685800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27"/>
          <a:stretch/>
        </p:blipFill>
        <p:spPr>
          <a:xfrm>
            <a:off x="4540826" y="-1"/>
            <a:ext cx="4603175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62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18259" y="137590"/>
            <a:ext cx="83231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On peut désormais trouver dans ce bâtiment une salle de spectacle d’une capacité de plus de 340 places ainsi des salles de réunion et d’activité au rez-de-chaussée</a:t>
            </a:r>
            <a:endParaRPr lang="fr-FR" sz="2800" dirty="0"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0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7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20933" y="5267144"/>
            <a:ext cx="72009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perle du comtat ... c’est ainsi que Pernes-Les-Fontaines est surnommé.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3865409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38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61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418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8426" y="5364354"/>
            <a:ext cx="90297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La halle date des années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1620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utilisée en caserne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,  en1920 en cinéma , détruite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en 1967.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Restaurée dans son état initial, elle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accueille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le marché aux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truffes en janvier  chaque année</a:t>
            </a:r>
            <a:endParaRPr lang="fr-FR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87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3" r="8147"/>
          <a:stretch/>
        </p:blipFill>
        <p:spPr>
          <a:xfrm>
            <a:off x="0" y="0"/>
            <a:ext cx="91747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876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4333009" cy="687073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9" b="3484"/>
          <a:stretch/>
        </p:blipFill>
        <p:spPr>
          <a:xfrm>
            <a:off x="4333009" y="-2"/>
            <a:ext cx="4810991" cy="6875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674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19065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064" y="0"/>
            <a:ext cx="4524935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309532" y="270529"/>
            <a:ext cx="42466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	La Tour 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Ferrande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67884" y="5323187"/>
            <a:ext cx="4426527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tour </a:t>
            </a:r>
            <a:r>
              <a:rPr kumimoji="0" lang="fr-FR" altLang="fr-FR" sz="2800" b="1" i="0" u="none" strike="noStrike" normalizeH="0" baseline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Ferrande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est un édifice carré, haut de trois étages, daté du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kumimoji="0" lang="fr-FR" altLang="fr-FR" sz="2800" b="1" i="0" u="none" strike="noStrike" normalizeH="0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siècle. </a:t>
            </a:r>
          </a:p>
        </p:txBody>
      </p:sp>
      <p:sp>
        <p:nvSpPr>
          <p:cNvPr id="3" name="Rectangle 2"/>
          <p:cNvSpPr/>
          <p:nvPr/>
        </p:nvSpPr>
        <p:spPr>
          <a:xfrm>
            <a:off x="5221877" y="6184962"/>
            <a:ext cx="29803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fontaine du Souchet</a:t>
            </a:r>
          </a:p>
        </p:txBody>
      </p:sp>
    </p:spTree>
    <p:extLst>
      <p:ext uri="{BB962C8B-B14F-4D97-AF65-F5344CB8AC3E}">
        <p14:creationId xmlns:p14="http://schemas.microsoft.com/office/powerpoint/2010/main" val="662667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52054" y="5121808"/>
            <a:ext cx="78555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 renommée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liée aux fresques du </a:t>
            </a:r>
            <a:r>
              <a:rPr lang="fr-FR" alt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XIII</a:t>
            </a:r>
            <a:r>
              <a:rPr lang="fr-FR" altLang="fr-FR" sz="2800" b="1" baseline="3000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alt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qui ornent son troisième étage.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Considérées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comme les premières fresques militaires en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France</a:t>
            </a:r>
            <a:endParaRPr lang="fr-FR" alt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44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:dissolve/>
      </p:transition>
    </mc:Choice>
    <mc:Fallback xmlns="">
      <p:transition spd="slow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65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4577" y="5205074"/>
            <a:ext cx="86348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L'usage de cette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tour, édifiée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ordre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Hospitaliers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l'ordre de Saint-Jean de Jérusalem, reste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problématique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L'absence de toute cheminée fait exclure un rôle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d'habitat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86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0718" y="4958973"/>
            <a:ext cx="85932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 la présence de niches au premier et au second étage laisse à penser que cet édifice pourrait avoir servi à entreposer les archives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l'Ordre.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869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:dissolve/>
      </p:transition>
    </mc:Choice>
    <mc:Fallback xmlns="">
      <p:transition spd="slow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591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965" y="0"/>
            <a:ext cx="4605035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" y="0"/>
            <a:ext cx="45368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292" y="896112"/>
            <a:ext cx="6757416" cy="5065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121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81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76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38965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965" y="0"/>
            <a:ext cx="46050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143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03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99553" y="1174903"/>
            <a:ext cx="3978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Notre-Dame-de-Nazareth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5565062"/>
            <a:ext cx="83958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Notre-Dame-de-Nazareth fait partie de la première liste des 1 034 monuments historiques français, établie en 1840.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44632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:dissolve/>
      </p:transition>
    </mc:Choice>
    <mc:Fallback xmlns=""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58302" y="334879"/>
            <a:ext cx="67233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Le clocher de Notre-Dame-de-Nazareth</a:t>
            </a:r>
            <a:endParaRPr lang="fr-FR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1336" y="5083664"/>
            <a:ext cx="83750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est d'origine romane (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siècle) et comporte des éléments typiquement provençaux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portail sud inspiré de l'antique, buffet d'orgue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siècle.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06840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92632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633" y="0"/>
            <a:ext cx="4551368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596206" y="366052"/>
            <a:ext cx="19928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Le clocher.</a:t>
            </a:r>
          </a:p>
        </p:txBody>
      </p:sp>
      <p:sp>
        <p:nvSpPr>
          <p:cNvPr id="5" name="Rectangle 4"/>
          <p:cNvSpPr/>
          <p:nvPr/>
        </p:nvSpPr>
        <p:spPr>
          <a:xfrm>
            <a:off x="295991" y="5329904"/>
            <a:ext cx="85932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fut pillée pendant les guerres de religion en 1562 par le baron des Adrets, capitaine dauphinois protestant, avant qu'il ne prenne le parti des catholiques en 1564.</a:t>
            </a:r>
          </a:p>
        </p:txBody>
      </p:sp>
    </p:spTree>
    <p:extLst>
      <p:ext uri="{BB962C8B-B14F-4D97-AF65-F5344CB8AC3E}">
        <p14:creationId xmlns:p14="http://schemas.microsoft.com/office/powerpoint/2010/main" val="303122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4" t="-152" r="3558" b="152"/>
          <a:stretch/>
        </p:blipFill>
        <p:spPr>
          <a:xfrm>
            <a:off x="4488872" y="0"/>
            <a:ext cx="4655128" cy="6857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88872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826397" y="6073170"/>
            <a:ext cx="33249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La façade occidentale.</a:t>
            </a:r>
          </a:p>
        </p:txBody>
      </p:sp>
    </p:spTree>
    <p:extLst>
      <p:ext uri="{BB962C8B-B14F-4D97-AF65-F5344CB8AC3E}">
        <p14:creationId xmlns:p14="http://schemas.microsoft.com/office/powerpoint/2010/main" val="204431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42215" y="5842062"/>
            <a:ext cx="60885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La façade méridionale et son portail.</a:t>
            </a:r>
          </a:p>
        </p:txBody>
      </p:sp>
    </p:spTree>
    <p:extLst>
      <p:ext uri="{BB962C8B-B14F-4D97-AF65-F5344CB8AC3E}">
        <p14:creationId xmlns:p14="http://schemas.microsoft.com/office/powerpoint/2010/main" val="408859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21983" y="453419"/>
            <a:ext cx="49648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portail méridionale de l’église </a:t>
            </a:r>
            <a:endParaRPr lang="fr-FR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80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1"/>
          <a:stretch/>
        </p:blipFill>
        <p:spPr>
          <a:xfrm>
            <a:off x="-20782" y="0"/>
            <a:ext cx="4491182" cy="688206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00" y="0"/>
            <a:ext cx="4673600" cy="6858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901201" y="6022946"/>
            <a:ext cx="49648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portail méridionale de l’église </a:t>
            </a:r>
            <a:endParaRPr lang="fr-FR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5040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13"/>
          <a:stretch/>
        </p:blipFill>
        <p:spPr>
          <a:xfrm>
            <a:off x="-31174" y="0"/>
            <a:ext cx="4582541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368" y="0"/>
            <a:ext cx="4592632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55058" y="338435"/>
            <a:ext cx="699262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Découvrir l’intérieur, sobre mais très intéressant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84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12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48542" y="452735"/>
            <a:ext cx="414568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Tableaux du chemin de croix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890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75"/>
          <a:stretch/>
        </p:blipFill>
        <p:spPr>
          <a:xfrm>
            <a:off x="0" y="0"/>
            <a:ext cx="4478482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64"/>
          <a:stretch/>
        </p:blipFill>
        <p:spPr>
          <a:xfrm>
            <a:off x="4478481" y="-1"/>
            <a:ext cx="4665519" cy="6883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642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3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94567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05"/>
          <a:stretch/>
        </p:blipFill>
        <p:spPr>
          <a:xfrm>
            <a:off x="4394567" y="0"/>
            <a:ext cx="48221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05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26127" y="5312263"/>
            <a:ext cx="74087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fortement remaniée aux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siècles.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siècle, on y a installé un buffet d’orgue, exemple parfait de la facture provençale.</a:t>
            </a:r>
          </a:p>
        </p:txBody>
      </p:sp>
    </p:spTree>
    <p:extLst>
      <p:ext uri="{BB962C8B-B14F-4D97-AF65-F5344CB8AC3E}">
        <p14:creationId xmlns:p14="http://schemas.microsoft.com/office/powerpoint/2010/main" val="193319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:dissolve/>
      </p:transition>
    </mc:Choice>
    <mc:Fallback xmlns="">
      <p:transition spd="slow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5" r="3750"/>
          <a:stretch/>
        </p:blipFill>
        <p:spPr>
          <a:xfrm>
            <a:off x="0" y="0"/>
            <a:ext cx="91399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71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0"/>
          <a:stretch/>
        </p:blipFill>
        <p:spPr>
          <a:xfrm>
            <a:off x="0" y="0"/>
            <a:ext cx="4411109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67"/>
          <a:stretch/>
        </p:blipFill>
        <p:spPr>
          <a:xfrm>
            <a:off x="4411109" y="0"/>
            <a:ext cx="47548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14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7" r="6856" b="2990"/>
          <a:stretch/>
        </p:blipFill>
        <p:spPr>
          <a:xfrm>
            <a:off x="0" y="-1"/>
            <a:ext cx="9205063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042118"/>
            <a:ext cx="944533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collégiale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romane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fut 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prieuré des chanoines de l'abbaye Saint-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Ruf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d'Avignon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très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remaniée aux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En 1562 elle fut pillée et incendiée par le baron des Adrets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0097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:dissolve/>
      </p:transition>
    </mc:Choice>
    <mc:Fallback xmlns="">
      <p:transition spd="slow" advTm="12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4853" y="6233499"/>
            <a:ext cx="86452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Souvenir louis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Giraud, créateur du canal de Carpentras</a:t>
            </a:r>
          </a:p>
        </p:txBody>
      </p:sp>
      <p:sp>
        <p:nvSpPr>
          <p:cNvPr id="4" name="Rectangle 3"/>
          <p:cNvSpPr/>
          <p:nvPr/>
        </p:nvSpPr>
        <p:spPr>
          <a:xfrm>
            <a:off x="916995" y="5710279"/>
            <a:ext cx="76009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rendre hommage aux hommes célèbres du village</a:t>
            </a:r>
          </a:p>
        </p:txBody>
      </p:sp>
    </p:spTree>
    <p:extLst>
      <p:ext uri="{BB962C8B-B14F-4D97-AF65-F5344CB8AC3E}">
        <p14:creationId xmlns:p14="http://schemas.microsoft.com/office/powerpoint/2010/main" val="1087145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:dissolve/>
      </p:transition>
    </mc:Choice>
    <mc:Fallback xmlns="">
      <p:transition spd="slow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1336" y="196381"/>
            <a:ext cx="901930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statue de Paul de 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Vivié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alias 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velocio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propagateur </a:t>
            </a:r>
          </a:p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du cyclotourisme en France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82" y="3429000"/>
            <a:ext cx="2342440" cy="326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22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:dissolve/>
      </p:transition>
    </mc:Choice>
    <mc:Fallback xmlns="">
      <p:transition spd="slow" advTm="12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05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7932" y="931408"/>
            <a:ext cx="898813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Pernes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fontaines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Surnommée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également 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                             Perle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Comtat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  <a:p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  <a:p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  <a:p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Au pied du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Vendoux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ravissante bourgade provençale, ceinturée de remparts et d'imposantes portes fortifiées est dotée d'un riche patrimoine , à travers le lacis de ruelles colorées, de calades et de placettes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ombragées,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hôtels particuliers, tour médiévale, église romane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visite à ne pas manquer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2000" y="6295361"/>
            <a:ext cx="4382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Création : </a:t>
            </a:r>
            <a:r>
              <a:rPr lang="fr-FR" sz="2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septembre 2024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8433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:dissolve/>
      </p:transition>
    </mc:Choice>
    <mc:Fallback xmlns="">
      <p:transition spd="slow" advTm="2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685</TotalTime>
  <Words>997</Words>
  <Application>Microsoft Office PowerPoint</Application>
  <PresentationFormat>Affichage à l'écran (4:3)</PresentationFormat>
  <Paragraphs>74</Paragraphs>
  <Slides>69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69</vt:i4>
      </vt:variant>
    </vt:vector>
  </HeadingPairs>
  <TitlesOfParts>
    <vt:vector size="74" baseType="lpstr">
      <vt:lpstr>Arial</vt:lpstr>
      <vt:lpstr>Calibri</vt:lpstr>
      <vt:lpstr>Calibri Light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87</cp:revision>
  <dcterms:created xsi:type="dcterms:W3CDTF">2024-08-10T18:30:58Z</dcterms:created>
  <dcterms:modified xsi:type="dcterms:W3CDTF">2024-09-06T18:36:12Z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