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70" r:id="rId4"/>
    <p:sldId id="269" r:id="rId5"/>
    <p:sldId id="267" r:id="rId6"/>
    <p:sldId id="268" r:id="rId7"/>
    <p:sldId id="266" r:id="rId8"/>
    <p:sldId id="265" r:id="rId9"/>
    <p:sldId id="264" r:id="rId10"/>
    <p:sldId id="263" r:id="rId11"/>
    <p:sldId id="262" r:id="rId12"/>
    <p:sldId id="261" r:id="rId13"/>
    <p:sldId id="260" r:id="rId14"/>
    <p:sldId id="259" r:id="rId15"/>
    <p:sldId id="258" r:id="rId16"/>
    <p:sldId id="257"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5" r:id="rId31"/>
    <p:sldId id="286" r:id="rId32"/>
    <p:sldId id="287" r:id="rId33"/>
    <p:sldId id="288"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6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029727-7A81-A468-BECD-D7FC1991C82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B8A851E-9A04-3D3E-7C04-868DA2BB59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B12A94E-DD68-23A0-89AF-B592A922AA0C}"/>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8B9F9D7C-7D42-A590-1757-2BCA0FA4F5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7FA2D07-916D-1FA1-F02C-5FD186DA38AF}"/>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3901986349"/>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A4CA9F9-9383-4AF3-8611-3631CC26417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D998487-88BD-7139-E764-015DB20E5ED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56FAF08-AE00-9B5D-6D53-7D0D72124D44}"/>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CA5B0CD2-AE38-4067-762A-9B72D862E94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2B0A6C-0449-4F57-7312-BA50EB49D535}"/>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2946436405"/>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F8EB21-30B1-FCD5-73D2-B3B4E3FD178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CCBFF06-9C45-8F38-D0CA-3B61A1BC935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9412C14-489D-6260-41D0-101A387BC19B}"/>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A24A6094-E341-B9FC-813D-1C5CF80B103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09ACF1-5D0F-6EFA-2A1F-1E329E4252EE}"/>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2329690377"/>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665733-B41D-F2A1-AC2B-2E1B1912E92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E05A51A-838F-1E32-739F-CDEA1DBCB16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7F66B24-1824-0FD7-243E-ED61492D093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3C5F7F5-01D9-9B79-853F-7DCE2AC73F8E}"/>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6" name="Espace réservé du pied de page 5">
            <a:extLst>
              <a:ext uri="{FF2B5EF4-FFF2-40B4-BE49-F238E27FC236}">
                <a16:creationId xmlns:a16="http://schemas.microsoft.com/office/drawing/2014/main" id="{3F958AB2-CFD0-1E09-6EB3-83839A2C437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2945988-97F4-3028-ED6F-BDCDB29A6F19}"/>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1281124560"/>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D16EC63-66C3-70C5-B983-6F7CBB1DDA2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2F5269E-F5A7-209F-DFD6-74CF52131E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9E4BB38-F165-F3C8-D0B5-84DF05079E2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CD765A6-3C1F-F442-4C92-47B70FB858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FC2982E-53C9-DF0F-5155-6FD48EE6732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F420A3A-0A70-2A8F-D4EA-653BB9044EA6}"/>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8" name="Espace réservé du pied de page 7">
            <a:extLst>
              <a:ext uri="{FF2B5EF4-FFF2-40B4-BE49-F238E27FC236}">
                <a16:creationId xmlns:a16="http://schemas.microsoft.com/office/drawing/2014/main" id="{6879BEA8-1C40-78C7-E4A7-7DF81CF1430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28C6BBC-2211-EEA8-889F-5DC7FC69447D}"/>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1259289731"/>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8C7C74-ADDF-FA73-8B84-AFF2F3B7FA5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8F145F3-399B-94AC-FCDB-BC6B5F592A1C}"/>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4" name="Espace réservé du pied de page 3">
            <a:extLst>
              <a:ext uri="{FF2B5EF4-FFF2-40B4-BE49-F238E27FC236}">
                <a16:creationId xmlns:a16="http://schemas.microsoft.com/office/drawing/2014/main" id="{C6AAA631-DDA3-A64E-1FB1-22352CD0533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C2B36C82-0EE1-CD7F-F797-31A39AD1C682}"/>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3812992022"/>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5D88C9-0A4A-2AFB-8C01-62A50EF27048}"/>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3" name="Espace réservé du pied de page 2">
            <a:extLst>
              <a:ext uri="{FF2B5EF4-FFF2-40B4-BE49-F238E27FC236}">
                <a16:creationId xmlns:a16="http://schemas.microsoft.com/office/drawing/2014/main" id="{73827D7F-3357-D1A4-D18D-FC39958E484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8FF73DB-1F3A-EBD1-9232-9CA56467E33F}"/>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3332887842"/>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71B0BE-91B5-B175-9251-2F7206A5E37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0009CBD-F96E-C6E8-92A9-AF72C2ECD3B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D73016D-5BE5-9EA5-4B51-990DDCFBAD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075A369-46B0-6CA0-6946-95D5F109E7EF}"/>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6" name="Espace réservé du pied de page 5">
            <a:extLst>
              <a:ext uri="{FF2B5EF4-FFF2-40B4-BE49-F238E27FC236}">
                <a16:creationId xmlns:a16="http://schemas.microsoft.com/office/drawing/2014/main" id="{54FDD27F-DD04-0FA2-AF01-2221B1E6432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E5A46C4-B394-7196-0204-44F206CEF9F9}"/>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1486968001"/>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113C52-A123-B99F-B140-2C4CE2F2DFB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77491BD8-414B-CC4A-9064-C40928ACCC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EBCB7F9-83E4-A68D-A219-BE32C50D17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67E18D-1D2C-3889-42A5-9856E09055EC}"/>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6" name="Espace réservé du pied de page 5">
            <a:extLst>
              <a:ext uri="{FF2B5EF4-FFF2-40B4-BE49-F238E27FC236}">
                <a16:creationId xmlns:a16="http://schemas.microsoft.com/office/drawing/2014/main" id="{195EDB7B-C9D3-97DE-3D43-AFF5D7BB7ED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964F957-CECE-E641-67EF-2F7F3BAE632E}"/>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581400374"/>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78B1C1-9E57-959A-144F-7C31F4F0BB3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800AFFC-755B-94BA-26AF-17331D4B784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C63F8A6-78F3-F8A4-333D-630C74C8AA67}"/>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59B68E6D-3F34-9138-A4ED-330660A352D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BB2F89E-FF88-9D0C-56DF-35743B9CEDD0}"/>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368914160"/>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25CB15F-598E-7DDA-4F94-2C9FDC1F846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C9A66D2-74DA-1DA4-2415-0280806EFB4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8326C41-6C43-0DB9-40F1-07C32B6FC22F}"/>
              </a:ext>
            </a:extLst>
          </p:cNvPr>
          <p:cNvSpPr>
            <a:spLocks noGrp="1"/>
          </p:cNvSpPr>
          <p:nvPr>
            <p:ph type="dt" sz="half" idx="10"/>
          </p:nvPr>
        </p:nvSpPr>
        <p:spPr/>
        <p:txBody>
          <a:bodyPr/>
          <a:lstStyle/>
          <a:p>
            <a:fld id="{FB5E86E1-00FC-417E-B367-72E80A11D2B8}"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9ECF6CC9-87FE-D0B6-2EDE-9D14717E96E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A9E646D-BE7C-B8FA-C390-6D43F8DD700B}"/>
              </a:ext>
            </a:extLst>
          </p:cNvPr>
          <p:cNvSpPr>
            <a:spLocks noGrp="1"/>
          </p:cNvSpPr>
          <p:nvPr>
            <p:ph type="sldNum" sz="quarter" idx="12"/>
          </p:nvPr>
        </p:nvSpPr>
        <p:spPr/>
        <p:txBody>
          <a:bodyPr/>
          <a:lstStyle/>
          <a:p>
            <a:fld id="{C251773E-4A1C-452F-8356-E0EF8692D8A6}" type="slidenum">
              <a:rPr lang="fr-FR" smtClean="0"/>
              <a:t>‹N°›</a:t>
            </a:fld>
            <a:endParaRPr lang="fr-FR"/>
          </a:p>
        </p:txBody>
      </p:sp>
    </p:spTree>
    <p:extLst>
      <p:ext uri="{BB962C8B-B14F-4D97-AF65-F5344CB8AC3E}">
        <p14:creationId xmlns:p14="http://schemas.microsoft.com/office/powerpoint/2010/main" val="2786473864"/>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557FAC2-F636-69F2-F14E-7365C371A9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C30ED60-BB42-3425-1724-29CCD815FE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FB8BE6D-787B-39EA-8250-A6B50B1009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B5E86E1-00FC-417E-B367-72E80A11D2B8}" type="datetimeFigureOut">
              <a:rPr lang="fr-FR" smtClean="0"/>
              <a:t>05/09/2024</a:t>
            </a:fld>
            <a:endParaRPr lang="fr-FR"/>
          </a:p>
        </p:txBody>
      </p:sp>
      <p:sp>
        <p:nvSpPr>
          <p:cNvPr id="5" name="Espace réservé du pied de page 4">
            <a:extLst>
              <a:ext uri="{FF2B5EF4-FFF2-40B4-BE49-F238E27FC236}">
                <a16:creationId xmlns:a16="http://schemas.microsoft.com/office/drawing/2014/main" id="{FB0F966E-8972-CC50-1C28-1375A5A58D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6E947C0-25F9-B12A-3A33-4160F013C2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251773E-4A1C-452F-8356-E0EF8692D8A6}" type="slidenum">
              <a:rPr lang="fr-FR" smtClean="0"/>
              <a:t>‹N°›</a:t>
            </a:fld>
            <a:endParaRPr lang="fr-FR"/>
          </a:p>
        </p:txBody>
      </p:sp>
    </p:spTree>
    <p:extLst>
      <p:ext uri="{BB962C8B-B14F-4D97-AF65-F5344CB8AC3E}">
        <p14:creationId xmlns:p14="http://schemas.microsoft.com/office/powerpoint/2010/main" val="4167253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aysage, plein air, maison&#10;&#10;Description générée automatiquement">
            <a:extLst>
              <a:ext uri="{FF2B5EF4-FFF2-40B4-BE49-F238E27FC236}">
                <a16:creationId xmlns:a16="http://schemas.microsoft.com/office/drawing/2014/main" id="{2085BCCF-F1EE-B660-EDCE-7E47AAF07C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4000" y="707531"/>
            <a:ext cx="11484000" cy="5442938"/>
          </a:xfrm>
          <a:prstGeom prst="rect">
            <a:avLst/>
          </a:prstGeom>
          <a:effectLst>
            <a:softEdge rad="317500"/>
          </a:effectLst>
        </p:spPr>
      </p:pic>
      <p:sp>
        <p:nvSpPr>
          <p:cNvPr id="4" name="ZoneTexte 3">
            <a:extLst>
              <a:ext uri="{FF2B5EF4-FFF2-40B4-BE49-F238E27FC236}">
                <a16:creationId xmlns:a16="http://schemas.microsoft.com/office/drawing/2014/main" id="{33453D96-7C4C-E06D-498C-F4E2294AB9A6}"/>
              </a:ext>
            </a:extLst>
          </p:cNvPr>
          <p:cNvSpPr txBox="1"/>
          <p:nvPr/>
        </p:nvSpPr>
        <p:spPr>
          <a:xfrm>
            <a:off x="4980791" y="476698"/>
            <a:ext cx="8294146" cy="461665"/>
          </a:xfrm>
          <a:prstGeom prst="rect">
            <a:avLst/>
          </a:prstGeom>
          <a:noFill/>
        </p:spPr>
        <p:txBody>
          <a:bodyPr wrap="square" rtlCol="0">
            <a:spAutoFit/>
          </a:bodyPr>
          <a:lstStyle/>
          <a:p>
            <a:r>
              <a:rPr lang="fr-FR" sz="2400" b="1" dirty="0">
                <a:solidFill>
                  <a:srgbClr val="FFFF00"/>
                </a:solidFill>
              </a:rPr>
              <a:t>la Géorgie, </a:t>
            </a:r>
          </a:p>
        </p:txBody>
      </p:sp>
    </p:spTree>
    <p:extLst>
      <p:ext uri="{BB962C8B-B14F-4D97-AF65-F5344CB8AC3E}">
        <p14:creationId xmlns:p14="http://schemas.microsoft.com/office/powerpoint/2010/main" val="1794340693"/>
      </p:ext>
    </p:extLst>
  </p:cSld>
  <p:clrMapOvr>
    <a:masterClrMapping/>
  </p:clrMapOvr>
  <mc:AlternateContent xmlns:mc="http://schemas.openxmlformats.org/markup-compatibility/2006">
    <mc:Choice xmlns:p14="http://schemas.microsoft.com/office/powerpoint/2010/main" Requires="p14">
      <p:transition spd="slow" p14:dur="5000" advClick="0" advTm="8000">
        <p:cover/>
        <p:sndAc>
          <p:stSnd loop="1">
            <p:snd r:embed="rId2" name="Thorned Soul by Ernesto Cortazar III.wav"/>
          </p:stSnd>
        </p:sndAc>
      </p:transition>
    </mc:Choice>
    <mc:Fallback>
      <p:transition spd="slow" advClick="0" advTm="8000">
        <p:cover/>
        <p:sndAc>
          <p:stSnd loop="1">
            <p:snd r:embed="rId2" name="Thorned Soul by Ernesto Cortazar II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929F9FD-D58D-4CD7-9620-38A9BE2F114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L'histoire de la Géorgie remonte aux royaumes antiques de Colchide et d'Ibérie, qui furent ensuite unifiés. La Géorgie est l'une des premières nations à avoir adopté le christianisme comme religion officielle, au début du IVe siècle16,17 : elle a rejoint l'orthodoxie après le schisme de 1054. Elle connaît son âge d'or au XIIe siècle, sous le règne de Tamar Ire. Confrontée tour à tour aux Romains, aux Perses, aux Mongols, aux Byzantins, et aux Ottomans18, la Géorgie est annexée au début du XIXe siècle par la Russie impériale sous Paul Ier, mais retrouve son indépendance de 1918 à 1921. Elle est ensuite intégrée en tant que république au sein de l'Union soviétique.</a:t>
            </a:r>
          </a:p>
        </p:txBody>
      </p:sp>
    </p:spTree>
    <p:extLst>
      <p:ext uri="{BB962C8B-B14F-4D97-AF65-F5344CB8AC3E}">
        <p14:creationId xmlns:p14="http://schemas.microsoft.com/office/powerpoint/2010/main" val="3165665303"/>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516BC012-BD19-4DD0-380E-1EB5A54382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000" y="596928"/>
            <a:ext cx="11808000" cy="5485798"/>
          </a:xfrm>
          <a:prstGeom prst="rect">
            <a:avLst/>
          </a:prstGeom>
          <a:effectLst>
            <a:softEdge rad="317500"/>
          </a:effectLst>
        </p:spPr>
      </p:pic>
      <p:sp>
        <p:nvSpPr>
          <p:cNvPr id="4" name="ZoneTexte 3">
            <a:extLst>
              <a:ext uri="{FF2B5EF4-FFF2-40B4-BE49-F238E27FC236}">
                <a16:creationId xmlns:a16="http://schemas.microsoft.com/office/drawing/2014/main" id="{D09C9412-478F-4868-34ED-0CB35E1A9727}"/>
              </a:ext>
            </a:extLst>
          </p:cNvPr>
          <p:cNvSpPr txBox="1"/>
          <p:nvPr/>
        </p:nvSpPr>
        <p:spPr>
          <a:xfrm>
            <a:off x="3593054" y="5851893"/>
            <a:ext cx="7476565" cy="461665"/>
          </a:xfrm>
          <a:prstGeom prst="rect">
            <a:avLst/>
          </a:prstGeom>
          <a:noFill/>
        </p:spPr>
        <p:txBody>
          <a:bodyPr wrap="square" rtlCol="0">
            <a:spAutoFit/>
          </a:bodyPr>
          <a:lstStyle/>
          <a:p>
            <a:r>
              <a:rPr lang="fr-FR" sz="2400" b="1">
                <a:solidFill>
                  <a:srgbClr val="FFFF00"/>
                </a:solidFill>
              </a:rPr>
              <a:t>La forteresse de Narikala, à Tbilissi</a:t>
            </a:r>
            <a:endParaRPr lang="fr-FR" sz="2400" b="1" dirty="0">
              <a:solidFill>
                <a:srgbClr val="FFFF00"/>
              </a:solidFill>
            </a:endParaRPr>
          </a:p>
        </p:txBody>
      </p:sp>
    </p:spTree>
    <p:extLst>
      <p:ext uri="{BB962C8B-B14F-4D97-AF65-F5344CB8AC3E}">
        <p14:creationId xmlns:p14="http://schemas.microsoft.com/office/powerpoint/2010/main" val="3472477756"/>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Photographie aérienne&#10;&#10;Description générée automatiquement">
            <a:extLst>
              <a:ext uri="{FF2B5EF4-FFF2-40B4-BE49-F238E27FC236}">
                <a16:creationId xmlns:a16="http://schemas.microsoft.com/office/drawing/2014/main" id="{372476EF-F404-1F29-F444-6F3642F87E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000" y="875591"/>
            <a:ext cx="11628000" cy="4911623"/>
          </a:xfrm>
          <a:prstGeom prst="rect">
            <a:avLst/>
          </a:prstGeom>
          <a:effectLst>
            <a:softEdge rad="127000"/>
          </a:effectLst>
        </p:spPr>
      </p:pic>
      <p:sp>
        <p:nvSpPr>
          <p:cNvPr id="4" name="ZoneTexte 3">
            <a:extLst>
              <a:ext uri="{FF2B5EF4-FFF2-40B4-BE49-F238E27FC236}">
                <a16:creationId xmlns:a16="http://schemas.microsoft.com/office/drawing/2014/main" id="{04A30EA3-28F2-EAF1-C9A1-879B50EB04E3}"/>
              </a:ext>
            </a:extLst>
          </p:cNvPr>
          <p:cNvSpPr txBox="1"/>
          <p:nvPr/>
        </p:nvSpPr>
        <p:spPr>
          <a:xfrm>
            <a:off x="2280621" y="5659680"/>
            <a:ext cx="9244405" cy="461665"/>
          </a:xfrm>
          <a:prstGeom prst="rect">
            <a:avLst/>
          </a:prstGeom>
          <a:noFill/>
        </p:spPr>
        <p:txBody>
          <a:bodyPr wrap="square" rtlCol="0">
            <a:spAutoFit/>
          </a:bodyPr>
          <a:lstStyle/>
          <a:p>
            <a:r>
              <a:rPr lang="fr-FR" sz="2400" b="1">
                <a:solidFill>
                  <a:srgbClr val="FFFF00"/>
                </a:solidFill>
              </a:rPr>
              <a:t>Batoumi, la capitale de l'Adjarie, au bord de la mer Noire</a:t>
            </a:r>
            <a:endParaRPr lang="fr-FR" sz="2400" b="1" dirty="0">
              <a:solidFill>
                <a:srgbClr val="FFFF00"/>
              </a:solidFill>
            </a:endParaRPr>
          </a:p>
        </p:txBody>
      </p:sp>
    </p:spTree>
    <p:extLst>
      <p:ext uri="{BB962C8B-B14F-4D97-AF65-F5344CB8AC3E}">
        <p14:creationId xmlns:p14="http://schemas.microsoft.com/office/powerpoint/2010/main" val="628918631"/>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ACD53ABA-90D5-5917-1547-9236A5FD69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55851" y="279000"/>
            <a:ext cx="8680298" cy="6300000"/>
          </a:xfrm>
          <a:prstGeom prst="rect">
            <a:avLst/>
          </a:prstGeom>
          <a:effectLst>
            <a:softEdge rad="317500"/>
          </a:effectLst>
        </p:spPr>
      </p:pic>
      <p:sp>
        <p:nvSpPr>
          <p:cNvPr id="4" name="ZoneTexte 3">
            <a:extLst>
              <a:ext uri="{FF2B5EF4-FFF2-40B4-BE49-F238E27FC236}">
                <a16:creationId xmlns:a16="http://schemas.microsoft.com/office/drawing/2014/main" id="{F38D8312-464E-1369-7902-14CAF0E5A788}"/>
              </a:ext>
            </a:extLst>
          </p:cNvPr>
          <p:cNvSpPr txBox="1"/>
          <p:nvPr/>
        </p:nvSpPr>
        <p:spPr>
          <a:xfrm>
            <a:off x="3776550" y="6348167"/>
            <a:ext cx="6400800" cy="461665"/>
          </a:xfrm>
          <a:prstGeom prst="rect">
            <a:avLst/>
          </a:prstGeom>
          <a:noFill/>
        </p:spPr>
        <p:txBody>
          <a:bodyPr wrap="square" rtlCol="0">
            <a:spAutoFit/>
          </a:bodyPr>
          <a:lstStyle/>
          <a:p>
            <a:r>
              <a:rPr lang="fr-FR" sz="2400" b="1">
                <a:solidFill>
                  <a:srgbClr val="FFFF00"/>
                </a:solidFill>
              </a:rPr>
              <a:t>Koutaïssi, la capitale de l'Iméréthie</a:t>
            </a:r>
            <a:endParaRPr lang="fr-FR" sz="2400" b="1" dirty="0">
              <a:solidFill>
                <a:srgbClr val="FFFF00"/>
              </a:solidFill>
            </a:endParaRPr>
          </a:p>
        </p:txBody>
      </p:sp>
    </p:spTree>
    <p:extLst>
      <p:ext uri="{BB962C8B-B14F-4D97-AF65-F5344CB8AC3E}">
        <p14:creationId xmlns:p14="http://schemas.microsoft.com/office/powerpoint/2010/main" val="2462685909"/>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oiture, bâtiment, ciel&#10;&#10;Description générée automatiquement">
            <a:extLst>
              <a:ext uri="{FF2B5EF4-FFF2-40B4-BE49-F238E27FC236}">
                <a16:creationId xmlns:a16="http://schemas.microsoft.com/office/drawing/2014/main" id="{3BF38DD4-0B51-C508-C4DF-9F327F1129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01" y="279000"/>
            <a:ext cx="9475998" cy="6300000"/>
          </a:xfrm>
          <a:prstGeom prst="rect">
            <a:avLst/>
          </a:prstGeom>
          <a:effectLst>
            <a:softEdge rad="317500"/>
          </a:effectLst>
        </p:spPr>
      </p:pic>
      <p:sp>
        <p:nvSpPr>
          <p:cNvPr id="4" name="ZoneTexte 3">
            <a:extLst>
              <a:ext uri="{FF2B5EF4-FFF2-40B4-BE49-F238E27FC236}">
                <a16:creationId xmlns:a16="http://schemas.microsoft.com/office/drawing/2014/main" id="{00782AFE-8B99-80BD-983A-F0822A08877A}"/>
              </a:ext>
            </a:extLst>
          </p:cNvPr>
          <p:cNvSpPr txBox="1"/>
          <p:nvPr/>
        </p:nvSpPr>
        <p:spPr>
          <a:xfrm>
            <a:off x="4093809" y="6232173"/>
            <a:ext cx="6433073" cy="461665"/>
          </a:xfrm>
          <a:prstGeom prst="rect">
            <a:avLst/>
          </a:prstGeom>
          <a:noFill/>
        </p:spPr>
        <p:txBody>
          <a:bodyPr wrap="square" rtlCol="0">
            <a:spAutoFit/>
          </a:bodyPr>
          <a:lstStyle/>
          <a:p>
            <a:r>
              <a:rPr lang="fr-FR" sz="2400" b="1">
                <a:solidFill>
                  <a:srgbClr val="FFFF00"/>
                </a:solidFill>
              </a:rPr>
              <a:t>Telavi, la capitale de la Kakhétie</a:t>
            </a:r>
            <a:endParaRPr lang="fr-FR" sz="2400" b="1" dirty="0">
              <a:solidFill>
                <a:srgbClr val="FFFF00"/>
              </a:solidFill>
            </a:endParaRPr>
          </a:p>
        </p:txBody>
      </p:sp>
    </p:spTree>
    <p:extLst>
      <p:ext uri="{BB962C8B-B14F-4D97-AF65-F5344CB8AC3E}">
        <p14:creationId xmlns:p14="http://schemas.microsoft.com/office/powerpoint/2010/main" val="1174704029"/>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ciel, route, plein air&#10;&#10;Description générée automatiquement">
            <a:extLst>
              <a:ext uri="{FF2B5EF4-FFF2-40B4-BE49-F238E27FC236}">
                <a16:creationId xmlns:a16="http://schemas.microsoft.com/office/drawing/2014/main" id="{384D4628-C50D-0F4B-BEC5-6F82F278ED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67000" y="1152525"/>
            <a:ext cx="6858000" cy="4552950"/>
          </a:xfrm>
          <a:prstGeom prst="rect">
            <a:avLst/>
          </a:prstGeom>
          <a:effectLst>
            <a:softEdge rad="127000"/>
          </a:effectLst>
        </p:spPr>
      </p:pic>
      <p:sp>
        <p:nvSpPr>
          <p:cNvPr id="4" name="ZoneTexte 3">
            <a:extLst>
              <a:ext uri="{FF2B5EF4-FFF2-40B4-BE49-F238E27FC236}">
                <a16:creationId xmlns:a16="http://schemas.microsoft.com/office/drawing/2014/main" id="{37D5F4D7-31CC-48CB-D24A-93AFF5EA2C98}"/>
              </a:ext>
            </a:extLst>
          </p:cNvPr>
          <p:cNvSpPr txBox="1"/>
          <p:nvPr/>
        </p:nvSpPr>
        <p:spPr>
          <a:xfrm>
            <a:off x="4744122" y="5583219"/>
            <a:ext cx="5766099" cy="461665"/>
          </a:xfrm>
          <a:prstGeom prst="rect">
            <a:avLst/>
          </a:prstGeom>
          <a:noFill/>
        </p:spPr>
        <p:txBody>
          <a:bodyPr wrap="square" rtlCol="0">
            <a:spAutoFit/>
          </a:bodyPr>
          <a:lstStyle/>
          <a:p>
            <a:r>
              <a:rPr lang="fr-FR" sz="2400" b="1">
                <a:solidFill>
                  <a:srgbClr val="FFFF00"/>
                </a:solidFill>
              </a:rPr>
              <a:t>Aéroport de Tbilissi.</a:t>
            </a:r>
            <a:endParaRPr lang="fr-FR" sz="2400" b="1" dirty="0">
              <a:solidFill>
                <a:srgbClr val="FFFF00"/>
              </a:solidFill>
            </a:endParaRPr>
          </a:p>
        </p:txBody>
      </p:sp>
    </p:spTree>
    <p:extLst>
      <p:ext uri="{BB962C8B-B14F-4D97-AF65-F5344CB8AC3E}">
        <p14:creationId xmlns:p14="http://schemas.microsoft.com/office/powerpoint/2010/main" val="511037391"/>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ature, rive&#10;&#10;Description générée automatiquement">
            <a:extLst>
              <a:ext uri="{FF2B5EF4-FFF2-40B4-BE49-F238E27FC236}">
                <a16:creationId xmlns:a16="http://schemas.microsoft.com/office/drawing/2014/main" id="{A47F24C7-0B29-95D3-3463-79A9B81415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7371" y="279000"/>
            <a:ext cx="10657257" cy="6300000"/>
          </a:xfrm>
          <a:prstGeom prst="rect">
            <a:avLst/>
          </a:prstGeom>
          <a:effectLst>
            <a:softEdge rad="317500"/>
          </a:effectLst>
        </p:spPr>
      </p:pic>
      <p:sp>
        <p:nvSpPr>
          <p:cNvPr id="4" name="ZoneTexte 3">
            <a:extLst>
              <a:ext uri="{FF2B5EF4-FFF2-40B4-BE49-F238E27FC236}">
                <a16:creationId xmlns:a16="http://schemas.microsoft.com/office/drawing/2014/main" id="{3D8DB725-9324-BBF7-611F-0032771D41BB}"/>
              </a:ext>
            </a:extLst>
          </p:cNvPr>
          <p:cNvSpPr txBox="1"/>
          <p:nvPr/>
        </p:nvSpPr>
        <p:spPr>
          <a:xfrm>
            <a:off x="4830184" y="6348167"/>
            <a:ext cx="7250654" cy="461665"/>
          </a:xfrm>
          <a:prstGeom prst="rect">
            <a:avLst/>
          </a:prstGeom>
          <a:noFill/>
        </p:spPr>
        <p:txBody>
          <a:bodyPr wrap="square" rtlCol="0">
            <a:spAutoFit/>
          </a:bodyPr>
          <a:lstStyle/>
          <a:p>
            <a:r>
              <a:rPr lang="fr-FR" sz="2400" b="1">
                <a:solidFill>
                  <a:srgbClr val="FFFF00"/>
                </a:solidFill>
              </a:rPr>
              <a:t>La plage de Kobouléti</a:t>
            </a:r>
            <a:endParaRPr lang="fr-FR" sz="2400" b="1" dirty="0">
              <a:solidFill>
                <a:srgbClr val="FFFF00"/>
              </a:solidFill>
            </a:endParaRPr>
          </a:p>
        </p:txBody>
      </p:sp>
    </p:spTree>
    <p:extLst>
      <p:ext uri="{BB962C8B-B14F-4D97-AF65-F5344CB8AC3E}">
        <p14:creationId xmlns:p14="http://schemas.microsoft.com/office/powerpoint/2010/main" val="177442301"/>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homme, peinture, Visage humain&#10;&#10;Description générée automatiquement">
            <a:extLst>
              <a:ext uri="{FF2B5EF4-FFF2-40B4-BE49-F238E27FC236}">
                <a16:creationId xmlns:a16="http://schemas.microsoft.com/office/drawing/2014/main" id="{FEF27095-239E-5CF1-C42F-D90DEAD2B7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1104" y="279000"/>
            <a:ext cx="9814736" cy="6300000"/>
          </a:xfrm>
          <a:prstGeom prst="rect">
            <a:avLst/>
          </a:prstGeom>
          <a:effectLst>
            <a:softEdge rad="317500"/>
          </a:effectLst>
        </p:spPr>
      </p:pic>
      <p:sp>
        <p:nvSpPr>
          <p:cNvPr id="4" name="ZoneTexte 3">
            <a:extLst>
              <a:ext uri="{FF2B5EF4-FFF2-40B4-BE49-F238E27FC236}">
                <a16:creationId xmlns:a16="http://schemas.microsoft.com/office/drawing/2014/main" id="{ACD3BD23-AF62-B7D1-673E-DA8CAF7F5E3F}"/>
              </a:ext>
            </a:extLst>
          </p:cNvPr>
          <p:cNvSpPr txBox="1"/>
          <p:nvPr/>
        </p:nvSpPr>
        <p:spPr>
          <a:xfrm>
            <a:off x="2657138" y="6348167"/>
            <a:ext cx="7992932" cy="461665"/>
          </a:xfrm>
          <a:prstGeom prst="rect">
            <a:avLst/>
          </a:prstGeom>
          <a:noFill/>
        </p:spPr>
        <p:txBody>
          <a:bodyPr wrap="square" rtlCol="0">
            <a:spAutoFit/>
          </a:bodyPr>
          <a:lstStyle/>
          <a:p>
            <a:r>
              <a:rPr lang="fr-FR" sz="2400" b="1">
                <a:solidFill>
                  <a:srgbClr val="FFFF00"/>
                </a:solidFill>
              </a:rPr>
              <a:t>Une table géorgienne selon Pirosmani (1862-1918)</a:t>
            </a:r>
            <a:endParaRPr lang="fr-FR" sz="2400" b="1" dirty="0">
              <a:solidFill>
                <a:srgbClr val="FFFF00"/>
              </a:solidFill>
            </a:endParaRPr>
          </a:p>
        </p:txBody>
      </p:sp>
    </p:spTree>
    <p:extLst>
      <p:ext uri="{BB962C8B-B14F-4D97-AF65-F5344CB8AC3E}">
        <p14:creationId xmlns:p14="http://schemas.microsoft.com/office/powerpoint/2010/main" val="2566990892"/>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ute d’eau, plein air, arbre, Ressources d’eau&#10;&#10;Description générée automatiquement">
            <a:extLst>
              <a:ext uri="{FF2B5EF4-FFF2-40B4-BE49-F238E27FC236}">
                <a16:creationId xmlns:a16="http://schemas.microsoft.com/office/drawing/2014/main" id="{FB858EEB-9FE9-EA19-387D-5BD1908179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5" y="279000"/>
            <a:ext cx="9487050" cy="6300000"/>
          </a:xfrm>
          <a:prstGeom prst="rect">
            <a:avLst/>
          </a:prstGeom>
          <a:effectLst>
            <a:softEdge rad="317500"/>
          </a:effectLst>
        </p:spPr>
      </p:pic>
      <p:sp>
        <p:nvSpPr>
          <p:cNvPr id="4" name="ZoneTexte 3">
            <a:extLst>
              <a:ext uri="{FF2B5EF4-FFF2-40B4-BE49-F238E27FC236}">
                <a16:creationId xmlns:a16="http://schemas.microsoft.com/office/drawing/2014/main" id="{CCBBE882-F223-9763-2E05-EA06EBF1EAB7}"/>
              </a:ext>
            </a:extLst>
          </p:cNvPr>
          <p:cNvSpPr txBox="1"/>
          <p:nvPr/>
        </p:nvSpPr>
        <p:spPr>
          <a:xfrm>
            <a:off x="4184725" y="6264446"/>
            <a:ext cx="7756264" cy="461665"/>
          </a:xfrm>
          <a:prstGeom prst="rect">
            <a:avLst/>
          </a:prstGeom>
          <a:noFill/>
        </p:spPr>
        <p:txBody>
          <a:bodyPr wrap="square" rtlCol="0">
            <a:spAutoFit/>
          </a:bodyPr>
          <a:lstStyle/>
          <a:p>
            <a:r>
              <a:rPr lang="fr-FR" sz="2400" b="1">
                <a:solidFill>
                  <a:srgbClr val="FFFF00"/>
                </a:solidFill>
              </a:rPr>
              <a:t>Le parc national de Mtirala</a:t>
            </a:r>
            <a:endParaRPr lang="fr-FR" sz="2400" b="1" dirty="0">
              <a:solidFill>
                <a:srgbClr val="FFFF00"/>
              </a:solidFill>
            </a:endParaRPr>
          </a:p>
        </p:txBody>
      </p:sp>
    </p:spTree>
    <p:extLst>
      <p:ext uri="{BB962C8B-B14F-4D97-AF65-F5344CB8AC3E}">
        <p14:creationId xmlns:p14="http://schemas.microsoft.com/office/powerpoint/2010/main" val="242494006"/>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neige, plein air, Relief glaciaire&#10;&#10;Description générée automatiquement">
            <a:extLst>
              <a:ext uri="{FF2B5EF4-FFF2-40B4-BE49-F238E27FC236}">
                <a16:creationId xmlns:a16="http://schemas.microsoft.com/office/drawing/2014/main" id="{D73F0C90-147D-BA46-1CBC-3B2DF9457D1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26483" y="279000"/>
            <a:ext cx="10539033" cy="6300000"/>
          </a:xfrm>
          <a:prstGeom prst="rect">
            <a:avLst/>
          </a:prstGeom>
          <a:effectLst>
            <a:softEdge rad="317500"/>
          </a:effectLst>
        </p:spPr>
      </p:pic>
      <p:sp>
        <p:nvSpPr>
          <p:cNvPr id="4" name="ZoneTexte 3">
            <a:extLst>
              <a:ext uri="{FF2B5EF4-FFF2-40B4-BE49-F238E27FC236}">
                <a16:creationId xmlns:a16="http://schemas.microsoft.com/office/drawing/2014/main" id="{D6464B92-0BA0-BF16-71BE-FF05EC4E7386}"/>
              </a:ext>
            </a:extLst>
          </p:cNvPr>
          <p:cNvSpPr txBox="1"/>
          <p:nvPr/>
        </p:nvSpPr>
        <p:spPr>
          <a:xfrm>
            <a:off x="3894268" y="6223755"/>
            <a:ext cx="6938683" cy="461665"/>
          </a:xfrm>
          <a:prstGeom prst="rect">
            <a:avLst/>
          </a:prstGeom>
          <a:noFill/>
        </p:spPr>
        <p:txBody>
          <a:bodyPr wrap="square" rtlCol="0">
            <a:spAutoFit/>
          </a:bodyPr>
          <a:lstStyle/>
          <a:p>
            <a:r>
              <a:rPr lang="fr-FR" sz="2400" b="1">
                <a:solidFill>
                  <a:srgbClr val="FFFF00"/>
                </a:solidFill>
              </a:rPr>
              <a:t>La station de ski de Goudaouri.</a:t>
            </a:r>
            <a:endParaRPr lang="fr-FR" sz="2400" b="1" dirty="0">
              <a:solidFill>
                <a:srgbClr val="FFFF00"/>
              </a:solidFill>
            </a:endParaRPr>
          </a:p>
        </p:txBody>
      </p:sp>
    </p:spTree>
    <p:extLst>
      <p:ext uri="{BB962C8B-B14F-4D97-AF65-F5344CB8AC3E}">
        <p14:creationId xmlns:p14="http://schemas.microsoft.com/office/powerpoint/2010/main" val="760355721"/>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D48E83B3-470C-61C0-D2BB-672A3E9012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CC66873D-561B-C80B-0B2E-AB8C435FD2AA}"/>
              </a:ext>
            </a:extLst>
          </p:cNvPr>
          <p:cNvSpPr txBox="1"/>
          <p:nvPr/>
        </p:nvSpPr>
        <p:spPr>
          <a:xfrm>
            <a:off x="4174898" y="6253688"/>
            <a:ext cx="6121102" cy="461665"/>
          </a:xfrm>
          <a:prstGeom prst="rect">
            <a:avLst/>
          </a:prstGeom>
          <a:noFill/>
        </p:spPr>
        <p:txBody>
          <a:bodyPr wrap="square" rtlCol="0">
            <a:spAutoFit/>
          </a:bodyPr>
          <a:lstStyle/>
          <a:p>
            <a:r>
              <a:rPr lang="fr-FR" sz="2400" b="1">
                <a:solidFill>
                  <a:srgbClr val="FFFF00"/>
                </a:solidFill>
              </a:rPr>
              <a:t>L'hôtel Marriott, à Tbilissi.</a:t>
            </a:r>
            <a:endParaRPr lang="fr-FR" sz="2400" b="1" dirty="0">
              <a:solidFill>
                <a:srgbClr val="FFFF00"/>
              </a:solidFill>
            </a:endParaRPr>
          </a:p>
        </p:txBody>
      </p:sp>
    </p:spTree>
    <p:extLst>
      <p:ext uri="{BB962C8B-B14F-4D97-AF65-F5344CB8AC3E}">
        <p14:creationId xmlns:p14="http://schemas.microsoft.com/office/powerpoint/2010/main" val="1105744578"/>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arbre&#10;&#10;Description générée automatiquement">
            <a:extLst>
              <a:ext uri="{FF2B5EF4-FFF2-40B4-BE49-F238E27FC236}">
                <a16:creationId xmlns:a16="http://schemas.microsoft.com/office/drawing/2014/main" id="{FA6D6005-077C-7075-CC06-A8B8C00B99B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365760"/>
            <a:ext cx="8400000" cy="6300000"/>
          </a:xfrm>
          <a:prstGeom prst="rect">
            <a:avLst/>
          </a:prstGeom>
          <a:effectLst>
            <a:softEdge rad="317500"/>
          </a:effectLst>
        </p:spPr>
      </p:pic>
      <p:sp>
        <p:nvSpPr>
          <p:cNvPr id="4" name="ZoneTexte 3">
            <a:extLst>
              <a:ext uri="{FF2B5EF4-FFF2-40B4-BE49-F238E27FC236}">
                <a16:creationId xmlns:a16="http://schemas.microsoft.com/office/drawing/2014/main" id="{8166612C-3A76-526E-3263-5752BE3CD3E0}"/>
              </a:ext>
            </a:extLst>
          </p:cNvPr>
          <p:cNvSpPr txBox="1"/>
          <p:nvPr/>
        </p:nvSpPr>
        <p:spPr>
          <a:xfrm>
            <a:off x="2606936" y="5934019"/>
            <a:ext cx="8882231"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Des balcons de bois, dans la vieille ville de Tbilissi</a:t>
            </a:r>
          </a:p>
        </p:txBody>
      </p:sp>
    </p:spTree>
    <p:extLst>
      <p:ext uri="{BB962C8B-B14F-4D97-AF65-F5344CB8AC3E}">
        <p14:creationId xmlns:p14="http://schemas.microsoft.com/office/powerpoint/2010/main" val="98565135"/>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éhicule terrestre, véhicule, ciel&#10;&#10;Description générée automatiquement">
            <a:extLst>
              <a:ext uri="{FF2B5EF4-FFF2-40B4-BE49-F238E27FC236}">
                <a16:creationId xmlns:a16="http://schemas.microsoft.com/office/drawing/2014/main" id="{0532B18A-3E26-3F43-0685-4418B373E5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9939" y="242045"/>
            <a:ext cx="8400000" cy="6300000"/>
          </a:xfrm>
          <a:prstGeom prst="rect">
            <a:avLst/>
          </a:prstGeom>
          <a:effectLst>
            <a:softEdge rad="317500"/>
          </a:effectLst>
        </p:spPr>
      </p:pic>
      <p:sp>
        <p:nvSpPr>
          <p:cNvPr id="4" name="ZoneTexte 3">
            <a:extLst>
              <a:ext uri="{FF2B5EF4-FFF2-40B4-BE49-F238E27FC236}">
                <a16:creationId xmlns:a16="http://schemas.microsoft.com/office/drawing/2014/main" id="{324ABA1F-DE0B-C8B7-0215-D19C4CD1D38C}"/>
              </a:ext>
            </a:extLst>
          </p:cNvPr>
          <p:cNvSpPr txBox="1"/>
          <p:nvPr/>
        </p:nvSpPr>
        <p:spPr>
          <a:xfrm>
            <a:off x="4528970" y="6348167"/>
            <a:ext cx="7385195" cy="461665"/>
          </a:xfrm>
          <a:prstGeom prst="rect">
            <a:avLst/>
          </a:prstGeom>
          <a:noFill/>
        </p:spPr>
        <p:txBody>
          <a:bodyPr wrap="square" rtlCol="0">
            <a:spAutoFit/>
          </a:bodyPr>
          <a:lstStyle/>
          <a:p>
            <a:r>
              <a:rPr lang="fr-FR" sz="2400" b="1">
                <a:solidFill>
                  <a:srgbClr val="FFFF00"/>
                </a:solidFill>
              </a:rPr>
              <a:t>Les bains Orbeliani à Tbilissi</a:t>
            </a:r>
            <a:endParaRPr lang="fr-FR" sz="2400" b="1" dirty="0">
              <a:solidFill>
                <a:srgbClr val="FFFF00"/>
              </a:solidFill>
            </a:endParaRPr>
          </a:p>
        </p:txBody>
      </p:sp>
    </p:spTree>
    <p:extLst>
      <p:ext uri="{BB962C8B-B14F-4D97-AF65-F5344CB8AC3E}">
        <p14:creationId xmlns:p14="http://schemas.microsoft.com/office/powerpoint/2010/main" val="3329419703"/>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tour&#10;&#10;Description générée automatiquement">
            <a:extLst>
              <a:ext uri="{FF2B5EF4-FFF2-40B4-BE49-F238E27FC236}">
                <a16:creationId xmlns:a16="http://schemas.microsoft.com/office/drawing/2014/main" id="{F8293796-2081-6A1F-6C59-98852E9FF6A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890587"/>
            <a:ext cx="7620000" cy="5076825"/>
          </a:xfrm>
          <a:prstGeom prst="rect">
            <a:avLst/>
          </a:prstGeom>
          <a:effectLst>
            <a:softEdge rad="317500"/>
          </a:effectLst>
        </p:spPr>
      </p:pic>
      <p:sp>
        <p:nvSpPr>
          <p:cNvPr id="4" name="ZoneTexte 3">
            <a:extLst>
              <a:ext uri="{FF2B5EF4-FFF2-40B4-BE49-F238E27FC236}">
                <a16:creationId xmlns:a16="http://schemas.microsoft.com/office/drawing/2014/main" id="{5ACBCBB4-A0C6-11F7-C43D-D96DD07650B0}"/>
              </a:ext>
            </a:extLst>
          </p:cNvPr>
          <p:cNvSpPr txBox="1"/>
          <p:nvPr/>
        </p:nvSpPr>
        <p:spPr>
          <a:xfrm>
            <a:off x="4055633" y="5736579"/>
            <a:ext cx="7853082" cy="461665"/>
          </a:xfrm>
          <a:prstGeom prst="rect">
            <a:avLst/>
          </a:prstGeom>
          <a:noFill/>
        </p:spPr>
        <p:txBody>
          <a:bodyPr wrap="square" rtlCol="0">
            <a:spAutoFit/>
          </a:bodyPr>
          <a:lstStyle/>
          <a:p>
            <a:r>
              <a:rPr lang="fr-FR" sz="2400" b="1">
                <a:solidFill>
                  <a:srgbClr val="FFFF00"/>
                </a:solidFill>
              </a:rPr>
              <a:t>La cathédrale de Sion à Tbilissi</a:t>
            </a:r>
            <a:endParaRPr lang="fr-FR" sz="2400" b="1" dirty="0">
              <a:solidFill>
                <a:srgbClr val="FFFF00"/>
              </a:solidFill>
            </a:endParaRPr>
          </a:p>
        </p:txBody>
      </p:sp>
    </p:spTree>
    <p:extLst>
      <p:ext uri="{BB962C8B-B14F-4D97-AF65-F5344CB8AC3E}">
        <p14:creationId xmlns:p14="http://schemas.microsoft.com/office/powerpoint/2010/main" val="1568479483"/>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eige, gelé, arbre&#10;&#10;Description générée automatiquement">
            <a:extLst>
              <a:ext uri="{FF2B5EF4-FFF2-40B4-BE49-F238E27FC236}">
                <a16:creationId xmlns:a16="http://schemas.microsoft.com/office/drawing/2014/main" id="{D0224AB6-A304-7FF2-95DB-39C5E218AAC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83511" y="182181"/>
            <a:ext cx="4727955" cy="6300000"/>
          </a:xfrm>
          <a:prstGeom prst="rect">
            <a:avLst/>
          </a:prstGeom>
          <a:effectLst>
            <a:softEdge rad="317500"/>
          </a:effectLst>
        </p:spPr>
      </p:pic>
      <p:sp>
        <p:nvSpPr>
          <p:cNvPr id="4" name="ZoneTexte 3">
            <a:extLst>
              <a:ext uri="{FF2B5EF4-FFF2-40B4-BE49-F238E27FC236}">
                <a16:creationId xmlns:a16="http://schemas.microsoft.com/office/drawing/2014/main" id="{6A5EBF61-AA6B-9A1E-F815-5B722281512E}"/>
              </a:ext>
            </a:extLst>
          </p:cNvPr>
          <p:cNvSpPr txBox="1"/>
          <p:nvPr/>
        </p:nvSpPr>
        <p:spPr>
          <a:xfrm>
            <a:off x="3485477" y="6396335"/>
            <a:ext cx="7820810" cy="461665"/>
          </a:xfrm>
          <a:prstGeom prst="rect">
            <a:avLst/>
          </a:prstGeom>
          <a:noFill/>
        </p:spPr>
        <p:txBody>
          <a:bodyPr wrap="square" rtlCol="0">
            <a:spAutoFit/>
          </a:bodyPr>
          <a:lstStyle/>
          <a:p>
            <a:r>
              <a:rPr lang="fr-FR" sz="2400" b="1" dirty="0">
                <a:solidFill>
                  <a:srgbClr val="FFFF00"/>
                </a:solidFill>
              </a:rPr>
              <a:t>Le panthéon de </a:t>
            </a:r>
            <a:r>
              <a:rPr lang="fr-FR" sz="2400" b="1" dirty="0" err="1">
                <a:solidFill>
                  <a:srgbClr val="FFFF00"/>
                </a:solidFill>
              </a:rPr>
              <a:t>Mtastsminda</a:t>
            </a:r>
            <a:r>
              <a:rPr lang="fr-FR" sz="2400" b="1" dirty="0">
                <a:solidFill>
                  <a:srgbClr val="FFFF00"/>
                </a:solidFill>
              </a:rPr>
              <a:t> à Tbilissi</a:t>
            </a:r>
          </a:p>
        </p:txBody>
      </p:sp>
    </p:spTree>
    <p:extLst>
      <p:ext uri="{BB962C8B-B14F-4D97-AF65-F5344CB8AC3E}">
        <p14:creationId xmlns:p14="http://schemas.microsoft.com/office/powerpoint/2010/main" val="1002683550"/>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eau, ciel&#10;&#10;Description générée automatiquement">
            <a:extLst>
              <a:ext uri="{FF2B5EF4-FFF2-40B4-BE49-F238E27FC236}">
                <a16:creationId xmlns:a16="http://schemas.microsoft.com/office/drawing/2014/main" id="{45DE841B-7911-8CCA-8338-636C241F57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819" y="297000"/>
            <a:ext cx="8352000" cy="6264000"/>
          </a:xfrm>
          <a:prstGeom prst="rect">
            <a:avLst/>
          </a:prstGeom>
          <a:effectLst>
            <a:softEdge rad="317500"/>
          </a:effectLst>
        </p:spPr>
      </p:pic>
      <p:sp>
        <p:nvSpPr>
          <p:cNvPr id="4" name="ZoneTexte 3">
            <a:extLst>
              <a:ext uri="{FF2B5EF4-FFF2-40B4-BE49-F238E27FC236}">
                <a16:creationId xmlns:a16="http://schemas.microsoft.com/office/drawing/2014/main" id="{956FE4F1-D7CC-6AE8-C4F0-7B2883FD3133}"/>
              </a:ext>
            </a:extLst>
          </p:cNvPr>
          <p:cNvSpPr txBox="1"/>
          <p:nvPr/>
        </p:nvSpPr>
        <p:spPr>
          <a:xfrm>
            <a:off x="3318975" y="6293680"/>
            <a:ext cx="7604103" cy="461665"/>
          </a:xfrm>
          <a:prstGeom prst="rect">
            <a:avLst/>
          </a:prstGeom>
          <a:noFill/>
        </p:spPr>
        <p:txBody>
          <a:bodyPr wrap="square" rtlCol="0">
            <a:spAutoFit/>
          </a:bodyPr>
          <a:lstStyle/>
          <a:p>
            <a:r>
              <a:rPr lang="fr-FR" sz="2400" b="1">
                <a:solidFill>
                  <a:srgbClr val="FFFF00"/>
                </a:solidFill>
              </a:rPr>
              <a:t>Le panthéon de Mtastsminda à Tbilissi</a:t>
            </a:r>
            <a:endParaRPr lang="fr-FR" sz="2400" b="1" dirty="0">
              <a:solidFill>
                <a:srgbClr val="FFFF00"/>
              </a:solidFill>
            </a:endParaRPr>
          </a:p>
        </p:txBody>
      </p:sp>
    </p:spTree>
    <p:extLst>
      <p:ext uri="{BB962C8B-B14F-4D97-AF65-F5344CB8AC3E}">
        <p14:creationId xmlns:p14="http://schemas.microsoft.com/office/powerpoint/2010/main" val="1230731195"/>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011FDF7-626E-D17B-EFCB-1DF87591C71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139862"/>
            <a:ext cx="9453706" cy="6300000"/>
          </a:xfrm>
          <a:prstGeom prst="rect">
            <a:avLst/>
          </a:prstGeom>
          <a:effectLst>
            <a:softEdge rad="317500"/>
          </a:effectLst>
        </p:spPr>
      </p:pic>
      <p:sp>
        <p:nvSpPr>
          <p:cNvPr id="4" name="ZoneTexte 3">
            <a:extLst>
              <a:ext uri="{FF2B5EF4-FFF2-40B4-BE49-F238E27FC236}">
                <a16:creationId xmlns:a16="http://schemas.microsoft.com/office/drawing/2014/main" id="{09346D75-D86C-4E10-70BF-86081D160206}"/>
              </a:ext>
            </a:extLst>
          </p:cNvPr>
          <p:cNvSpPr txBox="1"/>
          <p:nvPr/>
        </p:nvSpPr>
        <p:spPr>
          <a:xfrm>
            <a:off x="3377902" y="6095618"/>
            <a:ext cx="6970955" cy="461665"/>
          </a:xfrm>
          <a:prstGeom prst="rect">
            <a:avLst/>
          </a:prstGeom>
          <a:noFill/>
        </p:spPr>
        <p:txBody>
          <a:bodyPr wrap="square" rtlCol="0">
            <a:spAutoFit/>
          </a:bodyPr>
          <a:lstStyle/>
          <a:p>
            <a:r>
              <a:rPr lang="fr-FR" sz="2400" b="1">
                <a:solidFill>
                  <a:srgbClr val="FFFF00"/>
                </a:solidFill>
              </a:rPr>
              <a:t>Le panthéon de Mtastsminda à Tbilissi</a:t>
            </a:r>
            <a:endParaRPr lang="fr-FR" sz="2400" b="1" dirty="0">
              <a:solidFill>
                <a:srgbClr val="FFFF00"/>
              </a:solidFill>
            </a:endParaRPr>
          </a:p>
        </p:txBody>
      </p:sp>
    </p:spTree>
    <p:extLst>
      <p:ext uri="{BB962C8B-B14F-4D97-AF65-F5344CB8AC3E}">
        <p14:creationId xmlns:p14="http://schemas.microsoft.com/office/powerpoint/2010/main" val="2342777645"/>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20575838-B268-3260-34CE-CAD7E208B9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8216" y="140747"/>
            <a:ext cx="4860000" cy="3645000"/>
          </a:xfrm>
          <a:prstGeom prst="rect">
            <a:avLst/>
          </a:prstGeom>
          <a:effectLst>
            <a:softEdge rad="317500"/>
          </a:effectLst>
        </p:spPr>
      </p:pic>
      <p:sp>
        <p:nvSpPr>
          <p:cNvPr id="4" name="ZoneTexte 3">
            <a:extLst>
              <a:ext uri="{FF2B5EF4-FFF2-40B4-BE49-F238E27FC236}">
                <a16:creationId xmlns:a16="http://schemas.microsoft.com/office/drawing/2014/main" id="{AC79F139-2A1A-3332-B7FE-BC6BE8219C45}"/>
              </a:ext>
            </a:extLst>
          </p:cNvPr>
          <p:cNvSpPr txBox="1"/>
          <p:nvPr/>
        </p:nvSpPr>
        <p:spPr>
          <a:xfrm>
            <a:off x="978946" y="3118773"/>
            <a:ext cx="4663971"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La forteresse de Gori</a:t>
            </a:r>
          </a:p>
        </p:txBody>
      </p:sp>
      <p:pic>
        <p:nvPicPr>
          <p:cNvPr id="6" name="Image 5" descr="Une image contenant plein air, ciel, Ruines, montagne&#10;&#10;Description générée automatiquement">
            <a:extLst>
              <a:ext uri="{FF2B5EF4-FFF2-40B4-BE49-F238E27FC236}">
                <a16:creationId xmlns:a16="http://schemas.microsoft.com/office/drawing/2014/main" id="{FB08F468-A35B-E976-DDC1-1B49013B38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457944" y="2355969"/>
            <a:ext cx="6408000" cy="4270309"/>
          </a:xfrm>
          <a:prstGeom prst="rect">
            <a:avLst/>
          </a:prstGeom>
          <a:effectLst>
            <a:softEdge rad="317500"/>
          </a:effectLst>
        </p:spPr>
      </p:pic>
      <p:sp>
        <p:nvSpPr>
          <p:cNvPr id="7" name="ZoneTexte 6">
            <a:extLst>
              <a:ext uri="{FF2B5EF4-FFF2-40B4-BE49-F238E27FC236}">
                <a16:creationId xmlns:a16="http://schemas.microsoft.com/office/drawing/2014/main" id="{429982FD-79EE-F014-491E-3328ABD53D05}"/>
              </a:ext>
            </a:extLst>
          </p:cNvPr>
          <p:cNvSpPr txBox="1"/>
          <p:nvPr/>
        </p:nvSpPr>
        <p:spPr>
          <a:xfrm>
            <a:off x="6717120" y="2125136"/>
            <a:ext cx="5540188" cy="461665"/>
          </a:xfrm>
          <a:prstGeom prst="rect">
            <a:avLst/>
          </a:prstGeom>
          <a:noFill/>
        </p:spPr>
        <p:txBody>
          <a:bodyPr wrap="square" rtlCol="0">
            <a:spAutoFit/>
          </a:bodyPr>
          <a:lstStyle/>
          <a:p>
            <a:r>
              <a:rPr lang="fr-FR" sz="2400" b="1">
                <a:solidFill>
                  <a:srgbClr val="FFFF00"/>
                </a:solidFill>
              </a:rPr>
              <a:t>Vue générale d'Ouplitsikhé</a:t>
            </a:r>
            <a:endParaRPr lang="fr-FR" sz="2400" b="1" dirty="0">
              <a:solidFill>
                <a:srgbClr val="FFFF00"/>
              </a:solidFill>
            </a:endParaRPr>
          </a:p>
        </p:txBody>
      </p:sp>
    </p:spTree>
    <p:extLst>
      <p:ext uri="{BB962C8B-B14F-4D97-AF65-F5344CB8AC3E}">
        <p14:creationId xmlns:p14="http://schemas.microsoft.com/office/powerpoint/2010/main" val="3597142135"/>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montagne, ciel&#10;&#10;Description générée automatiquement">
            <a:extLst>
              <a:ext uri="{FF2B5EF4-FFF2-40B4-BE49-F238E27FC236}">
                <a16:creationId xmlns:a16="http://schemas.microsoft.com/office/drawing/2014/main" id="{AC783CB0-CACB-2200-50DC-8C75941CC7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47030" y="241152"/>
            <a:ext cx="5292000" cy="3969000"/>
          </a:xfrm>
          <a:prstGeom prst="rect">
            <a:avLst/>
          </a:prstGeom>
          <a:effectLst>
            <a:softEdge rad="317500"/>
          </a:effectLst>
        </p:spPr>
      </p:pic>
      <p:sp>
        <p:nvSpPr>
          <p:cNvPr id="4" name="ZoneTexte 3">
            <a:extLst>
              <a:ext uri="{FF2B5EF4-FFF2-40B4-BE49-F238E27FC236}">
                <a16:creationId xmlns:a16="http://schemas.microsoft.com/office/drawing/2014/main" id="{12BD5FB2-504D-FF49-9F24-8937C37DBC26}"/>
              </a:ext>
            </a:extLst>
          </p:cNvPr>
          <p:cNvSpPr txBox="1"/>
          <p:nvPr/>
        </p:nvSpPr>
        <p:spPr>
          <a:xfrm>
            <a:off x="7863840" y="3979319"/>
            <a:ext cx="4701092" cy="461665"/>
          </a:xfrm>
          <a:prstGeom prst="rect">
            <a:avLst/>
          </a:prstGeom>
          <a:noFill/>
        </p:spPr>
        <p:txBody>
          <a:bodyPr wrap="square" rtlCol="0">
            <a:spAutoFit/>
          </a:bodyPr>
          <a:lstStyle/>
          <a:p>
            <a:r>
              <a:rPr lang="fr-FR" sz="2400" b="1">
                <a:solidFill>
                  <a:srgbClr val="FFFF00"/>
                </a:solidFill>
              </a:rPr>
              <a:t>L'église Sioni d'Atenis</a:t>
            </a:r>
            <a:endParaRPr lang="fr-FR" sz="2400" b="1" dirty="0">
              <a:solidFill>
                <a:srgbClr val="FFFF00"/>
              </a:solidFill>
            </a:endParaRPr>
          </a:p>
        </p:txBody>
      </p:sp>
      <p:pic>
        <p:nvPicPr>
          <p:cNvPr id="6" name="Image 5" descr="Une image contenant herbe, plein air, nature, ciel&#10;&#10;Description générée automatiquement">
            <a:extLst>
              <a:ext uri="{FF2B5EF4-FFF2-40B4-BE49-F238E27FC236}">
                <a16:creationId xmlns:a16="http://schemas.microsoft.com/office/drawing/2014/main" id="{4FD9AB46-7814-52DA-428F-6CA8C542A91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3689" y="2594662"/>
            <a:ext cx="6156000" cy="4101435"/>
          </a:xfrm>
          <a:prstGeom prst="rect">
            <a:avLst/>
          </a:prstGeom>
          <a:effectLst>
            <a:softEdge rad="317500"/>
          </a:effectLst>
        </p:spPr>
      </p:pic>
      <p:sp>
        <p:nvSpPr>
          <p:cNvPr id="7" name="ZoneTexte 6">
            <a:extLst>
              <a:ext uri="{FF2B5EF4-FFF2-40B4-BE49-F238E27FC236}">
                <a16:creationId xmlns:a16="http://schemas.microsoft.com/office/drawing/2014/main" id="{7898B833-4746-EE48-715E-B30DA1EE4F2A}"/>
              </a:ext>
            </a:extLst>
          </p:cNvPr>
          <p:cNvSpPr txBox="1"/>
          <p:nvPr/>
        </p:nvSpPr>
        <p:spPr>
          <a:xfrm>
            <a:off x="1466213" y="2428540"/>
            <a:ext cx="5386427" cy="461665"/>
          </a:xfrm>
          <a:prstGeom prst="rect">
            <a:avLst/>
          </a:prstGeom>
          <a:noFill/>
        </p:spPr>
        <p:txBody>
          <a:bodyPr wrap="square" rtlCol="0">
            <a:spAutoFit/>
          </a:bodyPr>
          <a:lstStyle/>
          <a:p>
            <a:r>
              <a:rPr lang="fr-FR" sz="2400" b="1">
                <a:solidFill>
                  <a:srgbClr val="FFFF00"/>
                </a:solidFill>
              </a:rPr>
              <a:t>Le parc national d'Algueti</a:t>
            </a:r>
            <a:endParaRPr lang="fr-FR" sz="2400" b="1" dirty="0">
              <a:solidFill>
                <a:srgbClr val="FFFF00"/>
              </a:solidFill>
            </a:endParaRPr>
          </a:p>
        </p:txBody>
      </p:sp>
    </p:spTree>
    <p:extLst>
      <p:ext uri="{BB962C8B-B14F-4D97-AF65-F5344CB8AC3E}">
        <p14:creationId xmlns:p14="http://schemas.microsoft.com/office/powerpoint/2010/main" val="1340227063"/>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herbe&#10;&#10;Description générée automatiquement">
            <a:extLst>
              <a:ext uri="{FF2B5EF4-FFF2-40B4-BE49-F238E27FC236}">
                <a16:creationId xmlns:a16="http://schemas.microsoft.com/office/drawing/2014/main" id="{2D309667-6D76-E33F-155D-2D788B6073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9471" y="262530"/>
            <a:ext cx="5436000" cy="6332940"/>
          </a:xfrm>
          <a:prstGeom prst="rect">
            <a:avLst/>
          </a:prstGeom>
          <a:effectLst>
            <a:softEdge rad="127000"/>
          </a:effectLst>
        </p:spPr>
      </p:pic>
      <p:sp>
        <p:nvSpPr>
          <p:cNvPr id="4" name="ZoneTexte 3">
            <a:extLst>
              <a:ext uri="{FF2B5EF4-FFF2-40B4-BE49-F238E27FC236}">
                <a16:creationId xmlns:a16="http://schemas.microsoft.com/office/drawing/2014/main" id="{B1F5E861-BAFF-1714-1D73-3D0442A755DE}"/>
              </a:ext>
            </a:extLst>
          </p:cNvPr>
          <p:cNvSpPr txBox="1"/>
          <p:nvPr/>
        </p:nvSpPr>
        <p:spPr>
          <a:xfrm>
            <a:off x="2732442" y="6364637"/>
            <a:ext cx="8509299" cy="461665"/>
          </a:xfrm>
          <a:prstGeom prst="rect">
            <a:avLst/>
          </a:prstGeom>
          <a:noFill/>
        </p:spPr>
        <p:txBody>
          <a:bodyPr wrap="square" rtlCol="0">
            <a:spAutoFit/>
          </a:bodyPr>
          <a:lstStyle/>
          <a:p>
            <a:r>
              <a:rPr lang="fr-FR" sz="2400" b="1">
                <a:solidFill>
                  <a:srgbClr val="FFFF00"/>
                </a:solidFill>
              </a:rPr>
              <a:t>L'église de la Nativité au monastère de Béthanie</a:t>
            </a:r>
            <a:endParaRPr lang="fr-FR" sz="2400" b="1" dirty="0">
              <a:solidFill>
                <a:srgbClr val="FFFF00"/>
              </a:solidFill>
            </a:endParaRPr>
          </a:p>
        </p:txBody>
      </p:sp>
    </p:spTree>
    <p:extLst>
      <p:ext uri="{BB962C8B-B14F-4D97-AF65-F5344CB8AC3E}">
        <p14:creationId xmlns:p14="http://schemas.microsoft.com/office/powerpoint/2010/main" val="2531586777"/>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arbre, ciel&#10;&#10;Description générée automatiquement">
            <a:extLst>
              <a:ext uri="{FF2B5EF4-FFF2-40B4-BE49-F238E27FC236}">
                <a16:creationId xmlns:a16="http://schemas.microsoft.com/office/drawing/2014/main" id="{78E10C31-379E-B0D0-DFBD-741049DF7E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86323" y="398033"/>
            <a:ext cx="8419354" cy="6264000"/>
          </a:xfrm>
          <a:prstGeom prst="rect">
            <a:avLst/>
          </a:prstGeom>
          <a:effectLst>
            <a:softEdge rad="635000"/>
          </a:effectLst>
        </p:spPr>
      </p:pic>
      <p:sp>
        <p:nvSpPr>
          <p:cNvPr id="4" name="ZoneTexte 3">
            <a:extLst>
              <a:ext uri="{FF2B5EF4-FFF2-40B4-BE49-F238E27FC236}">
                <a16:creationId xmlns:a16="http://schemas.microsoft.com/office/drawing/2014/main" id="{D65E577C-7FF2-926B-AA2E-FEFE3755F59B}"/>
              </a:ext>
            </a:extLst>
          </p:cNvPr>
          <p:cNvSpPr txBox="1"/>
          <p:nvPr/>
        </p:nvSpPr>
        <p:spPr>
          <a:xfrm>
            <a:off x="3818966" y="6229134"/>
            <a:ext cx="7917628" cy="461665"/>
          </a:xfrm>
          <a:prstGeom prst="rect">
            <a:avLst/>
          </a:prstGeom>
          <a:noFill/>
        </p:spPr>
        <p:txBody>
          <a:bodyPr wrap="square" rtlCol="0">
            <a:spAutoFit/>
          </a:bodyPr>
          <a:lstStyle/>
          <a:p>
            <a:r>
              <a:rPr lang="fr-FR" sz="2400" b="1">
                <a:solidFill>
                  <a:srgbClr val="FFFF00"/>
                </a:solidFill>
              </a:rPr>
              <a:t>L'église Kvelatsminda à Gourdjaani</a:t>
            </a:r>
            <a:endParaRPr lang="fr-FR" sz="2400" b="1" dirty="0">
              <a:solidFill>
                <a:srgbClr val="FFFF00"/>
              </a:solidFill>
            </a:endParaRPr>
          </a:p>
        </p:txBody>
      </p:sp>
    </p:spTree>
    <p:extLst>
      <p:ext uri="{BB962C8B-B14F-4D97-AF65-F5344CB8AC3E}">
        <p14:creationId xmlns:p14="http://schemas.microsoft.com/office/powerpoint/2010/main" val="1957998082"/>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propriété, arbre&#10;&#10;Description générée automatiquement">
            <a:extLst>
              <a:ext uri="{FF2B5EF4-FFF2-40B4-BE49-F238E27FC236}">
                <a16:creationId xmlns:a16="http://schemas.microsoft.com/office/drawing/2014/main" id="{06A16273-54C0-F329-A14B-AC91F18145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11701" y="279000"/>
            <a:ext cx="8557354" cy="6300000"/>
          </a:xfrm>
          <a:prstGeom prst="rect">
            <a:avLst/>
          </a:prstGeom>
          <a:effectLst>
            <a:softEdge rad="317500"/>
          </a:effectLst>
        </p:spPr>
      </p:pic>
      <p:sp>
        <p:nvSpPr>
          <p:cNvPr id="4" name="ZoneTexte 3">
            <a:extLst>
              <a:ext uri="{FF2B5EF4-FFF2-40B4-BE49-F238E27FC236}">
                <a16:creationId xmlns:a16="http://schemas.microsoft.com/office/drawing/2014/main" id="{992BB174-A419-8979-3541-F4DF91491356}"/>
              </a:ext>
            </a:extLst>
          </p:cNvPr>
          <p:cNvSpPr txBox="1"/>
          <p:nvPr/>
        </p:nvSpPr>
        <p:spPr>
          <a:xfrm>
            <a:off x="4218719" y="6348167"/>
            <a:ext cx="7973281" cy="461665"/>
          </a:xfrm>
          <a:prstGeom prst="rect">
            <a:avLst/>
          </a:prstGeom>
          <a:noFill/>
        </p:spPr>
        <p:txBody>
          <a:bodyPr wrap="square" rtlCol="0">
            <a:spAutoFit/>
          </a:bodyPr>
          <a:lstStyle/>
          <a:p>
            <a:r>
              <a:rPr lang="fr-FR" sz="2400" b="1">
                <a:solidFill>
                  <a:srgbClr val="FFFF00"/>
                </a:solidFill>
              </a:rPr>
              <a:t>Le musée Nato Vachnadze</a:t>
            </a:r>
            <a:endParaRPr lang="fr-FR" sz="2400" b="1" dirty="0">
              <a:solidFill>
                <a:srgbClr val="FFFF00"/>
              </a:solidFill>
            </a:endParaRPr>
          </a:p>
        </p:txBody>
      </p:sp>
    </p:spTree>
    <p:extLst>
      <p:ext uri="{BB962C8B-B14F-4D97-AF65-F5344CB8AC3E}">
        <p14:creationId xmlns:p14="http://schemas.microsoft.com/office/powerpoint/2010/main" val="2208431286"/>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ute d’eau, plein air, eau, arbre&#10;&#10;Description générée automatiquement">
            <a:extLst>
              <a:ext uri="{FF2B5EF4-FFF2-40B4-BE49-F238E27FC236}">
                <a16:creationId xmlns:a16="http://schemas.microsoft.com/office/drawing/2014/main" id="{49F2329A-E958-0EE2-848C-5B66CD2194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7326" y="189000"/>
            <a:ext cx="4858483" cy="6480000"/>
          </a:xfrm>
          <a:prstGeom prst="rect">
            <a:avLst/>
          </a:prstGeom>
          <a:effectLst>
            <a:softEdge rad="317500"/>
          </a:effectLst>
        </p:spPr>
      </p:pic>
      <p:sp>
        <p:nvSpPr>
          <p:cNvPr id="4" name="ZoneTexte 3">
            <a:extLst>
              <a:ext uri="{FF2B5EF4-FFF2-40B4-BE49-F238E27FC236}">
                <a16:creationId xmlns:a16="http://schemas.microsoft.com/office/drawing/2014/main" id="{3A5FBD99-07B0-64D9-06E4-7A303249084D}"/>
              </a:ext>
            </a:extLst>
          </p:cNvPr>
          <p:cNvSpPr txBox="1"/>
          <p:nvPr/>
        </p:nvSpPr>
        <p:spPr>
          <a:xfrm>
            <a:off x="3557326" y="6438167"/>
            <a:ext cx="6841863" cy="461665"/>
          </a:xfrm>
          <a:prstGeom prst="rect">
            <a:avLst/>
          </a:prstGeom>
          <a:noFill/>
        </p:spPr>
        <p:txBody>
          <a:bodyPr wrap="square" rtlCol="0">
            <a:spAutoFit/>
          </a:bodyPr>
          <a:lstStyle/>
          <a:p>
            <a:r>
              <a:rPr lang="fr-FR" sz="2400" b="1">
                <a:solidFill>
                  <a:srgbClr val="FFFF00"/>
                </a:solidFill>
              </a:rPr>
              <a:t>Les zones protégées de Lagodekhi</a:t>
            </a:r>
            <a:endParaRPr lang="fr-FR" sz="2400" b="1" dirty="0">
              <a:solidFill>
                <a:srgbClr val="FFFF00"/>
              </a:solidFill>
            </a:endParaRPr>
          </a:p>
        </p:txBody>
      </p:sp>
    </p:spTree>
    <p:extLst>
      <p:ext uri="{BB962C8B-B14F-4D97-AF65-F5344CB8AC3E}">
        <p14:creationId xmlns:p14="http://schemas.microsoft.com/office/powerpoint/2010/main" val="1083104221"/>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paysage, nature&#10;&#10;Description générée automatiquement">
            <a:extLst>
              <a:ext uri="{FF2B5EF4-FFF2-40B4-BE49-F238E27FC236}">
                <a16:creationId xmlns:a16="http://schemas.microsoft.com/office/drawing/2014/main" id="{D440A0EA-2ACA-B3EA-DE9C-39E44C284B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6350" y="279000"/>
            <a:ext cx="11179299" cy="6300000"/>
          </a:xfrm>
          <a:prstGeom prst="rect">
            <a:avLst/>
          </a:prstGeom>
          <a:effectLst>
            <a:softEdge rad="317500"/>
          </a:effectLst>
        </p:spPr>
      </p:pic>
      <p:sp>
        <p:nvSpPr>
          <p:cNvPr id="4" name="ZoneTexte 3">
            <a:extLst>
              <a:ext uri="{FF2B5EF4-FFF2-40B4-BE49-F238E27FC236}">
                <a16:creationId xmlns:a16="http://schemas.microsoft.com/office/drawing/2014/main" id="{B44BC642-B169-A550-2A77-9A41DD43A34B}"/>
              </a:ext>
            </a:extLst>
          </p:cNvPr>
          <p:cNvSpPr txBox="1"/>
          <p:nvPr/>
        </p:nvSpPr>
        <p:spPr>
          <a:xfrm>
            <a:off x="4485939" y="6285961"/>
            <a:ext cx="7939144" cy="461665"/>
          </a:xfrm>
          <a:prstGeom prst="rect">
            <a:avLst/>
          </a:prstGeom>
          <a:noFill/>
        </p:spPr>
        <p:txBody>
          <a:bodyPr wrap="square" rtlCol="0">
            <a:spAutoFit/>
          </a:bodyPr>
          <a:lstStyle/>
          <a:p>
            <a:r>
              <a:rPr lang="fr-FR" sz="2400" b="1">
                <a:solidFill>
                  <a:srgbClr val="FFFF00"/>
                </a:solidFill>
              </a:rPr>
              <a:t>Le lac de Lagodekhi</a:t>
            </a:r>
            <a:endParaRPr lang="fr-FR" sz="2400" b="1" dirty="0">
              <a:solidFill>
                <a:srgbClr val="FFFF00"/>
              </a:solidFill>
            </a:endParaRPr>
          </a:p>
        </p:txBody>
      </p:sp>
    </p:spTree>
    <p:extLst>
      <p:ext uri="{BB962C8B-B14F-4D97-AF65-F5344CB8AC3E}">
        <p14:creationId xmlns:p14="http://schemas.microsoft.com/office/powerpoint/2010/main" val="1062289647"/>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herbe&#10;&#10;Description générée automatiquement">
            <a:extLst>
              <a:ext uri="{FF2B5EF4-FFF2-40B4-BE49-F238E27FC236}">
                <a16:creationId xmlns:a16="http://schemas.microsoft.com/office/drawing/2014/main" id="{D945E04E-6722-749C-3DDF-2FFF138EC4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3516" y="258230"/>
            <a:ext cx="6156000" cy="4102376"/>
          </a:xfrm>
          <a:prstGeom prst="rect">
            <a:avLst/>
          </a:prstGeom>
          <a:effectLst>
            <a:softEdge rad="317500"/>
          </a:effectLst>
        </p:spPr>
      </p:pic>
      <p:sp>
        <p:nvSpPr>
          <p:cNvPr id="4" name="ZoneTexte 3">
            <a:extLst>
              <a:ext uri="{FF2B5EF4-FFF2-40B4-BE49-F238E27FC236}">
                <a16:creationId xmlns:a16="http://schemas.microsoft.com/office/drawing/2014/main" id="{4F522D40-D4FA-7B53-F7EC-FA1F2DBB973B}"/>
              </a:ext>
            </a:extLst>
          </p:cNvPr>
          <p:cNvSpPr txBox="1"/>
          <p:nvPr/>
        </p:nvSpPr>
        <p:spPr>
          <a:xfrm>
            <a:off x="473336" y="4129773"/>
            <a:ext cx="6562165" cy="461665"/>
          </a:xfrm>
          <a:prstGeom prst="rect">
            <a:avLst/>
          </a:prstGeom>
          <a:noFill/>
        </p:spPr>
        <p:txBody>
          <a:bodyPr wrap="square" rtlCol="0">
            <a:spAutoFit/>
          </a:bodyPr>
          <a:lstStyle/>
          <a:p>
            <a:r>
              <a:rPr lang="fr-FR" sz="2400" b="1">
                <a:solidFill>
                  <a:srgbClr val="FFFF00"/>
                </a:solidFill>
              </a:rPr>
              <a:t>La cathédrale de Bagrat, à Koutaïssi</a:t>
            </a:r>
            <a:endParaRPr lang="fr-FR" sz="2400" b="1" dirty="0">
              <a:solidFill>
                <a:srgbClr val="FFFF00"/>
              </a:solidFill>
            </a:endParaRPr>
          </a:p>
        </p:txBody>
      </p:sp>
      <p:pic>
        <p:nvPicPr>
          <p:cNvPr id="6" name="Image 5" descr="Une image contenant paysage, plein air, arbre, nuage&#10;&#10;Description générée automatiquement">
            <a:extLst>
              <a:ext uri="{FF2B5EF4-FFF2-40B4-BE49-F238E27FC236}">
                <a16:creationId xmlns:a16="http://schemas.microsoft.com/office/drawing/2014/main" id="{976FAB23-AAA6-95AC-87AA-6A731EBC02D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29336" y="2588902"/>
            <a:ext cx="5330952" cy="4005072"/>
          </a:xfrm>
          <a:prstGeom prst="rect">
            <a:avLst/>
          </a:prstGeom>
          <a:effectLst>
            <a:softEdge rad="317500"/>
          </a:effectLst>
        </p:spPr>
      </p:pic>
      <p:sp>
        <p:nvSpPr>
          <p:cNvPr id="7" name="ZoneTexte 6">
            <a:extLst>
              <a:ext uri="{FF2B5EF4-FFF2-40B4-BE49-F238E27FC236}">
                <a16:creationId xmlns:a16="http://schemas.microsoft.com/office/drawing/2014/main" id="{CC12F939-5129-D27F-AABF-FAF2E9542278}"/>
              </a:ext>
            </a:extLst>
          </p:cNvPr>
          <p:cNvSpPr txBox="1"/>
          <p:nvPr/>
        </p:nvSpPr>
        <p:spPr>
          <a:xfrm>
            <a:off x="7573384" y="2452743"/>
            <a:ext cx="4862456" cy="461665"/>
          </a:xfrm>
          <a:prstGeom prst="rect">
            <a:avLst/>
          </a:prstGeom>
          <a:noFill/>
        </p:spPr>
        <p:txBody>
          <a:bodyPr wrap="square" rtlCol="0">
            <a:spAutoFit/>
          </a:bodyPr>
          <a:lstStyle/>
          <a:p>
            <a:r>
              <a:rPr lang="fr-FR" sz="2400" b="1">
                <a:solidFill>
                  <a:srgbClr val="FFFF00"/>
                </a:solidFill>
              </a:rPr>
              <a:t>Le monastère de Ghélati</a:t>
            </a:r>
            <a:endParaRPr lang="fr-FR" sz="2400" b="1" dirty="0">
              <a:solidFill>
                <a:srgbClr val="FFFF00"/>
              </a:solidFill>
            </a:endParaRPr>
          </a:p>
        </p:txBody>
      </p:sp>
    </p:spTree>
    <p:extLst>
      <p:ext uri="{BB962C8B-B14F-4D97-AF65-F5344CB8AC3E}">
        <p14:creationId xmlns:p14="http://schemas.microsoft.com/office/powerpoint/2010/main" val="2532276346"/>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75D1A6F-91A0-F77E-73B4-476C255C8F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2345167"/>
            <a:ext cx="5760000" cy="4320000"/>
          </a:xfrm>
          <a:prstGeom prst="rect">
            <a:avLst/>
          </a:prstGeom>
          <a:effectLst>
            <a:softEdge rad="317500"/>
          </a:effectLst>
        </p:spPr>
      </p:pic>
      <p:sp>
        <p:nvSpPr>
          <p:cNvPr id="4" name="ZoneTexte 3">
            <a:extLst>
              <a:ext uri="{FF2B5EF4-FFF2-40B4-BE49-F238E27FC236}">
                <a16:creationId xmlns:a16="http://schemas.microsoft.com/office/drawing/2014/main" id="{065AE1F6-906C-85CE-98BC-576B3D704F40}"/>
              </a:ext>
            </a:extLst>
          </p:cNvPr>
          <p:cNvSpPr txBox="1"/>
          <p:nvPr/>
        </p:nvSpPr>
        <p:spPr>
          <a:xfrm>
            <a:off x="336000" y="6331789"/>
            <a:ext cx="6441741" cy="461665"/>
          </a:xfrm>
          <a:prstGeom prst="rect">
            <a:avLst/>
          </a:prstGeom>
          <a:noFill/>
        </p:spPr>
        <p:txBody>
          <a:bodyPr wrap="square" rtlCol="0">
            <a:spAutoFit/>
          </a:bodyPr>
          <a:lstStyle/>
          <a:p>
            <a:r>
              <a:rPr lang="fr-FR" sz="2400" b="1" dirty="0">
                <a:solidFill>
                  <a:srgbClr val="FFFF00"/>
                </a:solidFill>
              </a:rPr>
              <a:t>Le parc national de </a:t>
            </a:r>
            <a:r>
              <a:rPr lang="fr-FR" sz="2400" b="1" dirty="0" err="1">
                <a:solidFill>
                  <a:srgbClr val="FFFF00"/>
                </a:solidFill>
              </a:rPr>
              <a:t>Bordjomi-Kharagaouli</a:t>
            </a:r>
            <a:endParaRPr lang="fr-FR" sz="2400" b="1" dirty="0">
              <a:solidFill>
                <a:srgbClr val="FFFF00"/>
              </a:solidFill>
            </a:endParaRPr>
          </a:p>
        </p:txBody>
      </p:sp>
      <p:pic>
        <p:nvPicPr>
          <p:cNvPr id="6" name="Image 5" descr="Une image contenant plein air, ciel, arbre, Ruines&#10;&#10;Description générée automatiquement">
            <a:extLst>
              <a:ext uri="{FF2B5EF4-FFF2-40B4-BE49-F238E27FC236}">
                <a16:creationId xmlns:a16="http://schemas.microsoft.com/office/drawing/2014/main" id="{4D78F34B-A7BA-7397-E5D0-FF677D4601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96000" y="261654"/>
            <a:ext cx="5868000" cy="3910452"/>
          </a:xfrm>
          <a:prstGeom prst="rect">
            <a:avLst/>
          </a:prstGeom>
          <a:effectLst>
            <a:softEdge rad="317500"/>
          </a:effectLst>
        </p:spPr>
      </p:pic>
      <p:sp>
        <p:nvSpPr>
          <p:cNvPr id="7" name="ZoneTexte 6">
            <a:extLst>
              <a:ext uri="{FF2B5EF4-FFF2-40B4-BE49-F238E27FC236}">
                <a16:creationId xmlns:a16="http://schemas.microsoft.com/office/drawing/2014/main" id="{C22374AA-552A-BE01-62B8-C5E6B401D3D3}"/>
              </a:ext>
            </a:extLst>
          </p:cNvPr>
          <p:cNvSpPr txBox="1"/>
          <p:nvPr/>
        </p:nvSpPr>
        <p:spPr>
          <a:xfrm>
            <a:off x="6177430" y="64546"/>
            <a:ext cx="5705139" cy="461665"/>
          </a:xfrm>
          <a:prstGeom prst="rect">
            <a:avLst/>
          </a:prstGeom>
          <a:noFill/>
        </p:spPr>
        <p:txBody>
          <a:bodyPr wrap="square" rtlCol="0">
            <a:spAutoFit/>
          </a:bodyPr>
          <a:lstStyle/>
          <a:p>
            <a:r>
              <a:rPr lang="fr-FR" sz="2400" b="1">
                <a:solidFill>
                  <a:srgbClr val="FFFF00"/>
                </a:solidFill>
              </a:rPr>
              <a:t>La forteresse de Rabati à Akhlatsikhé</a:t>
            </a:r>
            <a:endParaRPr lang="fr-FR" sz="2400" b="1" dirty="0">
              <a:solidFill>
                <a:srgbClr val="FFFF00"/>
              </a:solidFill>
            </a:endParaRPr>
          </a:p>
        </p:txBody>
      </p:sp>
    </p:spTree>
    <p:extLst>
      <p:ext uri="{BB962C8B-B14F-4D97-AF65-F5344CB8AC3E}">
        <p14:creationId xmlns:p14="http://schemas.microsoft.com/office/powerpoint/2010/main" val="1435704633"/>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nature&#10;&#10;Description générée automatiquement">
            <a:extLst>
              <a:ext uri="{FF2B5EF4-FFF2-40B4-BE49-F238E27FC236}">
                <a16:creationId xmlns:a16="http://schemas.microsoft.com/office/drawing/2014/main" id="{87BD9909-3CD1-4309-7B34-DB03A0AB32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54344"/>
            <a:ext cx="6840000" cy="3847500"/>
          </a:xfrm>
          <a:prstGeom prst="rect">
            <a:avLst/>
          </a:prstGeom>
          <a:effectLst>
            <a:softEdge rad="317500"/>
          </a:effectLst>
        </p:spPr>
      </p:pic>
      <p:sp>
        <p:nvSpPr>
          <p:cNvPr id="4" name="ZoneTexte 3">
            <a:extLst>
              <a:ext uri="{FF2B5EF4-FFF2-40B4-BE49-F238E27FC236}">
                <a16:creationId xmlns:a16="http://schemas.microsoft.com/office/drawing/2014/main" id="{EF9E78BB-0DC9-A75E-C027-8F0A87D24E82}"/>
              </a:ext>
            </a:extLst>
          </p:cNvPr>
          <p:cNvSpPr txBox="1"/>
          <p:nvPr/>
        </p:nvSpPr>
        <p:spPr>
          <a:xfrm>
            <a:off x="1559858" y="3771011"/>
            <a:ext cx="6443831" cy="461665"/>
          </a:xfrm>
          <a:prstGeom prst="rect">
            <a:avLst/>
          </a:prstGeom>
          <a:noFill/>
        </p:spPr>
        <p:txBody>
          <a:bodyPr wrap="square" rtlCol="0">
            <a:spAutoFit/>
          </a:bodyPr>
          <a:lstStyle/>
          <a:p>
            <a:r>
              <a:rPr lang="fr-FR" sz="2400" b="1">
                <a:solidFill>
                  <a:srgbClr val="FFFF00"/>
                </a:solidFill>
              </a:rPr>
              <a:t>Le village de Shemoqmedi</a:t>
            </a:r>
            <a:endParaRPr lang="fr-FR" sz="2400" b="1" dirty="0">
              <a:solidFill>
                <a:srgbClr val="FFFF00"/>
              </a:solidFill>
            </a:endParaRPr>
          </a:p>
        </p:txBody>
      </p:sp>
      <p:pic>
        <p:nvPicPr>
          <p:cNvPr id="6" name="Image 5" descr="Une image contenant plein air, herbe, plante, maison&#10;&#10;Description générée automatiquement">
            <a:extLst>
              <a:ext uri="{FF2B5EF4-FFF2-40B4-BE49-F238E27FC236}">
                <a16:creationId xmlns:a16="http://schemas.microsoft.com/office/drawing/2014/main" id="{9AEB29FD-3C60-ACE8-CBC2-0BB7CD6C701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40000" y="3283656"/>
            <a:ext cx="5108027" cy="3420000"/>
          </a:xfrm>
          <a:prstGeom prst="rect">
            <a:avLst/>
          </a:prstGeom>
          <a:effectLst>
            <a:softEdge rad="317500"/>
          </a:effectLst>
        </p:spPr>
      </p:pic>
      <p:sp>
        <p:nvSpPr>
          <p:cNvPr id="7" name="ZoneTexte 6">
            <a:extLst>
              <a:ext uri="{FF2B5EF4-FFF2-40B4-BE49-F238E27FC236}">
                <a16:creationId xmlns:a16="http://schemas.microsoft.com/office/drawing/2014/main" id="{5C6D73E5-F32F-6DDE-2CC0-595E9CE6DE34}"/>
              </a:ext>
            </a:extLst>
          </p:cNvPr>
          <p:cNvSpPr txBox="1"/>
          <p:nvPr/>
        </p:nvSpPr>
        <p:spPr>
          <a:xfrm>
            <a:off x="7673788" y="3021987"/>
            <a:ext cx="4518212" cy="461665"/>
          </a:xfrm>
          <a:prstGeom prst="rect">
            <a:avLst/>
          </a:prstGeom>
          <a:noFill/>
        </p:spPr>
        <p:txBody>
          <a:bodyPr wrap="square" rtlCol="0">
            <a:spAutoFit/>
          </a:bodyPr>
          <a:lstStyle/>
          <a:p>
            <a:r>
              <a:rPr lang="fr-FR" sz="2400" b="1">
                <a:solidFill>
                  <a:srgbClr val="FFFF00"/>
                </a:solidFill>
              </a:rPr>
              <a:t>Le village de Grigoleti</a:t>
            </a:r>
            <a:endParaRPr lang="fr-FR" sz="2400" b="1" dirty="0">
              <a:solidFill>
                <a:srgbClr val="FFFF00"/>
              </a:solidFill>
            </a:endParaRPr>
          </a:p>
        </p:txBody>
      </p:sp>
    </p:spTree>
    <p:extLst>
      <p:ext uri="{BB962C8B-B14F-4D97-AF65-F5344CB8AC3E}">
        <p14:creationId xmlns:p14="http://schemas.microsoft.com/office/powerpoint/2010/main" val="1585376262"/>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64DE24AA-249E-C3C9-4D99-2A09FA41CB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646" y="2284695"/>
            <a:ext cx="5760000" cy="4320000"/>
          </a:xfrm>
          <a:prstGeom prst="rect">
            <a:avLst/>
          </a:prstGeom>
          <a:effectLst>
            <a:softEdge rad="317500"/>
          </a:effectLst>
        </p:spPr>
      </p:pic>
      <p:sp>
        <p:nvSpPr>
          <p:cNvPr id="4" name="ZoneTexte 3">
            <a:extLst>
              <a:ext uri="{FF2B5EF4-FFF2-40B4-BE49-F238E27FC236}">
                <a16:creationId xmlns:a16="http://schemas.microsoft.com/office/drawing/2014/main" id="{3447A276-19B8-2D60-4AA1-14DC5CB49C60}"/>
              </a:ext>
            </a:extLst>
          </p:cNvPr>
          <p:cNvSpPr txBox="1"/>
          <p:nvPr/>
        </p:nvSpPr>
        <p:spPr>
          <a:xfrm>
            <a:off x="14879" y="6343640"/>
            <a:ext cx="6002767" cy="461665"/>
          </a:xfrm>
          <a:prstGeom prst="rect">
            <a:avLst/>
          </a:prstGeom>
          <a:noFill/>
        </p:spPr>
        <p:txBody>
          <a:bodyPr wrap="square" rtlCol="0">
            <a:spAutoFit/>
          </a:bodyPr>
          <a:lstStyle/>
          <a:p>
            <a:r>
              <a:rPr lang="fr-FR" sz="2400" b="1" dirty="0">
                <a:solidFill>
                  <a:srgbClr val="FFFF00"/>
                </a:solidFill>
              </a:rPr>
              <a:t>Cathédrale Saint-Georges de </a:t>
            </a:r>
            <a:r>
              <a:rPr lang="fr-FR" sz="2400" b="1" dirty="0" err="1">
                <a:solidFill>
                  <a:srgbClr val="FFFF00"/>
                </a:solidFill>
              </a:rPr>
              <a:t>Mravaldzali</a:t>
            </a:r>
            <a:r>
              <a:rPr lang="fr-FR" sz="2400" b="1" dirty="0">
                <a:solidFill>
                  <a:srgbClr val="FFFF00"/>
                </a:solidFill>
              </a:rPr>
              <a:t>.</a:t>
            </a:r>
          </a:p>
        </p:txBody>
      </p:sp>
      <p:pic>
        <p:nvPicPr>
          <p:cNvPr id="6" name="Image 5" descr="Une image contenant plein air, ciel, bâtiment, nuage&#10;&#10;Description générée automatiquement">
            <a:extLst>
              <a:ext uri="{FF2B5EF4-FFF2-40B4-BE49-F238E27FC236}">
                <a16:creationId xmlns:a16="http://schemas.microsoft.com/office/drawing/2014/main" id="{4C144828-D5D9-E87A-C50A-F38F08E0332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36782" y="52695"/>
            <a:ext cx="6555218" cy="4392000"/>
          </a:xfrm>
          <a:prstGeom prst="rect">
            <a:avLst/>
          </a:prstGeom>
          <a:effectLst>
            <a:softEdge rad="317500"/>
          </a:effectLst>
        </p:spPr>
      </p:pic>
      <p:sp>
        <p:nvSpPr>
          <p:cNvPr id="7" name="ZoneTexte 6">
            <a:extLst>
              <a:ext uri="{FF2B5EF4-FFF2-40B4-BE49-F238E27FC236}">
                <a16:creationId xmlns:a16="http://schemas.microsoft.com/office/drawing/2014/main" id="{E45F5A57-930E-DBBB-9260-975B6FE2F2C1}"/>
              </a:ext>
            </a:extLst>
          </p:cNvPr>
          <p:cNvSpPr txBox="1"/>
          <p:nvPr/>
        </p:nvSpPr>
        <p:spPr>
          <a:xfrm>
            <a:off x="7443757" y="4100450"/>
            <a:ext cx="4991548" cy="523220"/>
          </a:xfrm>
          <a:prstGeom prst="rect">
            <a:avLst/>
          </a:prstGeom>
          <a:noFill/>
        </p:spPr>
        <p:txBody>
          <a:bodyPr wrap="square" rtlCol="0">
            <a:spAutoFit/>
          </a:bodyPr>
          <a:lstStyle/>
          <a:p>
            <a:r>
              <a:rPr lang="fr-FR" sz="2800" b="1">
                <a:solidFill>
                  <a:srgbClr val="FFFF00"/>
                </a:solidFill>
              </a:rPr>
              <a:t>Synagogue d’Oni</a:t>
            </a:r>
            <a:endParaRPr lang="fr-FR" sz="2800" b="1" dirty="0">
              <a:solidFill>
                <a:srgbClr val="FFFF00"/>
              </a:solidFill>
            </a:endParaRPr>
          </a:p>
        </p:txBody>
      </p:sp>
    </p:spTree>
    <p:extLst>
      <p:ext uri="{BB962C8B-B14F-4D97-AF65-F5344CB8AC3E}">
        <p14:creationId xmlns:p14="http://schemas.microsoft.com/office/powerpoint/2010/main" val="2644084765"/>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alais&#10;&#10;Description générée automatiquement">
            <a:extLst>
              <a:ext uri="{FF2B5EF4-FFF2-40B4-BE49-F238E27FC236}">
                <a16:creationId xmlns:a16="http://schemas.microsoft.com/office/drawing/2014/main" id="{695EA38D-E1B8-7068-2C1F-248CB50E8D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673" y="118397"/>
            <a:ext cx="6385815" cy="3888000"/>
          </a:xfrm>
          <a:prstGeom prst="rect">
            <a:avLst/>
          </a:prstGeom>
          <a:effectLst>
            <a:softEdge rad="127000"/>
          </a:effectLst>
        </p:spPr>
      </p:pic>
      <p:sp>
        <p:nvSpPr>
          <p:cNvPr id="4" name="ZoneTexte 3">
            <a:extLst>
              <a:ext uri="{FF2B5EF4-FFF2-40B4-BE49-F238E27FC236}">
                <a16:creationId xmlns:a16="http://schemas.microsoft.com/office/drawing/2014/main" id="{7841027B-F9B4-2B5A-B426-8DBAC2F33F9A}"/>
              </a:ext>
            </a:extLst>
          </p:cNvPr>
          <p:cNvSpPr txBox="1"/>
          <p:nvPr/>
        </p:nvSpPr>
        <p:spPr>
          <a:xfrm>
            <a:off x="1828801" y="3941621"/>
            <a:ext cx="6088828" cy="461665"/>
          </a:xfrm>
          <a:prstGeom prst="rect">
            <a:avLst/>
          </a:prstGeom>
          <a:noFill/>
        </p:spPr>
        <p:txBody>
          <a:bodyPr wrap="square" rtlCol="0">
            <a:spAutoFit/>
          </a:bodyPr>
          <a:lstStyle/>
          <a:p>
            <a:r>
              <a:rPr lang="fr-FR" sz="2400" b="1">
                <a:solidFill>
                  <a:srgbClr val="FFFF00"/>
                </a:solidFill>
              </a:rPr>
              <a:t>Le théâtre de Senaki</a:t>
            </a:r>
            <a:endParaRPr lang="fr-FR" sz="2400" b="1" dirty="0">
              <a:solidFill>
                <a:srgbClr val="FFFF00"/>
              </a:solidFill>
            </a:endParaRPr>
          </a:p>
        </p:txBody>
      </p:sp>
      <p:pic>
        <p:nvPicPr>
          <p:cNvPr id="6" name="Image 5" descr="Une image contenant herbe, plein air, paysage, ciel&#10;&#10;Description générée automatiquement">
            <a:extLst>
              <a:ext uri="{FF2B5EF4-FFF2-40B4-BE49-F238E27FC236}">
                <a16:creationId xmlns:a16="http://schemas.microsoft.com/office/drawing/2014/main" id="{6A617F72-4462-4ED4-21C1-6A93117C2AB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76327" y="3049688"/>
            <a:ext cx="5688000" cy="3808312"/>
          </a:xfrm>
          <a:prstGeom prst="rect">
            <a:avLst/>
          </a:prstGeom>
          <a:effectLst>
            <a:softEdge rad="317500"/>
          </a:effectLst>
        </p:spPr>
      </p:pic>
      <p:sp>
        <p:nvSpPr>
          <p:cNvPr id="7" name="ZoneTexte 6">
            <a:extLst>
              <a:ext uri="{FF2B5EF4-FFF2-40B4-BE49-F238E27FC236}">
                <a16:creationId xmlns:a16="http://schemas.microsoft.com/office/drawing/2014/main" id="{6D0E82F8-885E-1D50-853C-249A666F92C8}"/>
              </a:ext>
            </a:extLst>
          </p:cNvPr>
          <p:cNvSpPr txBox="1"/>
          <p:nvPr/>
        </p:nvSpPr>
        <p:spPr>
          <a:xfrm>
            <a:off x="8336827" y="2818855"/>
            <a:ext cx="5448374" cy="461665"/>
          </a:xfrm>
          <a:prstGeom prst="rect">
            <a:avLst/>
          </a:prstGeom>
          <a:noFill/>
        </p:spPr>
        <p:txBody>
          <a:bodyPr wrap="square" rtlCol="0">
            <a:spAutoFit/>
          </a:bodyPr>
          <a:lstStyle/>
          <a:p>
            <a:r>
              <a:rPr lang="fr-FR" sz="2400" b="1" dirty="0" err="1">
                <a:solidFill>
                  <a:srgbClr val="FFFF00"/>
                </a:solidFill>
              </a:rPr>
              <a:t>Ouchgouli</a:t>
            </a:r>
            <a:r>
              <a:rPr lang="fr-FR" sz="2400" b="1" dirty="0">
                <a:solidFill>
                  <a:srgbClr val="FFFF00"/>
                </a:solidFill>
              </a:rPr>
              <a:t>.</a:t>
            </a:r>
          </a:p>
        </p:txBody>
      </p:sp>
    </p:spTree>
    <p:extLst>
      <p:ext uri="{BB962C8B-B14F-4D97-AF65-F5344CB8AC3E}">
        <p14:creationId xmlns:p14="http://schemas.microsoft.com/office/powerpoint/2010/main" val="359783765"/>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bâtiment&#10;&#10;Description générée automatiquement">
            <a:extLst>
              <a:ext uri="{FF2B5EF4-FFF2-40B4-BE49-F238E27FC236}">
                <a16:creationId xmlns:a16="http://schemas.microsoft.com/office/drawing/2014/main" id="{D13FC02A-B5F1-9D5D-C59B-A32E005F61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9669" y="2810371"/>
            <a:ext cx="5040000" cy="3780000"/>
          </a:xfrm>
          <a:prstGeom prst="rect">
            <a:avLst/>
          </a:prstGeom>
          <a:effectLst>
            <a:softEdge rad="127000"/>
          </a:effectLst>
        </p:spPr>
      </p:pic>
      <p:sp>
        <p:nvSpPr>
          <p:cNvPr id="6" name="ZoneTexte 5">
            <a:extLst>
              <a:ext uri="{FF2B5EF4-FFF2-40B4-BE49-F238E27FC236}">
                <a16:creationId xmlns:a16="http://schemas.microsoft.com/office/drawing/2014/main" id="{A676DE1F-BE4E-374B-EC6E-E9A587E906FF}"/>
              </a:ext>
            </a:extLst>
          </p:cNvPr>
          <p:cNvSpPr txBox="1"/>
          <p:nvPr/>
        </p:nvSpPr>
        <p:spPr>
          <a:xfrm>
            <a:off x="2141034" y="2475571"/>
            <a:ext cx="4594302" cy="461665"/>
          </a:xfrm>
          <a:prstGeom prst="rect">
            <a:avLst/>
          </a:prstGeom>
          <a:noFill/>
        </p:spPr>
        <p:txBody>
          <a:bodyPr wrap="square" rtlCol="0">
            <a:spAutoFit/>
          </a:bodyPr>
          <a:lstStyle/>
          <a:p>
            <a:r>
              <a:rPr lang="fr-FR" sz="2400" b="1">
                <a:solidFill>
                  <a:srgbClr val="FFFF00"/>
                </a:solidFill>
              </a:rPr>
              <a:t>Batoumi</a:t>
            </a:r>
            <a:endParaRPr lang="fr-FR" sz="2400" b="1" dirty="0">
              <a:solidFill>
                <a:srgbClr val="FFFF00"/>
              </a:solidFill>
            </a:endParaRPr>
          </a:p>
        </p:txBody>
      </p:sp>
      <p:pic>
        <p:nvPicPr>
          <p:cNvPr id="8" name="Image 7" descr="Une image contenant ciel, plein air, panorama, nuage&#10;&#10;Description générée automatiquement">
            <a:extLst>
              <a:ext uri="{FF2B5EF4-FFF2-40B4-BE49-F238E27FC236}">
                <a16:creationId xmlns:a16="http://schemas.microsoft.com/office/drawing/2014/main" id="{34042BC2-33ED-BA77-7B08-BDC59770DC3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98720" y="267629"/>
            <a:ext cx="6948000" cy="2283424"/>
          </a:xfrm>
          <a:prstGeom prst="rect">
            <a:avLst/>
          </a:prstGeom>
          <a:effectLst>
            <a:softEdge rad="127000"/>
          </a:effectLst>
        </p:spPr>
      </p:pic>
      <p:sp>
        <p:nvSpPr>
          <p:cNvPr id="9" name="ZoneTexte 8">
            <a:extLst>
              <a:ext uri="{FF2B5EF4-FFF2-40B4-BE49-F238E27FC236}">
                <a16:creationId xmlns:a16="http://schemas.microsoft.com/office/drawing/2014/main" id="{AAB1EA1F-DF4D-2F23-3538-10F9E618A26C}"/>
              </a:ext>
            </a:extLst>
          </p:cNvPr>
          <p:cNvSpPr txBox="1"/>
          <p:nvPr/>
        </p:nvSpPr>
        <p:spPr>
          <a:xfrm>
            <a:off x="8217355" y="2388771"/>
            <a:ext cx="6177775" cy="461665"/>
          </a:xfrm>
          <a:prstGeom prst="rect">
            <a:avLst/>
          </a:prstGeom>
          <a:noFill/>
        </p:spPr>
        <p:txBody>
          <a:bodyPr wrap="square" rtlCol="0">
            <a:spAutoFit/>
          </a:bodyPr>
          <a:lstStyle/>
          <a:p>
            <a:r>
              <a:rPr lang="fr-FR" sz="2400" b="1">
                <a:solidFill>
                  <a:srgbClr val="FFFF00"/>
                </a:solidFill>
              </a:rPr>
              <a:t>Batoumi</a:t>
            </a:r>
            <a:endParaRPr lang="fr-FR" sz="2400" b="1" dirty="0">
              <a:solidFill>
                <a:srgbClr val="FFFF00"/>
              </a:solidFill>
            </a:endParaRPr>
          </a:p>
        </p:txBody>
      </p:sp>
    </p:spTree>
    <p:extLst>
      <p:ext uri="{BB962C8B-B14F-4D97-AF65-F5344CB8AC3E}">
        <p14:creationId xmlns:p14="http://schemas.microsoft.com/office/powerpoint/2010/main" val="1473142370"/>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0293D768-5C6E-34E5-8E26-F138A35DD7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139" y="301277"/>
            <a:ext cx="6084000" cy="3926113"/>
          </a:xfrm>
          <a:prstGeom prst="rect">
            <a:avLst/>
          </a:prstGeom>
          <a:effectLst>
            <a:softEdge rad="317500"/>
          </a:effectLst>
        </p:spPr>
      </p:pic>
      <p:sp>
        <p:nvSpPr>
          <p:cNvPr id="4" name="ZoneTexte 3">
            <a:extLst>
              <a:ext uri="{FF2B5EF4-FFF2-40B4-BE49-F238E27FC236}">
                <a16:creationId xmlns:a16="http://schemas.microsoft.com/office/drawing/2014/main" id="{EFDB3D58-C030-685D-4DDE-022A7D24ECAE}"/>
              </a:ext>
            </a:extLst>
          </p:cNvPr>
          <p:cNvSpPr txBox="1"/>
          <p:nvPr/>
        </p:nvSpPr>
        <p:spPr>
          <a:xfrm>
            <a:off x="1796527" y="3996557"/>
            <a:ext cx="5547360" cy="461665"/>
          </a:xfrm>
          <a:prstGeom prst="rect">
            <a:avLst/>
          </a:prstGeom>
          <a:noFill/>
        </p:spPr>
        <p:txBody>
          <a:bodyPr wrap="square" rtlCol="0">
            <a:spAutoFit/>
          </a:bodyPr>
          <a:lstStyle/>
          <a:p>
            <a:r>
              <a:rPr lang="fr-FR" sz="2400" b="1">
                <a:solidFill>
                  <a:srgbClr val="FFFF00"/>
                </a:solidFill>
              </a:rPr>
              <a:t>La baie de Batoumi</a:t>
            </a:r>
            <a:endParaRPr lang="fr-FR" sz="2400" b="1" dirty="0">
              <a:solidFill>
                <a:srgbClr val="FFFF00"/>
              </a:solidFill>
            </a:endParaRPr>
          </a:p>
        </p:txBody>
      </p:sp>
      <p:pic>
        <p:nvPicPr>
          <p:cNvPr id="6" name="Image 5" descr="Une image contenant paysage, plein air, nuage, herbe&#10;&#10;Description générée automatiquement">
            <a:extLst>
              <a:ext uri="{FF2B5EF4-FFF2-40B4-BE49-F238E27FC236}">
                <a16:creationId xmlns:a16="http://schemas.microsoft.com/office/drawing/2014/main" id="{6914C753-C397-62A8-FF8F-632E00D38EA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11861" y="2743248"/>
            <a:ext cx="5868000" cy="3910452"/>
          </a:xfrm>
          <a:prstGeom prst="rect">
            <a:avLst/>
          </a:prstGeom>
          <a:effectLst>
            <a:softEdge rad="317500"/>
          </a:effectLst>
        </p:spPr>
      </p:pic>
      <p:sp>
        <p:nvSpPr>
          <p:cNvPr id="7" name="ZoneTexte 6">
            <a:extLst>
              <a:ext uri="{FF2B5EF4-FFF2-40B4-BE49-F238E27FC236}">
                <a16:creationId xmlns:a16="http://schemas.microsoft.com/office/drawing/2014/main" id="{C58FCF4E-5CE6-B40C-094D-34E6A4A797CB}"/>
              </a:ext>
            </a:extLst>
          </p:cNvPr>
          <p:cNvSpPr txBox="1"/>
          <p:nvPr/>
        </p:nvSpPr>
        <p:spPr>
          <a:xfrm>
            <a:off x="6436757" y="2544739"/>
            <a:ext cx="5755243" cy="461665"/>
          </a:xfrm>
          <a:prstGeom prst="rect">
            <a:avLst/>
          </a:prstGeom>
          <a:noFill/>
        </p:spPr>
        <p:txBody>
          <a:bodyPr wrap="square" rtlCol="0">
            <a:spAutoFit/>
          </a:bodyPr>
          <a:lstStyle/>
          <a:p>
            <a:r>
              <a:rPr lang="fr-FR" sz="2400" b="1" dirty="0">
                <a:solidFill>
                  <a:srgbClr val="FFFF00"/>
                </a:solidFill>
              </a:rPr>
              <a:t>Dans la réserve naturelle de </a:t>
            </a:r>
            <a:r>
              <a:rPr lang="fr-FR" sz="2400" b="1" dirty="0" err="1">
                <a:solidFill>
                  <a:srgbClr val="FFFF00"/>
                </a:solidFill>
              </a:rPr>
              <a:t>Kintrishi</a:t>
            </a:r>
            <a:r>
              <a:rPr lang="fr-FR" sz="2400" b="1" dirty="0">
                <a:solidFill>
                  <a:srgbClr val="FFFF00"/>
                </a:solidFill>
              </a:rPr>
              <a:t>. </a:t>
            </a:r>
          </a:p>
        </p:txBody>
      </p:sp>
    </p:spTree>
    <p:extLst>
      <p:ext uri="{BB962C8B-B14F-4D97-AF65-F5344CB8AC3E}">
        <p14:creationId xmlns:p14="http://schemas.microsoft.com/office/powerpoint/2010/main" val="1650975725"/>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79A7AC7-E5B0-7BA8-13B5-97A7B1F3AEDD}"/>
              </a:ext>
            </a:extLst>
          </p:cNvPr>
          <p:cNvSpPr txBox="1"/>
          <p:nvPr/>
        </p:nvSpPr>
        <p:spPr>
          <a:xfrm flipH="1">
            <a:off x="2967339" y="1014761"/>
            <a:ext cx="9388212" cy="584775"/>
          </a:xfrm>
          <a:prstGeom prst="rect">
            <a:avLst/>
          </a:prstGeom>
          <a:noFill/>
        </p:spPr>
        <p:txBody>
          <a:bodyPr wrap="square" rtlCol="0">
            <a:spAutoFit/>
          </a:bodyPr>
          <a:lstStyle/>
          <a:p>
            <a:r>
              <a:rPr lang="fr-FR" sz="3200" b="1" dirty="0">
                <a:solidFill>
                  <a:srgbClr val="FFFF00"/>
                </a:solidFill>
              </a:rPr>
              <a:t>Lorient Vous Propose La Géorgie </a:t>
            </a:r>
          </a:p>
        </p:txBody>
      </p:sp>
      <p:sp>
        <p:nvSpPr>
          <p:cNvPr id="3" name="ZoneTexte 2">
            <a:extLst>
              <a:ext uri="{FF2B5EF4-FFF2-40B4-BE49-F238E27FC236}">
                <a16:creationId xmlns:a16="http://schemas.microsoft.com/office/drawing/2014/main" id="{6F5708BF-2BA9-D8F1-654F-6C5BFBC3A7D2}"/>
              </a:ext>
            </a:extLst>
          </p:cNvPr>
          <p:cNvSpPr txBox="1"/>
          <p:nvPr/>
        </p:nvSpPr>
        <p:spPr>
          <a:xfrm>
            <a:off x="3389971" y="1996067"/>
            <a:ext cx="9712712"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ADDB58D9-5655-4A52-3CCD-1BC2E77F1F6C}"/>
              </a:ext>
            </a:extLst>
          </p:cNvPr>
          <p:cNvSpPr txBox="1"/>
          <p:nvPr/>
        </p:nvSpPr>
        <p:spPr>
          <a:xfrm>
            <a:off x="4243596" y="2844225"/>
            <a:ext cx="6835698" cy="584775"/>
          </a:xfrm>
          <a:prstGeom prst="rect">
            <a:avLst/>
          </a:prstGeom>
          <a:noFill/>
        </p:spPr>
        <p:txBody>
          <a:bodyPr wrap="square" rtlCol="0">
            <a:spAutoFit/>
          </a:bodyPr>
          <a:lstStyle/>
          <a:p>
            <a:r>
              <a:rPr lang="fr-FR" sz="3200" b="1" dirty="0">
                <a:solidFill>
                  <a:srgbClr val="FFFF00"/>
                </a:solidFill>
              </a:rPr>
              <a:t>Merci de votre visite </a:t>
            </a:r>
          </a:p>
        </p:txBody>
      </p:sp>
      <p:sp>
        <p:nvSpPr>
          <p:cNvPr id="5" name="ZoneTexte 4">
            <a:extLst>
              <a:ext uri="{FF2B5EF4-FFF2-40B4-BE49-F238E27FC236}">
                <a16:creationId xmlns:a16="http://schemas.microsoft.com/office/drawing/2014/main" id="{DBFE987F-5F99-4849-0EF5-DE1579E80633}"/>
              </a:ext>
            </a:extLst>
          </p:cNvPr>
          <p:cNvSpPr txBox="1"/>
          <p:nvPr/>
        </p:nvSpPr>
        <p:spPr>
          <a:xfrm>
            <a:off x="5458522" y="3578427"/>
            <a:ext cx="5575610"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020454755"/>
      </p:ext>
    </p:extLst>
  </p:cSld>
  <p:clrMapOvr>
    <a:masterClrMapping/>
  </p:clrMapOvr>
  <mc:AlternateContent xmlns:mc="http://schemas.openxmlformats.org/markup-compatibility/2006">
    <mc:Choice xmlns:p14="http://schemas.microsoft.com/office/powerpoint/2010/main" Requires="p14">
      <p:transition spd="slow" p14:dur="5000" advClick="0" advTm="8000">
        <p:cover/>
      </p:transition>
    </mc:Choice>
    <mc:Fallback>
      <p:transition spd="slow" advClick="0" advTm="8000">
        <p:cover/>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103</TotalTime>
  <Words>348</Words>
  <Application>Microsoft Office PowerPoint</Application>
  <PresentationFormat>Grand écran</PresentationFormat>
  <Paragraphs>47</Paragraphs>
  <Slides>33</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33</vt:i4>
      </vt:variant>
    </vt:vector>
  </HeadingPairs>
  <TitlesOfParts>
    <vt:vector size="37"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2024-09-05T05:20:44Z</dcterms:created>
  <dcterms:modified xsi:type="dcterms:W3CDTF">2024-09-05T08:36:46Z</dcterms:modified>
</cp:coreProperties>
</file>