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0" r:id="rId4"/>
    <p:sldId id="279" r:id="rId5"/>
    <p:sldId id="278" r:id="rId6"/>
    <p:sldId id="277" r:id="rId7"/>
    <p:sldId id="276" r:id="rId8"/>
    <p:sldId id="275" r:id="rId9"/>
    <p:sldId id="274" r:id="rId10"/>
    <p:sldId id="272" r:id="rId11"/>
    <p:sldId id="273" r:id="rId12"/>
    <p:sldId id="271" r:id="rId13"/>
    <p:sldId id="270" r:id="rId14"/>
    <p:sldId id="269" r:id="rId15"/>
    <p:sldId id="268" r:id="rId16"/>
    <p:sldId id="267" r:id="rId17"/>
    <p:sldId id="266" r:id="rId18"/>
    <p:sldId id="265" r:id="rId19"/>
    <p:sldId id="264" r:id="rId20"/>
    <p:sldId id="263" r:id="rId21"/>
    <p:sldId id="262" r:id="rId22"/>
    <p:sldId id="261" r:id="rId23"/>
    <p:sldId id="260" r:id="rId24"/>
    <p:sldId id="259" r:id="rId25"/>
    <p:sldId id="258" r:id="rId26"/>
    <p:sldId id="257"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3" d="100"/>
          <a:sy n="73"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BBDB26-B201-25EC-CEB4-621AFEF082C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D0576DB-875E-C231-8A1F-21659C3A36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C30DAA8-4150-43A1-ACC0-77386EBCB9A0}"/>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1F33E22B-1369-3445-44A6-85D0CC8E27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2E4857-0C03-AE0D-A8CE-44D45711A1F0}"/>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15892501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E53C31-A562-13E5-8A4B-08C8DF40326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9A2B5B2-D3AA-D840-EC8E-41C8CD292ED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D6BD7B-5022-CD03-1AFF-2ECDCEE98BD5}"/>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944393FB-6671-1F6C-7CD1-669EE0824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BB4765-6557-1A4F-88AC-467C2D5C5B4F}"/>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32718204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68993E5-D4B0-8A8C-962E-76C81DF0BCC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89E0098-C8DC-5424-BBBA-ACB418710D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71289DC-5C22-661B-1A07-5F26456E4E3F}"/>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03381252-0CE3-46C2-3807-A2F608E728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D9BF2CC-F9C9-B6CE-C7D7-EFDD60497C3F}"/>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36396628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9819C9-51DC-CAB5-8BF8-6612CD199E7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031586D-080A-8BF0-6BCF-CBB32BAF25B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C97CE6-C91D-4B71-8B44-4A88BB8EF88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3A24867-218D-7501-3314-59EB47CAFF40}"/>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CF48FED9-3549-E0D7-B628-B4129AED36E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DAA2CD2-A857-D297-E383-13066EC5FC08}"/>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4181156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C489C2-4FA8-6228-C48A-011A2A56E43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5B8476F-0BE8-5D27-425A-7E29D2DA86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FFB6B04-9366-8CAB-CCD7-EBABAF8AE00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BF49687-443B-5BDC-5726-74EECD2040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DC25785-B197-6668-18B8-41080657B0C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B6C6D5A-3922-3862-694B-68834D76538B}"/>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8" name="Espace réservé du pied de page 7">
            <a:extLst>
              <a:ext uri="{FF2B5EF4-FFF2-40B4-BE49-F238E27FC236}">
                <a16:creationId xmlns:a16="http://schemas.microsoft.com/office/drawing/2014/main" id="{3BC0DA5D-FC7F-1699-5ABF-19EBD071F71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21E89C7-7822-F5CA-10F0-631D0D48133D}"/>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29796889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B6B3F-C492-D181-EFC3-82BD5EF79A0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8DBD7F3-BF9F-AD62-9D2F-EBBF16E9AA33}"/>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4" name="Espace réservé du pied de page 3">
            <a:extLst>
              <a:ext uri="{FF2B5EF4-FFF2-40B4-BE49-F238E27FC236}">
                <a16:creationId xmlns:a16="http://schemas.microsoft.com/office/drawing/2014/main" id="{F1DDEF71-1526-C0F3-2634-7D5166B197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D01D5B7-D293-BD63-978D-5DE57357D4F9}"/>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4231670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665EDD4-75DC-8500-C43B-539BCC654B2A}"/>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3" name="Espace réservé du pied de page 2">
            <a:extLst>
              <a:ext uri="{FF2B5EF4-FFF2-40B4-BE49-F238E27FC236}">
                <a16:creationId xmlns:a16="http://schemas.microsoft.com/office/drawing/2014/main" id="{CA40BDE2-3420-E958-B0FB-BE071A4AEBF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D5B9A64-0E38-E2A4-F709-EA1B18BC5C27}"/>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37406095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396599-4A0C-9787-CD02-6FE54866877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CCB1123-FE14-C134-FC49-860DFBCA95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12438C5-9F36-B347-C00A-864776D62E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5E7FDE6-A18E-D062-DDBF-1B4568530526}"/>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D2279073-F2E3-4B92-A29B-533CB15B5D0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543920-E4C1-7C3F-99DE-D8BFE31653B9}"/>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2882074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33FCBE-199D-3F7D-2D5F-8809377EEA3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0E42124-18FB-AFE9-E65B-A93F49A0FD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288221F-3BC3-73D4-3260-C1E0E0DD39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64EBC37-0C23-C5AA-DC19-185644E92FBC}"/>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6" name="Espace réservé du pied de page 5">
            <a:extLst>
              <a:ext uri="{FF2B5EF4-FFF2-40B4-BE49-F238E27FC236}">
                <a16:creationId xmlns:a16="http://schemas.microsoft.com/office/drawing/2014/main" id="{5E885BC3-5DCA-F9B8-71C0-D716A850C1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23CB18-E785-FAB4-4C41-A16667819225}"/>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16136007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2A0205-D613-831F-30C6-36FA521FB63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765ACEA-D1F3-582B-9983-B6A420D2304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2A3B66-9902-A57D-10FB-914F30D8857A}"/>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C21EFCD6-CB53-3D4F-C196-FDE483AECE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BFBD7E-DF46-3799-77BB-9EBFE5811038}"/>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42474603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631AC1E-86D9-2F0C-B813-3AFF50462A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8B180FE-08AF-9FB2-2672-28F6E092743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691D1D-8A0E-8099-E41F-5AEDF93A284F}"/>
              </a:ext>
            </a:extLst>
          </p:cNvPr>
          <p:cNvSpPr>
            <a:spLocks noGrp="1"/>
          </p:cNvSpPr>
          <p:nvPr>
            <p:ph type="dt" sz="half" idx="10"/>
          </p:nvPr>
        </p:nvSpPr>
        <p:spPr/>
        <p:txBody>
          <a:body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23A47422-FA09-BE85-2F4B-69CC74043C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A06F65-88B0-001E-5F29-008D24DE3462}"/>
              </a:ext>
            </a:extLst>
          </p:cNvPr>
          <p:cNvSpPr>
            <a:spLocks noGrp="1"/>
          </p:cNvSpPr>
          <p:nvPr>
            <p:ph type="sldNum" sz="quarter" idx="12"/>
          </p:nvPr>
        </p:nvSpPr>
        <p:spPr/>
        <p:txBody>
          <a:bodyPr/>
          <a:lstStyle/>
          <a:p>
            <a:fld id="{1C466BA3-6614-48E0-AB37-312F90195115}" type="slidenum">
              <a:rPr lang="fr-FR" smtClean="0"/>
              <a:t>‹N°›</a:t>
            </a:fld>
            <a:endParaRPr lang="fr-FR"/>
          </a:p>
        </p:txBody>
      </p:sp>
    </p:spTree>
    <p:extLst>
      <p:ext uri="{BB962C8B-B14F-4D97-AF65-F5344CB8AC3E}">
        <p14:creationId xmlns:p14="http://schemas.microsoft.com/office/powerpoint/2010/main" val="18486298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4F00DB1-6C09-E483-A09F-F3AB62793F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6FD9FDF-86B3-490D-E507-31C0A133DB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80BAB2-CB83-25BD-6165-A70A70F8B3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5C023C6-D4C4-4F02-BE1A-0D148BB51CC1}" type="datetimeFigureOut">
              <a:rPr lang="fr-FR" smtClean="0"/>
              <a:t>07/08/2024</a:t>
            </a:fld>
            <a:endParaRPr lang="fr-FR"/>
          </a:p>
        </p:txBody>
      </p:sp>
      <p:sp>
        <p:nvSpPr>
          <p:cNvPr id="5" name="Espace réservé du pied de page 4">
            <a:extLst>
              <a:ext uri="{FF2B5EF4-FFF2-40B4-BE49-F238E27FC236}">
                <a16:creationId xmlns:a16="http://schemas.microsoft.com/office/drawing/2014/main" id="{4F354D03-0564-5581-8875-6C65263790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3571917-45A2-6FF7-E04F-545B60EBED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466BA3-6614-48E0-AB37-312F90195115}" type="slidenum">
              <a:rPr lang="fr-FR" smtClean="0"/>
              <a:t>‹N°›</a:t>
            </a:fld>
            <a:endParaRPr lang="fr-FR"/>
          </a:p>
        </p:txBody>
      </p:sp>
    </p:spTree>
    <p:extLst>
      <p:ext uri="{BB962C8B-B14F-4D97-AF65-F5344CB8AC3E}">
        <p14:creationId xmlns:p14="http://schemas.microsoft.com/office/powerpoint/2010/main" val="115762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fenêtre&#10;&#10;Description générée automatiquement">
            <a:extLst>
              <a:ext uri="{FF2B5EF4-FFF2-40B4-BE49-F238E27FC236}">
                <a16:creationId xmlns:a16="http://schemas.microsoft.com/office/drawing/2014/main" id="{B51A4F7E-7ABF-35FC-8D74-417CC61E3B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4" y="636187"/>
            <a:ext cx="9453709" cy="6300000"/>
          </a:xfrm>
          <a:prstGeom prst="rect">
            <a:avLst/>
          </a:prstGeom>
          <a:effectLst>
            <a:softEdge rad="635000"/>
          </a:effectLst>
        </p:spPr>
      </p:pic>
      <p:sp>
        <p:nvSpPr>
          <p:cNvPr id="4" name="ZoneTexte 3">
            <a:extLst>
              <a:ext uri="{FF2B5EF4-FFF2-40B4-BE49-F238E27FC236}">
                <a16:creationId xmlns:a16="http://schemas.microsoft.com/office/drawing/2014/main" id="{45D476CF-D251-3D20-1CBA-11AF7150C3B0}"/>
              </a:ext>
            </a:extLst>
          </p:cNvPr>
          <p:cNvSpPr txBox="1"/>
          <p:nvPr/>
        </p:nvSpPr>
        <p:spPr>
          <a:xfrm>
            <a:off x="5479354" y="373593"/>
            <a:ext cx="7117772" cy="523220"/>
          </a:xfrm>
          <a:prstGeom prst="rect">
            <a:avLst/>
          </a:prstGeom>
          <a:noFill/>
        </p:spPr>
        <p:txBody>
          <a:bodyPr wrap="square" rtlCol="0">
            <a:spAutoFit/>
          </a:bodyPr>
          <a:lstStyle/>
          <a:p>
            <a:r>
              <a:rPr lang="fr-FR" sz="2800" b="1" dirty="0">
                <a:solidFill>
                  <a:srgbClr val="FFFF00"/>
                </a:solidFill>
              </a:rPr>
              <a:t>Pézenas, </a:t>
            </a:r>
          </a:p>
        </p:txBody>
      </p:sp>
    </p:spTree>
    <p:extLst>
      <p:ext uri="{BB962C8B-B14F-4D97-AF65-F5344CB8AC3E}">
        <p14:creationId xmlns:p14="http://schemas.microsoft.com/office/powerpoint/2010/main" val="15221906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sndAc>
          <p:stSnd loop="1">
            <p:snd r:embed="rId2" name="Jules Massenet - Meditation from Thais for Violin and Piano.wav"/>
          </p:stSnd>
        </p:sndAc>
      </p:transition>
    </mc:Choice>
    <mc:Fallback xmlns="">
      <p:transition spd="slow" advClick="0" advTm="8000">
        <p:fade/>
        <p:sndAc>
          <p:stSnd loop="1">
            <p:snd r:embed="rId4" name="Jules Massenet - Meditation from Thais for Violin and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A66D4F-3234-A66F-2288-8A774AE1104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Pézenas ([</a:t>
            </a:r>
            <a:r>
              <a:rPr lang="fr-FR" sz="2800" b="1" dirty="0" err="1">
                <a:solidFill>
                  <a:srgbClr val="FFFF00"/>
                </a:solidFill>
              </a:rPr>
              <a:t>pezenas</a:t>
            </a:r>
            <a:r>
              <a:rPr lang="fr-FR" sz="2800" b="1" dirty="0">
                <a:solidFill>
                  <a:srgbClr val="FFFF00"/>
                </a:solidFill>
              </a:rPr>
              <a:t>], parfois [</a:t>
            </a:r>
            <a:r>
              <a:rPr lang="fr-FR" sz="2800" b="1" dirty="0" err="1">
                <a:solidFill>
                  <a:srgbClr val="FFFF00"/>
                </a:solidFill>
              </a:rPr>
              <a:t>pɛznas</a:t>
            </a:r>
            <a:r>
              <a:rPr lang="fr-FR" sz="2800" b="1" dirty="0">
                <a:solidFill>
                  <a:srgbClr val="FFFF00"/>
                </a:solidFill>
              </a:rPr>
              <a:t>]) (en occitan : </a:t>
            </a:r>
            <a:r>
              <a:rPr lang="fr-FR" sz="2800" b="1" dirty="0" err="1">
                <a:solidFill>
                  <a:srgbClr val="FFFF00"/>
                </a:solidFill>
              </a:rPr>
              <a:t>Pesenàs</a:t>
            </a:r>
            <a:r>
              <a:rPr lang="fr-FR" sz="2800" b="1" dirty="0">
                <a:solidFill>
                  <a:srgbClr val="FFFF00"/>
                </a:solidFill>
              </a:rPr>
              <a:t> [pe.</a:t>
            </a:r>
            <a:r>
              <a:rPr lang="fr-FR" sz="2800" b="1" dirty="0" err="1">
                <a:solidFill>
                  <a:srgbClr val="FFFF00"/>
                </a:solidFill>
              </a:rPr>
              <a:t>ze</a:t>
            </a:r>
            <a:r>
              <a:rPr lang="fr-FR" sz="2800" b="1" dirty="0">
                <a:solidFill>
                  <a:srgbClr val="FFFF00"/>
                </a:solidFill>
              </a:rPr>
              <a:t>.'</a:t>
            </a:r>
            <a:r>
              <a:rPr lang="fr-FR" sz="2800" b="1" dirty="0" err="1">
                <a:solidFill>
                  <a:srgbClr val="FFFF00"/>
                </a:solidFill>
              </a:rPr>
              <a:t>nas</a:t>
            </a:r>
            <a:r>
              <a:rPr lang="fr-FR" sz="2800" b="1" dirty="0">
                <a:solidFill>
                  <a:srgbClr val="FFFF00"/>
                </a:solidFill>
              </a:rPr>
              <a:t>]) est une commune française située dans le sud du département de l'Hérault, en région Occitanie.</a:t>
            </a:r>
          </a:p>
          <a:p>
            <a:pPr algn="ctr"/>
            <a:endParaRPr lang="fr-FR" sz="2800" b="1" dirty="0">
              <a:solidFill>
                <a:srgbClr val="FFFF00"/>
              </a:solidFill>
            </a:endParaRPr>
          </a:p>
          <a:p>
            <a:pPr algn="ctr"/>
            <a:r>
              <a:rPr lang="fr-FR" sz="2800" b="1" dirty="0">
                <a:solidFill>
                  <a:srgbClr val="FFFF00"/>
                </a:solidFill>
              </a:rPr>
              <a:t>La cité compte 7 788 habitants en 2021, elle est au centre de l'aire d'attraction de Pézenas qui compte environ 16 600 habitants en 2020. Pézenas fait partie de la Communauté d'agglomération Hérault Méditerranée qui regroupe environ 80 000 habitants répartis sur 20 communes. Ses habitants sont appelés Piscénois et Piscénoises.</a:t>
            </a:r>
          </a:p>
          <a:p>
            <a:pPr algn="ctr"/>
            <a:endParaRPr lang="fr-FR" sz="2800" b="1" dirty="0">
              <a:solidFill>
                <a:srgbClr val="FFFF00"/>
              </a:solidFill>
            </a:endParaRPr>
          </a:p>
          <a:p>
            <a:pPr algn="ctr"/>
            <a:r>
              <a:rPr lang="fr-FR" sz="2800" b="1" dirty="0">
                <a:solidFill>
                  <a:srgbClr val="FFFF00"/>
                </a:solidFill>
              </a:rPr>
              <a:t>Pézenas est un haut lieu historique régional fort d'un riche patrimoine, avec un des plus anciens Secteurs sauvegardés de France, promue Grand Site Occitanie, elle est aussi labellisée Villes et Pays d'art et d'histoire.</a:t>
            </a:r>
          </a:p>
        </p:txBody>
      </p:sp>
    </p:spTree>
    <p:extLst>
      <p:ext uri="{BB962C8B-B14F-4D97-AF65-F5344CB8AC3E}">
        <p14:creationId xmlns:p14="http://schemas.microsoft.com/office/powerpoint/2010/main" val="26389080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montagne&#10;&#10;Description générée automatiquement">
            <a:extLst>
              <a:ext uri="{FF2B5EF4-FFF2-40B4-BE49-F238E27FC236}">
                <a16:creationId xmlns:a16="http://schemas.microsoft.com/office/drawing/2014/main" id="{A10C0D4A-3C56-5642-04DE-E2B79DDD67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152122"/>
            <a:ext cx="10080000" cy="6300000"/>
          </a:xfrm>
          <a:prstGeom prst="rect">
            <a:avLst/>
          </a:prstGeom>
          <a:effectLst>
            <a:softEdge rad="317500"/>
          </a:effectLst>
        </p:spPr>
      </p:pic>
      <p:sp>
        <p:nvSpPr>
          <p:cNvPr id="4" name="ZoneTexte 3">
            <a:extLst>
              <a:ext uri="{FF2B5EF4-FFF2-40B4-BE49-F238E27FC236}">
                <a16:creationId xmlns:a16="http://schemas.microsoft.com/office/drawing/2014/main" id="{A1581E62-5750-D34D-B5FC-65F650BC9A0B}"/>
              </a:ext>
            </a:extLst>
          </p:cNvPr>
          <p:cNvSpPr txBox="1"/>
          <p:nvPr/>
        </p:nvSpPr>
        <p:spPr>
          <a:xfrm>
            <a:off x="3091714" y="6136849"/>
            <a:ext cx="9216737" cy="461665"/>
          </a:xfrm>
          <a:prstGeom prst="rect">
            <a:avLst/>
          </a:prstGeom>
          <a:noFill/>
        </p:spPr>
        <p:txBody>
          <a:bodyPr wrap="square" rtlCol="0">
            <a:spAutoFit/>
          </a:bodyPr>
          <a:lstStyle/>
          <a:p>
            <a:r>
              <a:rPr lang="fr-FR" sz="2400" b="1">
                <a:solidFill>
                  <a:srgbClr val="FFFF00"/>
                </a:solidFill>
              </a:rPr>
              <a:t>Pézenas vue générale depuis le Sud-Est.</a:t>
            </a:r>
            <a:endParaRPr lang="fr-FR" sz="2400" b="1" dirty="0">
              <a:solidFill>
                <a:srgbClr val="FFFF00"/>
              </a:solidFill>
            </a:endParaRPr>
          </a:p>
        </p:txBody>
      </p:sp>
    </p:spTree>
    <p:extLst>
      <p:ext uri="{BB962C8B-B14F-4D97-AF65-F5344CB8AC3E}">
        <p14:creationId xmlns:p14="http://schemas.microsoft.com/office/powerpoint/2010/main" val="37973646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E354845D-324E-40B2-EFB3-8B81608421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2574"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36C8374-9E40-10BD-41A6-D3C86705EC2E}"/>
              </a:ext>
            </a:extLst>
          </p:cNvPr>
          <p:cNvSpPr txBox="1"/>
          <p:nvPr/>
        </p:nvSpPr>
        <p:spPr>
          <a:xfrm>
            <a:off x="8061554" y="3545532"/>
            <a:ext cx="3730336" cy="461665"/>
          </a:xfrm>
          <a:prstGeom prst="rect">
            <a:avLst/>
          </a:prstGeom>
          <a:noFill/>
        </p:spPr>
        <p:txBody>
          <a:bodyPr wrap="square" rtlCol="0">
            <a:spAutoFit/>
          </a:bodyPr>
          <a:lstStyle/>
          <a:p>
            <a:r>
              <a:rPr lang="fr-FR" sz="2400" b="1">
                <a:solidFill>
                  <a:srgbClr val="FFFF00"/>
                </a:solidFill>
              </a:rPr>
              <a:t>Porte Faugères.</a:t>
            </a:r>
            <a:endParaRPr lang="fr-FR" sz="2400" b="1" dirty="0">
              <a:solidFill>
                <a:srgbClr val="FFFF00"/>
              </a:solidFill>
            </a:endParaRPr>
          </a:p>
        </p:txBody>
      </p:sp>
    </p:spTree>
    <p:extLst>
      <p:ext uri="{BB962C8B-B14F-4D97-AF65-F5344CB8AC3E}">
        <p14:creationId xmlns:p14="http://schemas.microsoft.com/office/powerpoint/2010/main" val="19205756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orte, arbre&#10;&#10;Description générée automatiquement">
            <a:extLst>
              <a:ext uri="{FF2B5EF4-FFF2-40B4-BE49-F238E27FC236}">
                <a16:creationId xmlns:a16="http://schemas.microsoft.com/office/drawing/2014/main" id="{E658A432-D454-6B1C-D802-33CFD3BE4A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2754" y="189000"/>
            <a:ext cx="5142857"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4F3C21-51C7-43B5-D5E1-7BCB49413582}"/>
              </a:ext>
            </a:extLst>
          </p:cNvPr>
          <p:cNvSpPr txBox="1"/>
          <p:nvPr/>
        </p:nvSpPr>
        <p:spPr>
          <a:xfrm>
            <a:off x="607689" y="3429000"/>
            <a:ext cx="3466499" cy="830997"/>
          </a:xfrm>
          <a:prstGeom prst="rect">
            <a:avLst/>
          </a:prstGeom>
          <a:noFill/>
        </p:spPr>
        <p:txBody>
          <a:bodyPr wrap="square" rtlCol="0">
            <a:spAutoFit/>
          </a:bodyPr>
          <a:lstStyle/>
          <a:p>
            <a:r>
              <a:rPr lang="fr-FR" sz="2400" b="1" dirty="0">
                <a:solidFill>
                  <a:srgbClr val="FFFF00"/>
                </a:solidFill>
              </a:rPr>
              <a:t>Porte d'entrée du château.</a:t>
            </a:r>
          </a:p>
        </p:txBody>
      </p:sp>
    </p:spTree>
    <p:extLst>
      <p:ext uri="{BB962C8B-B14F-4D97-AF65-F5344CB8AC3E}">
        <p14:creationId xmlns:p14="http://schemas.microsoft.com/office/powerpoint/2010/main" val="39987455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2B4C2C3B-2887-D59C-F485-E2CB00A676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000" y="103545"/>
            <a:ext cx="6804000" cy="6650910"/>
          </a:xfrm>
          <a:prstGeom prst="rect">
            <a:avLst/>
          </a:prstGeom>
          <a:effectLst>
            <a:softEdge rad="127000"/>
          </a:effectLst>
        </p:spPr>
      </p:pic>
      <p:sp>
        <p:nvSpPr>
          <p:cNvPr id="4" name="ZoneTexte 3">
            <a:extLst>
              <a:ext uri="{FF2B5EF4-FFF2-40B4-BE49-F238E27FC236}">
                <a16:creationId xmlns:a16="http://schemas.microsoft.com/office/drawing/2014/main" id="{16E77520-4743-0EFF-00A6-AA85084759E8}"/>
              </a:ext>
            </a:extLst>
          </p:cNvPr>
          <p:cNvSpPr txBox="1"/>
          <p:nvPr/>
        </p:nvSpPr>
        <p:spPr>
          <a:xfrm>
            <a:off x="9590809" y="3429000"/>
            <a:ext cx="2379518" cy="1569660"/>
          </a:xfrm>
          <a:prstGeom prst="rect">
            <a:avLst/>
          </a:prstGeom>
          <a:noFill/>
        </p:spPr>
        <p:txBody>
          <a:bodyPr wrap="square" rtlCol="0">
            <a:spAutoFit/>
          </a:bodyPr>
          <a:lstStyle/>
          <a:p>
            <a:r>
              <a:rPr lang="fr-FR" sz="2400" b="1" dirty="0">
                <a:solidFill>
                  <a:srgbClr val="FFFF00"/>
                </a:solidFill>
              </a:rPr>
              <a:t>Maison consulaire (ancien Hôtel de Ville).</a:t>
            </a:r>
          </a:p>
        </p:txBody>
      </p:sp>
    </p:spTree>
    <p:extLst>
      <p:ext uri="{BB962C8B-B14F-4D97-AF65-F5344CB8AC3E}">
        <p14:creationId xmlns:p14="http://schemas.microsoft.com/office/powerpoint/2010/main" val="19392303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ade, coffre, art&#10;&#10;Description générée automatiquement">
            <a:extLst>
              <a:ext uri="{FF2B5EF4-FFF2-40B4-BE49-F238E27FC236}">
                <a16:creationId xmlns:a16="http://schemas.microsoft.com/office/drawing/2014/main" id="{BE68C6CC-114E-476A-769F-D90DC72D32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0" y="189000"/>
            <a:ext cx="4858479"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79A59F-06D6-6183-C51A-64465F860336}"/>
              </a:ext>
            </a:extLst>
          </p:cNvPr>
          <p:cNvSpPr txBox="1"/>
          <p:nvPr/>
        </p:nvSpPr>
        <p:spPr>
          <a:xfrm>
            <a:off x="300105" y="3652345"/>
            <a:ext cx="3366655" cy="830997"/>
          </a:xfrm>
          <a:prstGeom prst="rect">
            <a:avLst/>
          </a:prstGeom>
          <a:noFill/>
        </p:spPr>
        <p:txBody>
          <a:bodyPr wrap="square" rtlCol="0">
            <a:spAutoFit/>
          </a:bodyPr>
          <a:lstStyle/>
          <a:p>
            <a:r>
              <a:rPr lang="fr-FR" sz="2400" b="1">
                <a:solidFill>
                  <a:srgbClr val="FFFF00"/>
                </a:solidFill>
              </a:rPr>
              <a:t>Escalier de l'hôtel de Lacoste (XVIe).</a:t>
            </a:r>
            <a:endParaRPr lang="fr-FR" sz="2400" b="1" dirty="0">
              <a:solidFill>
                <a:srgbClr val="FFFF00"/>
              </a:solidFill>
            </a:endParaRPr>
          </a:p>
        </p:txBody>
      </p:sp>
    </p:spTree>
    <p:extLst>
      <p:ext uri="{BB962C8B-B14F-4D97-AF65-F5344CB8AC3E}">
        <p14:creationId xmlns:p14="http://schemas.microsoft.com/office/powerpoint/2010/main" val="39478889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orte de maison, architecture&#10;&#10;Description générée automatiquement">
            <a:extLst>
              <a:ext uri="{FF2B5EF4-FFF2-40B4-BE49-F238E27FC236}">
                <a16:creationId xmlns:a16="http://schemas.microsoft.com/office/drawing/2014/main" id="{377809F6-76FB-E072-6765-A7B0166D12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23227E40-1497-32D1-4233-30D6889E5325}"/>
              </a:ext>
            </a:extLst>
          </p:cNvPr>
          <p:cNvSpPr txBox="1"/>
          <p:nvPr/>
        </p:nvSpPr>
        <p:spPr>
          <a:xfrm>
            <a:off x="8745564" y="3429000"/>
            <a:ext cx="2763982" cy="1200329"/>
          </a:xfrm>
          <a:prstGeom prst="rect">
            <a:avLst/>
          </a:prstGeom>
          <a:noFill/>
        </p:spPr>
        <p:txBody>
          <a:bodyPr wrap="square" rtlCol="0">
            <a:spAutoFit/>
          </a:bodyPr>
          <a:lstStyle/>
          <a:p>
            <a:r>
              <a:rPr lang="fr-FR" sz="2400" b="1">
                <a:solidFill>
                  <a:srgbClr val="FFFF00"/>
                </a:solidFill>
              </a:rPr>
              <a:t>Porte biaise, hôtel d'Agde de Fondousse</a:t>
            </a:r>
            <a:endParaRPr lang="fr-FR" sz="2400" b="1" dirty="0">
              <a:solidFill>
                <a:srgbClr val="FFFF00"/>
              </a:solidFill>
            </a:endParaRPr>
          </a:p>
        </p:txBody>
      </p:sp>
    </p:spTree>
    <p:extLst>
      <p:ext uri="{BB962C8B-B14F-4D97-AF65-F5344CB8AC3E}">
        <p14:creationId xmlns:p14="http://schemas.microsoft.com/office/powerpoint/2010/main" val="668989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de maison, mur, plein air&#10;&#10;Description générée automatiquement">
            <a:extLst>
              <a:ext uri="{FF2B5EF4-FFF2-40B4-BE49-F238E27FC236}">
                <a16:creationId xmlns:a16="http://schemas.microsoft.com/office/drawing/2014/main" id="{C037ED41-CB87-58E4-362B-28382499F5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5863" y="189000"/>
            <a:ext cx="493243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708F33-678D-758D-AA72-DB15810CEEB7}"/>
              </a:ext>
            </a:extLst>
          </p:cNvPr>
          <p:cNvSpPr txBox="1"/>
          <p:nvPr/>
        </p:nvSpPr>
        <p:spPr>
          <a:xfrm>
            <a:off x="104147" y="3681248"/>
            <a:ext cx="3532909" cy="830997"/>
          </a:xfrm>
          <a:prstGeom prst="rect">
            <a:avLst/>
          </a:prstGeom>
          <a:noFill/>
        </p:spPr>
        <p:txBody>
          <a:bodyPr wrap="square" rtlCol="0">
            <a:spAutoFit/>
          </a:bodyPr>
          <a:lstStyle/>
          <a:p>
            <a:r>
              <a:rPr lang="fr-FR" sz="2400" b="1" dirty="0">
                <a:solidFill>
                  <a:srgbClr val="FFFF00"/>
                </a:solidFill>
              </a:rPr>
              <a:t>Entrée de la maison des commandeurs</a:t>
            </a:r>
          </a:p>
        </p:txBody>
      </p:sp>
    </p:spTree>
    <p:extLst>
      <p:ext uri="{BB962C8B-B14F-4D97-AF65-F5344CB8AC3E}">
        <p14:creationId xmlns:p14="http://schemas.microsoft.com/office/powerpoint/2010/main" val="18706038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fenêtre, Porte de maison&#10;&#10;Description générée automatiquement">
            <a:extLst>
              <a:ext uri="{FF2B5EF4-FFF2-40B4-BE49-F238E27FC236}">
                <a16:creationId xmlns:a16="http://schemas.microsoft.com/office/drawing/2014/main" id="{D3108376-D550-F4CB-54C7-0FC0817CE5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989BE94-C20F-59A2-3DA6-E3F77033620A}"/>
              </a:ext>
            </a:extLst>
          </p:cNvPr>
          <p:cNvSpPr txBox="1"/>
          <p:nvPr/>
        </p:nvSpPr>
        <p:spPr>
          <a:xfrm>
            <a:off x="8366235" y="3221182"/>
            <a:ext cx="3825766" cy="830997"/>
          </a:xfrm>
          <a:prstGeom prst="rect">
            <a:avLst/>
          </a:prstGeom>
          <a:noFill/>
        </p:spPr>
        <p:txBody>
          <a:bodyPr wrap="square" rtlCol="0">
            <a:spAutoFit/>
          </a:bodyPr>
          <a:lstStyle/>
          <a:p>
            <a:r>
              <a:rPr lang="fr-FR" sz="2400" b="1">
                <a:solidFill>
                  <a:srgbClr val="FFFF00"/>
                </a:solidFill>
              </a:rPr>
              <a:t>Porte XVIIe, rue des Cdts. Bassas</a:t>
            </a:r>
            <a:endParaRPr lang="fr-FR" sz="2400" b="1" dirty="0">
              <a:solidFill>
                <a:srgbClr val="FFFF00"/>
              </a:solidFill>
            </a:endParaRPr>
          </a:p>
        </p:txBody>
      </p:sp>
    </p:spTree>
    <p:extLst>
      <p:ext uri="{BB962C8B-B14F-4D97-AF65-F5344CB8AC3E}">
        <p14:creationId xmlns:p14="http://schemas.microsoft.com/office/powerpoint/2010/main" val="9905744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de maison, porte, Poignée de porte&#10;&#10;Description générée automatiquement">
            <a:extLst>
              <a:ext uri="{FF2B5EF4-FFF2-40B4-BE49-F238E27FC236}">
                <a16:creationId xmlns:a16="http://schemas.microsoft.com/office/drawing/2014/main" id="{09608B62-5E24-3370-7E48-4991CFD2F3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BC5CAE04-5AD2-1C66-F37B-840FFAAEA732}"/>
              </a:ext>
            </a:extLst>
          </p:cNvPr>
          <p:cNvSpPr txBox="1"/>
          <p:nvPr/>
        </p:nvSpPr>
        <p:spPr>
          <a:xfrm>
            <a:off x="271478" y="2493580"/>
            <a:ext cx="1873745" cy="2308324"/>
          </a:xfrm>
          <a:prstGeom prst="rect">
            <a:avLst/>
          </a:prstGeom>
          <a:noFill/>
        </p:spPr>
        <p:txBody>
          <a:bodyPr wrap="square" rtlCol="0">
            <a:spAutoFit/>
          </a:bodyPr>
          <a:lstStyle/>
          <a:p>
            <a:r>
              <a:rPr lang="fr-FR" sz="2400" b="1">
                <a:solidFill>
                  <a:srgbClr val="FFFF00"/>
                </a:solidFill>
              </a:rPr>
              <a:t>Portes, hôtel de Landes de Saint-Palais, rue de la Foire</a:t>
            </a:r>
            <a:endParaRPr lang="fr-FR" sz="2400" b="1" dirty="0">
              <a:solidFill>
                <a:srgbClr val="FFFF00"/>
              </a:solidFill>
            </a:endParaRPr>
          </a:p>
        </p:txBody>
      </p:sp>
    </p:spTree>
    <p:extLst>
      <p:ext uri="{BB962C8B-B14F-4D97-AF65-F5344CB8AC3E}">
        <p14:creationId xmlns:p14="http://schemas.microsoft.com/office/powerpoint/2010/main" val="17049178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rte de maison, arche&#10;&#10;Description générée automatiquement">
            <a:extLst>
              <a:ext uri="{FF2B5EF4-FFF2-40B4-BE49-F238E27FC236}">
                <a16:creationId xmlns:a16="http://schemas.microsoft.com/office/drawing/2014/main" id="{7654290C-1232-5198-E2CB-0D0CF0F45A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46A4933-74BC-3370-DA6C-5A6252C39A16}"/>
              </a:ext>
            </a:extLst>
          </p:cNvPr>
          <p:cNvSpPr txBox="1"/>
          <p:nvPr/>
        </p:nvSpPr>
        <p:spPr>
          <a:xfrm>
            <a:off x="8603673" y="3616036"/>
            <a:ext cx="3418609" cy="830997"/>
          </a:xfrm>
          <a:prstGeom prst="rect">
            <a:avLst/>
          </a:prstGeom>
          <a:noFill/>
        </p:spPr>
        <p:txBody>
          <a:bodyPr wrap="square" rtlCol="0">
            <a:spAutoFit/>
          </a:bodyPr>
          <a:lstStyle/>
          <a:p>
            <a:r>
              <a:rPr lang="fr-FR" sz="2400" b="1" dirty="0">
                <a:solidFill>
                  <a:srgbClr val="FFFF00"/>
                </a:solidFill>
              </a:rPr>
              <a:t>Entrée, hôtel de Grasset, rue de la Foire</a:t>
            </a:r>
          </a:p>
        </p:txBody>
      </p:sp>
    </p:spTree>
    <p:extLst>
      <p:ext uri="{BB962C8B-B14F-4D97-AF65-F5344CB8AC3E}">
        <p14:creationId xmlns:p14="http://schemas.microsoft.com/office/powerpoint/2010/main" val="24853310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plein air, Porte de maison&#10;&#10;Description générée automatiquement">
            <a:extLst>
              <a:ext uri="{FF2B5EF4-FFF2-40B4-BE49-F238E27FC236}">
                <a16:creationId xmlns:a16="http://schemas.microsoft.com/office/drawing/2014/main" id="{04C90A65-24BD-1BD1-C2B4-1E4E46B112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6584" y="189000"/>
            <a:ext cx="485848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CBD56B1-189C-197E-D9DD-23534994DF1E}"/>
              </a:ext>
            </a:extLst>
          </p:cNvPr>
          <p:cNvSpPr txBox="1"/>
          <p:nvPr/>
        </p:nvSpPr>
        <p:spPr>
          <a:xfrm>
            <a:off x="110551" y="3629603"/>
            <a:ext cx="3335482" cy="461665"/>
          </a:xfrm>
          <a:prstGeom prst="rect">
            <a:avLst/>
          </a:prstGeom>
          <a:noFill/>
        </p:spPr>
        <p:txBody>
          <a:bodyPr wrap="square" rtlCol="0">
            <a:spAutoFit/>
          </a:bodyPr>
          <a:lstStyle/>
          <a:p>
            <a:r>
              <a:rPr lang="fr-FR" sz="2400" b="1" dirty="0">
                <a:solidFill>
                  <a:srgbClr val="FFFF00"/>
                </a:solidFill>
              </a:rPr>
              <a:t>Porte, hôtel de Graves</a:t>
            </a:r>
          </a:p>
        </p:txBody>
      </p:sp>
    </p:spTree>
    <p:extLst>
      <p:ext uri="{BB962C8B-B14F-4D97-AF65-F5344CB8AC3E}">
        <p14:creationId xmlns:p14="http://schemas.microsoft.com/office/powerpoint/2010/main" val="29766029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ADED32EF-AE36-0353-04EF-B8B8DD8ECE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783" y="279000"/>
            <a:ext cx="8176433" cy="6300000"/>
          </a:xfrm>
          <a:prstGeom prst="rect">
            <a:avLst/>
          </a:prstGeom>
          <a:effectLst>
            <a:softEdge rad="317500"/>
          </a:effectLst>
        </p:spPr>
      </p:pic>
      <p:sp>
        <p:nvSpPr>
          <p:cNvPr id="4" name="ZoneTexte 3">
            <a:extLst>
              <a:ext uri="{FF2B5EF4-FFF2-40B4-BE49-F238E27FC236}">
                <a16:creationId xmlns:a16="http://schemas.microsoft.com/office/drawing/2014/main" id="{C9DAFDDE-3BA8-04A7-FFE9-B0E628BDCC97}"/>
              </a:ext>
            </a:extLst>
          </p:cNvPr>
          <p:cNvSpPr txBox="1"/>
          <p:nvPr/>
        </p:nvSpPr>
        <p:spPr>
          <a:xfrm>
            <a:off x="4100946" y="6348167"/>
            <a:ext cx="7252855" cy="461665"/>
          </a:xfrm>
          <a:prstGeom prst="rect">
            <a:avLst/>
          </a:prstGeom>
          <a:noFill/>
        </p:spPr>
        <p:txBody>
          <a:bodyPr wrap="square" rtlCol="0">
            <a:spAutoFit/>
          </a:bodyPr>
          <a:lstStyle/>
          <a:p>
            <a:r>
              <a:rPr lang="fr-FR" sz="2400" b="1">
                <a:solidFill>
                  <a:srgbClr val="FFFF00"/>
                </a:solidFill>
              </a:rPr>
              <a:t>Hôtel de Flottes de Sébasan</a:t>
            </a:r>
            <a:endParaRPr lang="fr-FR" sz="2400" b="1" dirty="0">
              <a:solidFill>
                <a:srgbClr val="FFFF00"/>
              </a:solidFill>
            </a:endParaRPr>
          </a:p>
        </p:txBody>
      </p:sp>
    </p:spTree>
    <p:extLst>
      <p:ext uri="{BB962C8B-B14F-4D97-AF65-F5344CB8AC3E}">
        <p14:creationId xmlns:p14="http://schemas.microsoft.com/office/powerpoint/2010/main" val="203654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bâtiment, plein air, architecture&#10;&#10;Description générée automatiquement">
            <a:extLst>
              <a:ext uri="{FF2B5EF4-FFF2-40B4-BE49-F238E27FC236}">
                <a16:creationId xmlns:a16="http://schemas.microsoft.com/office/drawing/2014/main" id="{30A03C20-45CE-6E17-4CA4-34FA5DEB50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6074" y="189000"/>
            <a:ext cx="485847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7FAD19-AF46-1468-6C5D-341F28D12C31}"/>
              </a:ext>
            </a:extLst>
          </p:cNvPr>
          <p:cNvSpPr txBox="1"/>
          <p:nvPr/>
        </p:nvSpPr>
        <p:spPr>
          <a:xfrm>
            <a:off x="8656799" y="3429000"/>
            <a:ext cx="3787449"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Hôtel de </a:t>
            </a:r>
            <a:r>
              <a:rPr lang="fr-FR" sz="2400" b="1" dirty="0" err="1">
                <a:solidFill>
                  <a:srgbClr val="FFFF00"/>
                </a:solidFill>
              </a:rPr>
              <a:t>Carrion</a:t>
            </a:r>
            <a:r>
              <a:rPr lang="fr-FR" sz="2400" b="1" dirty="0">
                <a:solidFill>
                  <a:srgbClr val="FFFF00"/>
                </a:solidFill>
              </a:rPr>
              <a:t>-Nizas</a:t>
            </a:r>
          </a:p>
        </p:txBody>
      </p:sp>
    </p:spTree>
    <p:extLst>
      <p:ext uri="{BB962C8B-B14F-4D97-AF65-F5344CB8AC3E}">
        <p14:creationId xmlns:p14="http://schemas.microsoft.com/office/powerpoint/2010/main" val="18126910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açade&#10;&#10;Description générée automatiquement">
            <a:extLst>
              <a:ext uri="{FF2B5EF4-FFF2-40B4-BE49-F238E27FC236}">
                <a16:creationId xmlns:a16="http://schemas.microsoft.com/office/drawing/2014/main" id="{3A079C9D-7E74-8323-DE99-05FADB386F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116" y="189000"/>
            <a:ext cx="485847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54A403-950B-11F2-C73B-271A10355257}"/>
              </a:ext>
            </a:extLst>
          </p:cNvPr>
          <p:cNvSpPr txBox="1"/>
          <p:nvPr/>
        </p:nvSpPr>
        <p:spPr>
          <a:xfrm>
            <a:off x="1103586" y="3855026"/>
            <a:ext cx="3387436" cy="461665"/>
          </a:xfrm>
          <a:prstGeom prst="rect">
            <a:avLst/>
          </a:prstGeom>
          <a:noFill/>
        </p:spPr>
        <p:txBody>
          <a:bodyPr wrap="square" rtlCol="0">
            <a:spAutoFit/>
          </a:bodyPr>
          <a:lstStyle/>
          <a:p>
            <a:r>
              <a:rPr lang="fr-FR" sz="2400" b="1">
                <a:solidFill>
                  <a:srgbClr val="FFFF00"/>
                </a:solidFill>
              </a:rPr>
              <a:t>Hôtel Malibran</a:t>
            </a:r>
            <a:endParaRPr lang="fr-FR" sz="2400" b="1" dirty="0">
              <a:solidFill>
                <a:srgbClr val="FFFF00"/>
              </a:solidFill>
            </a:endParaRPr>
          </a:p>
        </p:txBody>
      </p:sp>
    </p:spTree>
    <p:extLst>
      <p:ext uri="{BB962C8B-B14F-4D97-AF65-F5344CB8AC3E}">
        <p14:creationId xmlns:p14="http://schemas.microsoft.com/office/powerpoint/2010/main" val="1116824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cade, arche, coffre&#10;&#10;Description générée automatiquement">
            <a:extLst>
              <a:ext uri="{FF2B5EF4-FFF2-40B4-BE49-F238E27FC236}">
                <a16:creationId xmlns:a16="http://schemas.microsoft.com/office/drawing/2014/main" id="{D90529AA-3FB1-D4B5-A656-7EF1680D98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D0C4ED8-8709-CAF1-2125-314D538B6D79}"/>
              </a:ext>
            </a:extLst>
          </p:cNvPr>
          <p:cNvSpPr txBox="1"/>
          <p:nvPr/>
        </p:nvSpPr>
        <p:spPr>
          <a:xfrm>
            <a:off x="5283837" y="6348167"/>
            <a:ext cx="7013863" cy="461665"/>
          </a:xfrm>
          <a:prstGeom prst="rect">
            <a:avLst/>
          </a:prstGeom>
          <a:noFill/>
        </p:spPr>
        <p:txBody>
          <a:bodyPr wrap="square" rtlCol="0">
            <a:spAutoFit/>
          </a:bodyPr>
          <a:lstStyle/>
          <a:p>
            <a:r>
              <a:rPr lang="fr-FR" sz="2400" b="1">
                <a:solidFill>
                  <a:srgbClr val="FFFF00"/>
                </a:solidFill>
              </a:rPr>
              <a:t>Hôtel de Lacoste</a:t>
            </a:r>
            <a:endParaRPr lang="fr-FR" sz="2400" b="1" dirty="0">
              <a:solidFill>
                <a:srgbClr val="FFFF00"/>
              </a:solidFill>
            </a:endParaRPr>
          </a:p>
        </p:txBody>
      </p:sp>
    </p:spTree>
    <p:extLst>
      <p:ext uri="{BB962C8B-B14F-4D97-AF65-F5344CB8AC3E}">
        <p14:creationId xmlns:p14="http://schemas.microsoft.com/office/powerpoint/2010/main" val="28184433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nuage, bâtiment&#10;&#10;Description générée automatiquement">
            <a:extLst>
              <a:ext uri="{FF2B5EF4-FFF2-40B4-BE49-F238E27FC236}">
                <a16:creationId xmlns:a16="http://schemas.microsoft.com/office/drawing/2014/main" id="{A2A3B1F7-5138-58D2-D620-2D071C994E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99EF3AE-1892-65DB-158C-DE4643E11BCF}"/>
              </a:ext>
            </a:extLst>
          </p:cNvPr>
          <p:cNvSpPr txBox="1"/>
          <p:nvPr/>
        </p:nvSpPr>
        <p:spPr>
          <a:xfrm>
            <a:off x="8692056" y="3878436"/>
            <a:ext cx="3331779" cy="461665"/>
          </a:xfrm>
          <a:prstGeom prst="rect">
            <a:avLst/>
          </a:prstGeom>
          <a:noFill/>
        </p:spPr>
        <p:txBody>
          <a:bodyPr wrap="square" rtlCol="0">
            <a:spAutoFit/>
          </a:bodyPr>
          <a:lstStyle/>
          <a:p>
            <a:r>
              <a:rPr lang="fr-FR" sz="2400" b="1">
                <a:solidFill>
                  <a:srgbClr val="FFFF00"/>
                </a:solidFill>
              </a:rPr>
              <a:t>Hôtel de Boudoul</a:t>
            </a:r>
            <a:endParaRPr lang="fr-FR" sz="2400" b="1" dirty="0">
              <a:solidFill>
                <a:srgbClr val="FFFF00"/>
              </a:solidFill>
            </a:endParaRPr>
          </a:p>
        </p:txBody>
      </p:sp>
    </p:spTree>
    <p:extLst>
      <p:ext uri="{BB962C8B-B14F-4D97-AF65-F5344CB8AC3E}">
        <p14:creationId xmlns:p14="http://schemas.microsoft.com/office/powerpoint/2010/main" val="3056905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ciel, bâtiment&#10;&#10;Description générée automatiquement">
            <a:extLst>
              <a:ext uri="{FF2B5EF4-FFF2-40B4-BE49-F238E27FC236}">
                <a16:creationId xmlns:a16="http://schemas.microsoft.com/office/drawing/2014/main" id="{C7B45697-AAD8-B001-D41F-1512F8C226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192" y="189000"/>
            <a:ext cx="4725615"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58A5A22-81F7-B372-BC64-9A9A17F44144}"/>
              </a:ext>
            </a:extLst>
          </p:cNvPr>
          <p:cNvSpPr txBox="1"/>
          <p:nvPr/>
        </p:nvSpPr>
        <p:spPr>
          <a:xfrm>
            <a:off x="387927" y="3648046"/>
            <a:ext cx="3512128" cy="830997"/>
          </a:xfrm>
          <a:prstGeom prst="rect">
            <a:avLst/>
          </a:prstGeom>
          <a:noFill/>
        </p:spPr>
        <p:txBody>
          <a:bodyPr wrap="square" rtlCol="0">
            <a:spAutoFit/>
          </a:bodyPr>
          <a:lstStyle/>
          <a:p>
            <a:r>
              <a:rPr lang="fr-FR" sz="2400" b="1" dirty="0">
                <a:solidFill>
                  <a:srgbClr val="FFFF00"/>
                </a:solidFill>
              </a:rPr>
              <a:t>Boutique du barbier Gély</a:t>
            </a:r>
          </a:p>
        </p:txBody>
      </p:sp>
    </p:spTree>
    <p:extLst>
      <p:ext uri="{BB962C8B-B14F-4D97-AF65-F5344CB8AC3E}">
        <p14:creationId xmlns:p14="http://schemas.microsoft.com/office/powerpoint/2010/main" val="1175183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musique, organe, Orgue&#10;&#10;Description générée automatiquement">
            <a:extLst>
              <a:ext uri="{FF2B5EF4-FFF2-40B4-BE49-F238E27FC236}">
                <a16:creationId xmlns:a16="http://schemas.microsoft.com/office/drawing/2014/main" id="{D687E1CA-9390-A537-A295-30C78CB3F5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189199"/>
            <a:ext cx="9453707" cy="6300000"/>
          </a:xfrm>
          <a:prstGeom prst="rect">
            <a:avLst/>
          </a:prstGeom>
          <a:effectLst>
            <a:softEdge rad="317500"/>
          </a:effectLst>
        </p:spPr>
      </p:pic>
      <p:sp>
        <p:nvSpPr>
          <p:cNvPr id="4" name="ZoneTexte 3">
            <a:extLst>
              <a:ext uri="{FF2B5EF4-FFF2-40B4-BE49-F238E27FC236}">
                <a16:creationId xmlns:a16="http://schemas.microsoft.com/office/drawing/2014/main" id="{F7B7532D-3F5E-4EFD-9C18-10269956FE4A}"/>
              </a:ext>
            </a:extLst>
          </p:cNvPr>
          <p:cNvSpPr txBox="1"/>
          <p:nvPr/>
        </p:nvSpPr>
        <p:spPr>
          <a:xfrm>
            <a:off x="1751287" y="6265718"/>
            <a:ext cx="8510155" cy="461665"/>
          </a:xfrm>
          <a:prstGeom prst="rect">
            <a:avLst/>
          </a:prstGeom>
          <a:noFill/>
        </p:spPr>
        <p:txBody>
          <a:bodyPr wrap="square" rtlCol="0">
            <a:spAutoFit/>
          </a:bodyPr>
          <a:lstStyle/>
          <a:p>
            <a:r>
              <a:rPr lang="fr-FR" sz="2400" b="1" dirty="0">
                <a:solidFill>
                  <a:srgbClr val="FFFF00"/>
                </a:solidFill>
              </a:rPr>
              <a:t>Les orgues l'Épine Cavaillé-Coll de la Collégiale Saint-Jean</a:t>
            </a:r>
          </a:p>
        </p:txBody>
      </p:sp>
    </p:spTree>
    <p:extLst>
      <p:ext uri="{BB962C8B-B14F-4D97-AF65-F5344CB8AC3E}">
        <p14:creationId xmlns:p14="http://schemas.microsoft.com/office/powerpoint/2010/main" val="455931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orte de maison, arche&#10;&#10;Description générée automatiquement">
            <a:extLst>
              <a:ext uri="{FF2B5EF4-FFF2-40B4-BE49-F238E27FC236}">
                <a16:creationId xmlns:a16="http://schemas.microsoft.com/office/drawing/2014/main" id="{17A2AC0A-C9DE-48A7-3009-E0D64BAF14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2043"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AC81055-A736-051D-DF2B-59903C5C24D0}"/>
              </a:ext>
            </a:extLst>
          </p:cNvPr>
          <p:cNvSpPr txBox="1"/>
          <p:nvPr/>
        </p:nvSpPr>
        <p:spPr>
          <a:xfrm>
            <a:off x="8172043" y="3917373"/>
            <a:ext cx="3605645" cy="461665"/>
          </a:xfrm>
          <a:prstGeom prst="rect">
            <a:avLst/>
          </a:prstGeom>
          <a:noFill/>
        </p:spPr>
        <p:txBody>
          <a:bodyPr wrap="square" rtlCol="0">
            <a:spAutoFit/>
          </a:bodyPr>
          <a:lstStyle/>
          <a:p>
            <a:r>
              <a:rPr lang="fr-FR" sz="2400" b="1">
                <a:solidFill>
                  <a:srgbClr val="FFFF00"/>
                </a:solidFill>
              </a:rPr>
              <a:t>Façade du théâtre</a:t>
            </a:r>
            <a:endParaRPr lang="fr-FR" sz="2400" b="1" dirty="0">
              <a:solidFill>
                <a:srgbClr val="FFFF00"/>
              </a:solidFill>
            </a:endParaRPr>
          </a:p>
        </p:txBody>
      </p:sp>
    </p:spTree>
    <p:extLst>
      <p:ext uri="{BB962C8B-B14F-4D97-AF65-F5344CB8AC3E}">
        <p14:creationId xmlns:p14="http://schemas.microsoft.com/office/powerpoint/2010/main" val="40845410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Théâtre, Salle de spectacles&#10;&#10;Description générée automatiquement">
            <a:extLst>
              <a:ext uri="{FF2B5EF4-FFF2-40B4-BE49-F238E27FC236}">
                <a16:creationId xmlns:a16="http://schemas.microsoft.com/office/drawing/2014/main" id="{0CA26768-587D-AB2C-3258-6EAA47D887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5498" y="279000"/>
            <a:ext cx="9453704" cy="6300000"/>
          </a:xfrm>
          <a:prstGeom prst="rect">
            <a:avLst/>
          </a:prstGeom>
          <a:effectLst>
            <a:softEdge rad="317500"/>
          </a:effectLst>
        </p:spPr>
      </p:pic>
      <p:sp>
        <p:nvSpPr>
          <p:cNvPr id="4" name="ZoneTexte 3">
            <a:extLst>
              <a:ext uri="{FF2B5EF4-FFF2-40B4-BE49-F238E27FC236}">
                <a16:creationId xmlns:a16="http://schemas.microsoft.com/office/drawing/2014/main" id="{CE6688A0-4441-18B7-E95C-7721DF17E029}"/>
              </a:ext>
            </a:extLst>
          </p:cNvPr>
          <p:cNvSpPr txBox="1"/>
          <p:nvPr/>
        </p:nvSpPr>
        <p:spPr>
          <a:xfrm>
            <a:off x="3631443" y="6348845"/>
            <a:ext cx="7502236" cy="461665"/>
          </a:xfrm>
          <a:prstGeom prst="rect">
            <a:avLst/>
          </a:prstGeom>
          <a:noFill/>
        </p:spPr>
        <p:txBody>
          <a:bodyPr wrap="square" rtlCol="0">
            <a:spAutoFit/>
          </a:bodyPr>
          <a:lstStyle/>
          <a:p>
            <a:r>
              <a:rPr lang="fr-FR" sz="2400" b="1">
                <a:solidFill>
                  <a:srgbClr val="FFFF00"/>
                </a:solidFill>
              </a:rPr>
              <a:t>L'intérieur du théâtre, à l'italienne</a:t>
            </a:r>
            <a:endParaRPr lang="fr-FR" sz="2400" b="1" dirty="0">
              <a:solidFill>
                <a:srgbClr val="FFFF00"/>
              </a:solidFill>
            </a:endParaRPr>
          </a:p>
        </p:txBody>
      </p:sp>
    </p:spTree>
    <p:extLst>
      <p:ext uri="{BB962C8B-B14F-4D97-AF65-F5344CB8AC3E}">
        <p14:creationId xmlns:p14="http://schemas.microsoft.com/office/powerpoint/2010/main" val="3217199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ciel, bâtiment&#10;&#10;Description générée automatiquement">
            <a:extLst>
              <a:ext uri="{FF2B5EF4-FFF2-40B4-BE49-F238E27FC236}">
                <a16:creationId xmlns:a16="http://schemas.microsoft.com/office/drawing/2014/main" id="{88C2BA43-E3B5-D7B9-4DA2-89CDB4B395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3729" y="171000"/>
            <a:ext cx="4304542" cy="651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E89C2B-359D-E773-22A8-22B8FE9E3787}"/>
              </a:ext>
            </a:extLst>
          </p:cNvPr>
          <p:cNvSpPr txBox="1"/>
          <p:nvPr/>
        </p:nvSpPr>
        <p:spPr>
          <a:xfrm>
            <a:off x="608247" y="3578175"/>
            <a:ext cx="3335482" cy="830997"/>
          </a:xfrm>
          <a:prstGeom prst="rect">
            <a:avLst/>
          </a:prstGeom>
          <a:noFill/>
        </p:spPr>
        <p:txBody>
          <a:bodyPr wrap="square" rtlCol="0">
            <a:spAutoFit/>
          </a:bodyPr>
          <a:lstStyle/>
          <a:p>
            <a:r>
              <a:rPr lang="fr-FR" sz="2400" b="1">
                <a:solidFill>
                  <a:srgbClr val="FFFF00"/>
                </a:solidFill>
              </a:rPr>
              <a:t>Monument en hommage à Molière</a:t>
            </a:r>
            <a:endParaRPr lang="fr-FR" sz="2400" b="1" dirty="0">
              <a:solidFill>
                <a:srgbClr val="FFFF00"/>
              </a:solidFill>
            </a:endParaRPr>
          </a:p>
        </p:txBody>
      </p:sp>
    </p:spTree>
    <p:extLst>
      <p:ext uri="{BB962C8B-B14F-4D97-AF65-F5344CB8AC3E}">
        <p14:creationId xmlns:p14="http://schemas.microsoft.com/office/powerpoint/2010/main" val="2356506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5652B3BF-020F-6500-23BB-14E8DE3B2A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9C68C137-A87F-8058-7A0F-5164A7C67D7A}"/>
              </a:ext>
            </a:extLst>
          </p:cNvPr>
          <p:cNvSpPr txBox="1"/>
          <p:nvPr/>
        </p:nvSpPr>
        <p:spPr>
          <a:xfrm>
            <a:off x="4051380" y="6328063"/>
            <a:ext cx="7845136" cy="461665"/>
          </a:xfrm>
          <a:prstGeom prst="rect">
            <a:avLst/>
          </a:prstGeom>
          <a:noFill/>
        </p:spPr>
        <p:txBody>
          <a:bodyPr wrap="square" rtlCol="0">
            <a:spAutoFit/>
          </a:bodyPr>
          <a:lstStyle/>
          <a:p>
            <a:r>
              <a:rPr lang="fr-FR" sz="2400" b="1">
                <a:solidFill>
                  <a:srgbClr val="FFFF00"/>
                </a:solidFill>
              </a:rPr>
              <a:t>Église Saint-Martin de Conas</a:t>
            </a:r>
            <a:endParaRPr lang="fr-FR" sz="2400" b="1" dirty="0">
              <a:solidFill>
                <a:srgbClr val="FFFF00"/>
              </a:solidFill>
            </a:endParaRPr>
          </a:p>
        </p:txBody>
      </p:sp>
    </p:spTree>
    <p:extLst>
      <p:ext uri="{BB962C8B-B14F-4D97-AF65-F5344CB8AC3E}">
        <p14:creationId xmlns:p14="http://schemas.microsoft.com/office/powerpoint/2010/main" val="67798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bâtiment, plein air, texte&#10;&#10;Description générée automatiquement">
            <a:extLst>
              <a:ext uri="{FF2B5EF4-FFF2-40B4-BE49-F238E27FC236}">
                <a16:creationId xmlns:a16="http://schemas.microsoft.com/office/drawing/2014/main" id="{16282D13-4699-DA16-A100-A826796BBB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5455"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842B1C-BB48-AAB2-65A1-CA30DFCC75B4}"/>
              </a:ext>
            </a:extLst>
          </p:cNvPr>
          <p:cNvSpPr txBox="1"/>
          <p:nvPr/>
        </p:nvSpPr>
        <p:spPr>
          <a:xfrm>
            <a:off x="8204399" y="3208283"/>
            <a:ext cx="3210791" cy="1200329"/>
          </a:xfrm>
          <a:prstGeom prst="rect">
            <a:avLst/>
          </a:prstGeom>
          <a:noFill/>
        </p:spPr>
        <p:txBody>
          <a:bodyPr wrap="square" rtlCol="0">
            <a:spAutoFit/>
          </a:bodyPr>
          <a:lstStyle/>
          <a:p>
            <a:r>
              <a:rPr lang="fr-FR" sz="2400" b="1">
                <a:solidFill>
                  <a:srgbClr val="FFFF00"/>
                </a:solidFill>
              </a:rPr>
              <a:t>Sculpture contemporaine de Boby Lapointe[73]</a:t>
            </a:r>
            <a:endParaRPr lang="fr-FR" sz="2400" b="1" dirty="0">
              <a:solidFill>
                <a:srgbClr val="FFFF00"/>
              </a:solidFill>
            </a:endParaRPr>
          </a:p>
        </p:txBody>
      </p:sp>
    </p:spTree>
    <p:extLst>
      <p:ext uri="{BB962C8B-B14F-4D97-AF65-F5344CB8AC3E}">
        <p14:creationId xmlns:p14="http://schemas.microsoft.com/office/powerpoint/2010/main" val="10857921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habits, personne, peinture&#10;&#10;Description générée automatiquement">
            <a:extLst>
              <a:ext uri="{FF2B5EF4-FFF2-40B4-BE49-F238E27FC236}">
                <a16:creationId xmlns:a16="http://schemas.microsoft.com/office/drawing/2014/main" id="{AD0BD6B5-C78B-D03D-3A23-0A3AD3C7A9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9697"/>
            <a:ext cx="8400000" cy="6300000"/>
          </a:xfrm>
          <a:prstGeom prst="rect">
            <a:avLst/>
          </a:prstGeom>
          <a:effectLst>
            <a:softEdge rad="635000"/>
          </a:effectLst>
        </p:spPr>
      </p:pic>
      <p:sp>
        <p:nvSpPr>
          <p:cNvPr id="4" name="ZoneTexte 3">
            <a:extLst>
              <a:ext uri="{FF2B5EF4-FFF2-40B4-BE49-F238E27FC236}">
                <a16:creationId xmlns:a16="http://schemas.microsoft.com/office/drawing/2014/main" id="{B6A9F579-7860-52B1-2097-9DA48CB33E69}"/>
              </a:ext>
            </a:extLst>
          </p:cNvPr>
          <p:cNvSpPr txBox="1"/>
          <p:nvPr/>
        </p:nvSpPr>
        <p:spPr>
          <a:xfrm>
            <a:off x="3100074" y="6192982"/>
            <a:ext cx="6629400" cy="461665"/>
          </a:xfrm>
          <a:prstGeom prst="rect">
            <a:avLst/>
          </a:prstGeom>
          <a:noFill/>
        </p:spPr>
        <p:txBody>
          <a:bodyPr wrap="square" rtlCol="0">
            <a:spAutoFit/>
          </a:bodyPr>
          <a:lstStyle/>
          <a:p>
            <a:r>
              <a:rPr lang="fr-FR" sz="2400" b="1">
                <a:solidFill>
                  <a:srgbClr val="FFFF00"/>
                </a:solidFill>
              </a:rPr>
              <a:t>Henri Reboul, peint par Angelica Kauffmann</a:t>
            </a:r>
            <a:endParaRPr lang="fr-FR" sz="2400" b="1" dirty="0">
              <a:solidFill>
                <a:srgbClr val="FFFF00"/>
              </a:solidFill>
            </a:endParaRPr>
          </a:p>
        </p:txBody>
      </p:sp>
    </p:spTree>
    <p:extLst>
      <p:ext uri="{BB962C8B-B14F-4D97-AF65-F5344CB8AC3E}">
        <p14:creationId xmlns:p14="http://schemas.microsoft.com/office/powerpoint/2010/main" val="16414845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homme, plein air&#10;&#10;Description générée automatiquement">
            <a:extLst>
              <a:ext uri="{FF2B5EF4-FFF2-40B4-BE49-F238E27FC236}">
                <a16:creationId xmlns:a16="http://schemas.microsoft.com/office/drawing/2014/main" id="{4A6ABC81-C69D-3FFB-20E9-DD4CA22950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5407" y="317787"/>
            <a:ext cx="8400000" cy="6300000"/>
          </a:xfrm>
          <a:prstGeom prst="rect">
            <a:avLst/>
          </a:prstGeom>
          <a:effectLst>
            <a:softEdge rad="317500"/>
          </a:effectLst>
        </p:spPr>
      </p:pic>
      <p:sp>
        <p:nvSpPr>
          <p:cNvPr id="5" name="ZoneTexte 4">
            <a:extLst>
              <a:ext uri="{FF2B5EF4-FFF2-40B4-BE49-F238E27FC236}">
                <a16:creationId xmlns:a16="http://schemas.microsoft.com/office/drawing/2014/main" id="{6109C797-EE5C-132A-4FA7-884E520B71E9}"/>
              </a:ext>
            </a:extLst>
          </p:cNvPr>
          <p:cNvSpPr txBox="1"/>
          <p:nvPr/>
        </p:nvSpPr>
        <p:spPr>
          <a:xfrm>
            <a:off x="787201" y="3034026"/>
            <a:ext cx="2867891"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Poulain de Pézenas (Hérault). </a:t>
            </a:r>
          </a:p>
        </p:txBody>
      </p:sp>
    </p:spTree>
    <p:extLst>
      <p:ext uri="{BB962C8B-B14F-4D97-AF65-F5344CB8AC3E}">
        <p14:creationId xmlns:p14="http://schemas.microsoft.com/office/powerpoint/2010/main" val="37807126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estauration rapide, Snack, intérieur, nourriture&#10;&#10;Description générée automatiquement">
            <a:extLst>
              <a:ext uri="{FF2B5EF4-FFF2-40B4-BE49-F238E27FC236}">
                <a16:creationId xmlns:a16="http://schemas.microsoft.com/office/drawing/2014/main" id="{6FCA7C25-61B5-3EC2-0D0A-53540BCB5E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4901" y="279000"/>
            <a:ext cx="9822198" cy="6300000"/>
          </a:xfrm>
          <a:prstGeom prst="rect">
            <a:avLst/>
          </a:prstGeom>
          <a:effectLst>
            <a:softEdge rad="317500"/>
          </a:effectLst>
        </p:spPr>
      </p:pic>
      <p:sp>
        <p:nvSpPr>
          <p:cNvPr id="4" name="ZoneTexte 3">
            <a:extLst>
              <a:ext uri="{FF2B5EF4-FFF2-40B4-BE49-F238E27FC236}">
                <a16:creationId xmlns:a16="http://schemas.microsoft.com/office/drawing/2014/main" id="{1DA26A12-C9BB-F019-4D0C-D7D773914D06}"/>
              </a:ext>
            </a:extLst>
          </p:cNvPr>
          <p:cNvSpPr txBox="1"/>
          <p:nvPr/>
        </p:nvSpPr>
        <p:spPr>
          <a:xfrm>
            <a:off x="4352477" y="6348167"/>
            <a:ext cx="7450282" cy="461665"/>
          </a:xfrm>
          <a:prstGeom prst="rect">
            <a:avLst/>
          </a:prstGeom>
          <a:noFill/>
        </p:spPr>
        <p:txBody>
          <a:bodyPr wrap="square" rtlCol="0">
            <a:spAutoFit/>
          </a:bodyPr>
          <a:lstStyle/>
          <a:p>
            <a:r>
              <a:rPr lang="fr-FR" sz="2400" b="1">
                <a:solidFill>
                  <a:srgbClr val="FFFF00"/>
                </a:solidFill>
              </a:rPr>
              <a:t>Petits pâtés de Pézenas.</a:t>
            </a:r>
            <a:endParaRPr lang="fr-FR" sz="2400" b="1" dirty="0">
              <a:solidFill>
                <a:srgbClr val="FFFF00"/>
              </a:solidFill>
            </a:endParaRPr>
          </a:p>
        </p:txBody>
      </p:sp>
    </p:spTree>
    <p:extLst>
      <p:ext uri="{BB962C8B-B14F-4D97-AF65-F5344CB8AC3E}">
        <p14:creationId xmlns:p14="http://schemas.microsoft.com/office/powerpoint/2010/main" val="27796958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bâtiment, écriture manuscrite&#10;&#10;Description générée automatiquement">
            <a:extLst>
              <a:ext uri="{FF2B5EF4-FFF2-40B4-BE49-F238E27FC236}">
                <a16:creationId xmlns:a16="http://schemas.microsoft.com/office/drawing/2014/main" id="{8A0F3EC0-8C3E-7010-7913-D8CF95C686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193648"/>
            <a:ext cx="9453704" cy="6300000"/>
          </a:xfrm>
          <a:prstGeom prst="rect">
            <a:avLst/>
          </a:prstGeom>
          <a:effectLst>
            <a:softEdge rad="317500"/>
          </a:effectLst>
        </p:spPr>
      </p:pic>
      <p:sp>
        <p:nvSpPr>
          <p:cNvPr id="4" name="ZoneTexte 3">
            <a:extLst>
              <a:ext uri="{FF2B5EF4-FFF2-40B4-BE49-F238E27FC236}">
                <a16:creationId xmlns:a16="http://schemas.microsoft.com/office/drawing/2014/main" id="{11ACE4FD-4A82-F56C-0358-196B02C79455}"/>
              </a:ext>
            </a:extLst>
          </p:cNvPr>
          <p:cNvSpPr txBox="1"/>
          <p:nvPr/>
        </p:nvSpPr>
        <p:spPr>
          <a:xfrm>
            <a:off x="1954925" y="5657671"/>
            <a:ext cx="9291144" cy="1200329"/>
          </a:xfrm>
          <a:prstGeom prst="rect">
            <a:avLst/>
          </a:prstGeom>
          <a:noFill/>
        </p:spPr>
        <p:txBody>
          <a:bodyPr wrap="square" rtlCol="0">
            <a:spAutoFit/>
          </a:bodyPr>
          <a:lstStyle/>
          <a:p>
            <a:endParaRPr lang="fr-FR" sz="2400" b="1" dirty="0"/>
          </a:p>
          <a:p>
            <a:r>
              <a:rPr lang="fr-FR" sz="2400" b="1" dirty="0">
                <a:solidFill>
                  <a:srgbClr val="FFFF00"/>
                </a:solidFill>
              </a:rPr>
              <a:t>Plaque en l'honneur de Lord Clive apposée sur la façade de l'ancien logis des trois pigeons.</a:t>
            </a:r>
          </a:p>
        </p:txBody>
      </p:sp>
    </p:spTree>
    <p:extLst>
      <p:ext uri="{BB962C8B-B14F-4D97-AF65-F5344CB8AC3E}">
        <p14:creationId xmlns:p14="http://schemas.microsoft.com/office/powerpoint/2010/main" val="3177699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plante&#10;&#10;Description générée automatiquement">
            <a:extLst>
              <a:ext uri="{FF2B5EF4-FFF2-40B4-BE49-F238E27FC236}">
                <a16:creationId xmlns:a16="http://schemas.microsoft.com/office/drawing/2014/main" id="{6E8AB0B0-7CE3-6182-D193-4BCB56F031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231" y="1065672"/>
            <a:ext cx="6552000" cy="4919460"/>
          </a:xfrm>
          <a:prstGeom prst="rect">
            <a:avLst/>
          </a:prstGeom>
          <a:effectLst>
            <a:softEdge rad="317500"/>
          </a:effectLst>
        </p:spPr>
      </p:pic>
      <p:sp>
        <p:nvSpPr>
          <p:cNvPr id="4" name="ZoneTexte 3">
            <a:extLst>
              <a:ext uri="{FF2B5EF4-FFF2-40B4-BE49-F238E27FC236}">
                <a16:creationId xmlns:a16="http://schemas.microsoft.com/office/drawing/2014/main" id="{B16DFE49-2EFD-2C2B-0004-1A2A5BB54F00}"/>
              </a:ext>
            </a:extLst>
          </p:cNvPr>
          <p:cNvSpPr txBox="1"/>
          <p:nvPr/>
        </p:nvSpPr>
        <p:spPr>
          <a:xfrm>
            <a:off x="710005" y="5783626"/>
            <a:ext cx="6241516" cy="830997"/>
          </a:xfrm>
          <a:prstGeom prst="rect">
            <a:avLst/>
          </a:prstGeom>
          <a:noFill/>
        </p:spPr>
        <p:txBody>
          <a:bodyPr wrap="square" rtlCol="0">
            <a:spAutoFit/>
          </a:bodyPr>
          <a:lstStyle/>
          <a:p>
            <a:r>
              <a:rPr lang="fr-FR" sz="2400" b="1">
                <a:solidFill>
                  <a:srgbClr val="FFFF00"/>
                </a:solidFill>
              </a:rPr>
              <a:t>Pézenas, l’ancienne capitale du Languedoc, la jolie ville de Molière </a:t>
            </a:r>
            <a:endParaRPr lang="fr-FR" sz="2400" b="1" dirty="0">
              <a:solidFill>
                <a:srgbClr val="FFFF00"/>
              </a:solidFill>
            </a:endParaRPr>
          </a:p>
        </p:txBody>
      </p:sp>
      <p:sp>
        <p:nvSpPr>
          <p:cNvPr id="5" name="ZoneTexte 4">
            <a:extLst>
              <a:ext uri="{FF2B5EF4-FFF2-40B4-BE49-F238E27FC236}">
                <a16:creationId xmlns:a16="http://schemas.microsoft.com/office/drawing/2014/main" id="{18ACDFE8-2CA9-E8E3-248F-19C1C6E768AE}"/>
              </a:ext>
            </a:extLst>
          </p:cNvPr>
          <p:cNvSpPr txBox="1"/>
          <p:nvPr/>
        </p:nvSpPr>
        <p:spPr>
          <a:xfrm>
            <a:off x="412175" y="30872"/>
            <a:ext cx="6359236" cy="1077218"/>
          </a:xfrm>
          <a:prstGeom prst="rect">
            <a:avLst/>
          </a:prstGeom>
          <a:noFill/>
        </p:spPr>
        <p:txBody>
          <a:bodyPr wrap="square" rtlCol="0">
            <a:spAutoFit/>
          </a:bodyPr>
          <a:lstStyle/>
          <a:p>
            <a:r>
              <a:rPr lang="fr-FR" sz="3200" b="1" dirty="0">
                <a:solidFill>
                  <a:srgbClr val="FFFF00"/>
                </a:solidFill>
              </a:rPr>
              <a:t>Lorient Vous A Présenté La Commune de Pézenas  - Hérault</a:t>
            </a:r>
          </a:p>
        </p:txBody>
      </p:sp>
      <p:sp>
        <p:nvSpPr>
          <p:cNvPr id="6" name="ZoneTexte 5">
            <a:extLst>
              <a:ext uri="{FF2B5EF4-FFF2-40B4-BE49-F238E27FC236}">
                <a16:creationId xmlns:a16="http://schemas.microsoft.com/office/drawing/2014/main" id="{F9A5B169-19D7-D3C6-ACD6-A4D3616E3722}"/>
              </a:ext>
            </a:extLst>
          </p:cNvPr>
          <p:cNvSpPr txBox="1"/>
          <p:nvPr/>
        </p:nvSpPr>
        <p:spPr>
          <a:xfrm>
            <a:off x="6566158" y="1856873"/>
            <a:ext cx="5502046"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B53FB415-9718-C077-3A48-18C634D2C6E9}"/>
              </a:ext>
            </a:extLst>
          </p:cNvPr>
          <p:cNvSpPr txBox="1"/>
          <p:nvPr/>
        </p:nvSpPr>
        <p:spPr>
          <a:xfrm>
            <a:off x="6657231" y="2884166"/>
            <a:ext cx="4939145" cy="584775"/>
          </a:xfrm>
          <a:prstGeom prst="rect">
            <a:avLst/>
          </a:prstGeom>
          <a:noFill/>
        </p:spPr>
        <p:txBody>
          <a:bodyPr wrap="square" rtlCol="0">
            <a:spAutoFit/>
          </a:bodyPr>
          <a:lstStyle/>
          <a:p>
            <a:r>
              <a:rPr lang="fr-FR" sz="3200" b="1" dirty="0">
                <a:solidFill>
                  <a:srgbClr val="FFFF00"/>
                </a:solidFill>
              </a:rPr>
              <a:t>Merci De Votre Visite</a:t>
            </a:r>
          </a:p>
        </p:txBody>
      </p:sp>
      <p:sp>
        <p:nvSpPr>
          <p:cNvPr id="8" name="ZoneTexte 7">
            <a:extLst>
              <a:ext uri="{FF2B5EF4-FFF2-40B4-BE49-F238E27FC236}">
                <a16:creationId xmlns:a16="http://schemas.microsoft.com/office/drawing/2014/main" id="{A51F3AD2-E6FC-E22A-E393-8E580B3638FB}"/>
              </a:ext>
            </a:extLst>
          </p:cNvPr>
          <p:cNvSpPr txBox="1"/>
          <p:nvPr/>
        </p:nvSpPr>
        <p:spPr>
          <a:xfrm>
            <a:off x="7949045" y="3468941"/>
            <a:ext cx="3979719" cy="369332"/>
          </a:xfrm>
          <a:prstGeom prst="rect">
            <a:avLst/>
          </a:prstGeom>
          <a:noFill/>
        </p:spPr>
        <p:txBody>
          <a:bodyPr wrap="square" rtlCol="0">
            <a:spAutoFit/>
          </a:bodyPr>
          <a:lstStyle/>
          <a:p>
            <a:endParaRPr lang="fr-FR" dirty="0"/>
          </a:p>
        </p:txBody>
      </p:sp>
      <p:sp>
        <p:nvSpPr>
          <p:cNvPr id="9" name="ZoneTexte 8">
            <a:extLst>
              <a:ext uri="{FF2B5EF4-FFF2-40B4-BE49-F238E27FC236}">
                <a16:creationId xmlns:a16="http://schemas.microsoft.com/office/drawing/2014/main" id="{DD263979-7B7A-75FC-BCB0-FD65581190E7}"/>
              </a:ext>
            </a:extLst>
          </p:cNvPr>
          <p:cNvSpPr txBox="1"/>
          <p:nvPr/>
        </p:nvSpPr>
        <p:spPr>
          <a:xfrm>
            <a:off x="8156863" y="3619071"/>
            <a:ext cx="3564082"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0176069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5000" advClick="0" advTm="8000">
        <p159:morph option="byObject"/>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TotalTime>
  <Words>335</Words>
  <Application>Microsoft Office PowerPoint</Application>
  <PresentationFormat>Grand écran</PresentationFormat>
  <Paragraphs>41</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2024-08-07T07:53:27Z</dcterms:created>
  <dcterms:modified xsi:type="dcterms:W3CDTF">2024-08-07T09:42:58Z</dcterms:modified>
</cp:coreProperties>
</file>