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69" r:id="rId2"/>
    <p:sldId id="284" r:id="rId3"/>
    <p:sldId id="271" r:id="rId4"/>
    <p:sldId id="270" r:id="rId5"/>
    <p:sldId id="268" r:id="rId6"/>
    <p:sldId id="267" r:id="rId7"/>
    <p:sldId id="266" r:id="rId8"/>
    <p:sldId id="265" r:id="rId9"/>
    <p:sldId id="264" r:id="rId10"/>
    <p:sldId id="263" r:id="rId11"/>
    <p:sldId id="262" r:id="rId12"/>
    <p:sldId id="261" r:id="rId13"/>
    <p:sldId id="260" r:id="rId14"/>
    <p:sldId id="259" r:id="rId15"/>
    <p:sldId id="258" r:id="rId16"/>
    <p:sldId id="257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6" r:id="rId29"/>
    <p:sldId id="283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3" autoAdjust="0"/>
    <p:restoredTop sz="94660"/>
  </p:normalViewPr>
  <p:slideViewPr>
    <p:cSldViewPr snapToGrid="0">
      <p:cViewPr varScale="1">
        <p:scale>
          <a:sx n="73" d="100"/>
          <a:sy n="73" d="100"/>
        </p:scale>
        <p:origin x="725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C2B3BD-13A7-4D9B-9668-A35B5F59BE34}" type="datetimeFigureOut">
              <a:rPr lang="fr-FR" smtClean="0"/>
              <a:t>24/08/2024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E783B1-50E1-4F88-A011-3C230EE3B0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3053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E783B1-50E1-4F88-A011-3C230EE3B07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7863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158C0B-74B1-1D5F-4D43-79BD555409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6A83506-B9EC-D8F3-0272-BD31924B49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A1B2D3C-6DB0-B236-D030-97A33F55B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19E38-EDF5-42B7-AA60-98720D24E31A}" type="datetimeFigureOut">
              <a:rPr lang="fr-FR" smtClean="0"/>
              <a:t>24/08/2024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12836DA-CCB7-303E-A7C7-11ADA6AAB0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CEA68B3-7603-73F7-CFBB-CA0B71829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80BE0-6FF2-41FC-BE2B-C4F08E4237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1128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126BED-2E5E-9CFF-EA1A-9D26A30A6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EB8A759-A006-F72D-FFCE-DDF0403DBB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BC2E600-7861-FAA4-68A7-76A2CE707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19E38-EDF5-42B7-AA60-98720D24E31A}" type="datetimeFigureOut">
              <a:rPr lang="fr-FR" smtClean="0"/>
              <a:t>24/08/2024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4D076D6-BEC2-4C47-50FA-84E7E83C78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4B873E6-780F-738D-69E1-4C1116691B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80BE0-6FF2-41FC-BE2B-C4F08E4237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543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85E0D3-EF83-02F7-DDDC-4E361BB019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B55D1C-B185-28C0-9268-E9D45C52E2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E48C29A-3CB2-3063-C832-210ED508B6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19E38-EDF5-42B7-AA60-98720D24E31A}" type="datetimeFigureOut">
              <a:rPr lang="fr-FR" smtClean="0"/>
              <a:t>24/08/2024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9D24348-EA72-D9D2-E27E-1C88CBC8D4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41B24E-D6A8-C330-B040-71336F9876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80BE0-6FF2-41FC-BE2B-C4F08E4237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1123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2E2C61-F9CB-80F7-74DA-3D1F5DB701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48E7E9C-1E09-4C67-D897-A8D1772D0C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EDB18B0-0E25-2AE6-8088-83C92EF4E6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F5B07A8-3AB8-9540-314C-5A61A5750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19E38-EDF5-42B7-AA60-98720D24E31A}" type="datetimeFigureOut">
              <a:rPr lang="fr-FR" smtClean="0"/>
              <a:t>24/08/2024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58D2F54-A213-A87F-F93F-2DCB817FCC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921CC2D-EC6A-E6F5-0395-BF67FDE810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80BE0-6FF2-41FC-BE2B-C4F08E4237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956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65C5EA-10DB-20F8-1210-E57C5D00D9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63000C9-7098-6E26-7B40-2D9075E871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F9DD56E-125D-9EFA-99AD-16BB59B1F5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61CF55-6C81-700E-BA9C-A12246BDEA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954A21C-E7E8-49AA-0197-DF7E2E536D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1737AB9-EB38-FD1B-BD0D-50B79A203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19E38-EDF5-42B7-AA60-98720D24E31A}" type="datetimeFigureOut">
              <a:rPr lang="fr-FR" smtClean="0"/>
              <a:t>24/08/2024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4A9618C-A33F-65A6-E118-BC9D142C11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4FCF526-DF2C-5E96-1D4F-43A4B8F7F7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80BE0-6FF2-41FC-BE2B-C4F08E4237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2334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0E2BC5-75FE-8383-1F9D-A226D8EA0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32DBA04-5A6E-0844-52C6-58CAA3DAA0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19E38-EDF5-42B7-AA60-98720D24E31A}" type="datetimeFigureOut">
              <a:rPr lang="fr-FR" smtClean="0"/>
              <a:t>24/08/2024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79CC330-9D5E-D87F-EDB3-DBFBAEDED8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3994384-30F3-ED5D-9008-8B78A5190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80BE0-6FF2-41FC-BE2B-C4F08E4237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4366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DE0EE2F-B7AC-D910-2F2A-154712A60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19E38-EDF5-42B7-AA60-98720D24E31A}" type="datetimeFigureOut">
              <a:rPr lang="fr-FR" smtClean="0"/>
              <a:t>24/08/2024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A153F25-AF63-10C1-1EA8-729D2170C9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3471AFB-F752-9248-3262-5DC9209D0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80BE0-6FF2-41FC-BE2B-C4F08E4237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9980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ED04FC-0291-289B-E946-D0AEE3B21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44D554-FDC0-46F2-014B-4E79DEE6BF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5231740-764D-9AD9-38CB-420F5774F4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B787F25-EF56-C359-8624-737B7E628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19E38-EDF5-42B7-AA60-98720D24E31A}" type="datetimeFigureOut">
              <a:rPr lang="fr-FR" smtClean="0"/>
              <a:t>24/08/2024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C701D1A-05B6-02E2-C2D7-39CC7F1C31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E1A6567-7217-8C8E-8A44-751E75B0F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80BE0-6FF2-41FC-BE2B-C4F08E4237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2043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CDD981-DA83-AE38-311F-B1751EB49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0A2F9B2-6911-6C28-16E4-1B8E3E55CB5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C754758-9F54-ABA6-D562-37D257A09A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4D322D6-DFA9-A082-CDFD-200C84C82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19E38-EDF5-42B7-AA60-98720D24E31A}" type="datetimeFigureOut">
              <a:rPr lang="fr-FR" smtClean="0"/>
              <a:t>24/08/2024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AE335AC-BDDF-85D0-8003-291B523D04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1B4CA59-B2C0-EEFA-0C48-4446515E9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80BE0-6FF2-41FC-BE2B-C4F08E4237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8888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E04E1B-BCCD-78D5-692C-0DB391CF8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D2F0337-CE9A-BDF6-EB41-15FDF2C447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4BA522A-E4B9-6EF3-A7E3-403F0BA63C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19E38-EDF5-42B7-AA60-98720D24E31A}" type="datetimeFigureOut">
              <a:rPr lang="fr-FR" smtClean="0"/>
              <a:t>24/08/2024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49D8F1C-D8BA-DE29-8D78-11AD530436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5DCD1F-18AA-C46E-13F5-B6343C4DFA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80BE0-6FF2-41FC-BE2B-C4F08E4237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4701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5F22440-0ECA-C212-E198-548478790FF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3DA6618-06CC-D169-6106-8DEA5AF595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450604F-CDA6-6ACB-0023-8E2C060FD3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19E38-EDF5-42B7-AA60-98720D24E31A}" type="datetimeFigureOut">
              <a:rPr lang="fr-FR" smtClean="0"/>
              <a:t>24/08/2024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66243EA-B895-BD3E-D5D8-3C5BAE9263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F21BEC-DF48-3F18-B51A-0A1528D9F9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80BE0-6FF2-41FC-BE2B-C4F08E4237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579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38F0C22-701C-BCF6-DF7A-E7FAB91F47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E161C38-F846-5918-A0BD-A5D70E49E2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F923C28-BD3D-C58E-1C91-7C9D8C7E21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C219E38-EDF5-42B7-AA60-98720D24E31A}" type="datetimeFigureOut">
              <a:rPr lang="fr-FR" smtClean="0"/>
              <a:t>24/08/2024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DD56F65-E982-63CE-BE0A-F633772C5D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9189E44-FD3C-F844-A63C-B8831ACB69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0280BE0-6FF2-41FC-BE2B-C4F08E4237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8041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eau&#10;&#10;Description générée automatiquement">
            <a:extLst>
              <a:ext uri="{FF2B5EF4-FFF2-40B4-BE49-F238E27FC236}">
                <a16:creationId xmlns:a16="http://schemas.microsoft.com/office/drawing/2014/main" id="{AA83E73D-DB63-1651-73F3-4580053F344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9" y="357358"/>
            <a:ext cx="9453701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F1E15F-3F38-E2D7-5DC4-CB543EDE3E6E}"/>
              </a:ext>
            </a:extLst>
          </p:cNvPr>
          <p:cNvSpPr txBox="1"/>
          <p:nvPr/>
        </p:nvSpPr>
        <p:spPr>
          <a:xfrm>
            <a:off x="2450820" y="6396335"/>
            <a:ext cx="9142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Côté nord-ouest de la citadelle de Calvi, Corse, France 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C172410-055B-8088-A7A2-25CEB9C3A723}"/>
              </a:ext>
            </a:extLst>
          </p:cNvPr>
          <p:cNvSpPr txBox="1"/>
          <p:nvPr/>
        </p:nvSpPr>
        <p:spPr>
          <a:xfrm>
            <a:off x="4952552" y="200642"/>
            <a:ext cx="6255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 Calvi, Corse,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3644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  <p:sndAc>
          <p:stSnd loop="1">
            <p:snd r:embed="rId2" name="MARINA ( FOX ) - Cover Noemi Gigante Fisarmonica.wav"/>
          </p:stSnd>
        </p:sndAc>
      </p:transition>
    </mc:Choice>
    <mc:Fallback xmlns="">
      <p:transition spd="slow" advClick="0" advTm="8000">
        <p:fade/>
        <p:sndAc>
          <p:stSnd loop="1">
            <p:snd r:embed="rId4" name="MARINA ( FOX ) - Cover Noemi Gigante Fisarmonic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90883C5-C525-8097-5A5E-3FFA3E0EB284}"/>
              </a:ext>
            </a:extLst>
          </p:cNvPr>
          <p:cNvSpPr/>
          <p:nvPr/>
        </p:nvSpPr>
        <p:spPr>
          <a:xfrm>
            <a:off x="-72736" y="0"/>
            <a:ext cx="12264736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>
                <a:solidFill>
                  <a:srgbClr val="FFFF00"/>
                </a:solidFill>
              </a:rPr>
              <a:t>Calvi est une commune française située dans le département de la Haute-Corse et le territoire de la collectivité de Corse. Bâtie dans le golfe du même nom, elle se trouve au nord-ouest de l'île et constitue avec l'Île-Rousse l'une des deux agglomérations majeures de Balagne.</a:t>
            </a:r>
          </a:p>
        </p:txBody>
      </p:sp>
    </p:spTree>
    <p:extLst>
      <p:ext uri="{BB962C8B-B14F-4D97-AF65-F5344CB8AC3E}">
        <p14:creationId xmlns:p14="http://schemas.microsoft.com/office/powerpoint/2010/main" val="79684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ciel, Reliefs côtiers et océaniques&#10;&#10;Description générée automatiquement">
            <a:extLst>
              <a:ext uri="{FF2B5EF4-FFF2-40B4-BE49-F238E27FC236}">
                <a16:creationId xmlns:a16="http://schemas.microsoft.com/office/drawing/2014/main" id="{9B67CE6A-4594-1012-DEAC-01AE758B2F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000" y="1699455"/>
            <a:ext cx="10764000" cy="345909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B45B8F-1671-57AF-83DD-7081BDDABEE3}"/>
              </a:ext>
            </a:extLst>
          </p:cNvPr>
          <p:cNvSpPr txBox="1"/>
          <p:nvPr/>
        </p:nvSpPr>
        <p:spPr>
          <a:xfrm>
            <a:off x="293937" y="4995041"/>
            <a:ext cx="121608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panoramique sur la ville et la baie de Calvi. Au loin, les montagnes du Cap Corse.</a:t>
            </a:r>
          </a:p>
        </p:txBody>
      </p:sp>
    </p:spTree>
    <p:extLst>
      <p:ext uri="{BB962C8B-B14F-4D97-AF65-F5344CB8AC3E}">
        <p14:creationId xmlns:p14="http://schemas.microsoft.com/office/powerpoint/2010/main" val="300069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mer, bateau&#10;&#10;Description générée automatiquement">
            <a:extLst>
              <a:ext uri="{FF2B5EF4-FFF2-40B4-BE49-F238E27FC236}">
                <a16:creationId xmlns:a16="http://schemas.microsoft.com/office/drawing/2014/main" id="{76A85B88-3220-206D-7F18-2511DCD01F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4726" y="196956"/>
            <a:ext cx="8181316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148DD6-477C-D729-DBE1-5226C58D1822}"/>
              </a:ext>
            </a:extLst>
          </p:cNvPr>
          <p:cNvSpPr txBox="1"/>
          <p:nvPr/>
        </p:nvSpPr>
        <p:spPr>
          <a:xfrm>
            <a:off x="1206779" y="6027003"/>
            <a:ext cx="10764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Trois bombardiers d'eau de la Sécurité Civile ("Pélicans") en </a:t>
            </a:r>
            <a:r>
              <a:rPr lang="fr-FR" sz="2400" b="1" dirty="0" err="1">
                <a:solidFill>
                  <a:srgbClr val="FFFF00"/>
                </a:solidFill>
              </a:rPr>
              <a:t>écopage</a:t>
            </a:r>
            <a:r>
              <a:rPr lang="fr-FR" sz="2400" b="1" dirty="0">
                <a:solidFill>
                  <a:srgbClr val="FFFF00"/>
                </a:solidFill>
              </a:rPr>
              <a:t> dans le golfe de la </a:t>
            </a:r>
            <a:r>
              <a:rPr lang="fr-FR" sz="2400" b="1" dirty="0" err="1">
                <a:solidFill>
                  <a:srgbClr val="FFFF00"/>
                </a:solidFill>
              </a:rPr>
              <a:t>Revellata</a:t>
            </a:r>
            <a:r>
              <a:rPr lang="fr-FR" sz="2400" b="1" dirty="0">
                <a:solidFill>
                  <a:srgbClr val="FFFF00"/>
                </a:solidFill>
              </a:rPr>
              <a:t> ( Calvi )</a:t>
            </a:r>
          </a:p>
        </p:txBody>
      </p:sp>
    </p:spTree>
    <p:extLst>
      <p:ext uri="{BB962C8B-B14F-4D97-AF65-F5344CB8AC3E}">
        <p14:creationId xmlns:p14="http://schemas.microsoft.com/office/powerpoint/2010/main" val="1061499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ateau&#10;&#10;Description générée automatiquement">
            <a:extLst>
              <a:ext uri="{FF2B5EF4-FFF2-40B4-BE49-F238E27FC236}">
                <a16:creationId xmlns:a16="http://schemas.microsoft.com/office/drawing/2014/main" id="{D257D672-D910-86ED-0B99-338A16A4AA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3971" y="283780"/>
            <a:ext cx="921599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342EC0-5615-429D-2C9B-986DE59BF62C}"/>
              </a:ext>
            </a:extLst>
          </p:cNvPr>
          <p:cNvSpPr txBox="1"/>
          <p:nvPr/>
        </p:nvSpPr>
        <p:spPr>
          <a:xfrm>
            <a:off x="3849533" y="6112555"/>
            <a:ext cx="79490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Un ferry au port de Calvi en 2009.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145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bâtiment, ciel&#10;&#10;Description générée automatiquement">
            <a:extLst>
              <a:ext uri="{FF2B5EF4-FFF2-40B4-BE49-F238E27FC236}">
                <a16:creationId xmlns:a16="http://schemas.microsoft.com/office/drawing/2014/main" id="{36501E47-A905-C27D-A633-3246907F14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9692" y="236036"/>
            <a:ext cx="9292615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6E77A2-7A3A-C74A-6812-D096B157565A}"/>
              </a:ext>
            </a:extLst>
          </p:cNvPr>
          <p:cNvSpPr txBox="1"/>
          <p:nvPr/>
        </p:nvSpPr>
        <p:spPr>
          <a:xfrm>
            <a:off x="2972875" y="6160299"/>
            <a:ext cx="8582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Tour de contrôle de l'aéroport Sainte-Catherine.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9944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norama, plein air, ciel, eau&#10;&#10;Description générée automatiquement">
            <a:extLst>
              <a:ext uri="{FF2B5EF4-FFF2-40B4-BE49-F238E27FC236}">
                <a16:creationId xmlns:a16="http://schemas.microsoft.com/office/drawing/2014/main" id="{BF71C5FB-3A1C-34EE-D6F0-C77C9BD986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000" y="2557593"/>
            <a:ext cx="11700000" cy="174281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87D991-F46F-EC8F-7A8C-7D4FB2964699}"/>
              </a:ext>
            </a:extLst>
          </p:cNvPr>
          <p:cNvSpPr txBox="1"/>
          <p:nvPr/>
        </p:nvSpPr>
        <p:spPr>
          <a:xfrm>
            <a:off x="2735556" y="4445076"/>
            <a:ext cx="101311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Panorama sur la Basse-ville et la Haute-ville.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7596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embarcation, ciel&#10;&#10;Description générée automatiquement">
            <a:extLst>
              <a:ext uri="{FF2B5EF4-FFF2-40B4-BE49-F238E27FC236}">
                <a16:creationId xmlns:a16="http://schemas.microsoft.com/office/drawing/2014/main" id="{BD680EFE-D597-3B8C-DA08-C39F40D5D6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5584" y="450422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0BBEC0-46A2-8786-386D-94250320A0AC}"/>
              </a:ext>
            </a:extLst>
          </p:cNvPr>
          <p:cNvSpPr txBox="1"/>
          <p:nvPr/>
        </p:nvSpPr>
        <p:spPr>
          <a:xfrm>
            <a:off x="5547431" y="6236480"/>
            <a:ext cx="7855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Fort Mozzelo.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255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ein air, ciel, montagne&#10;&#10;Description générée automatiquement">
            <a:extLst>
              <a:ext uri="{FF2B5EF4-FFF2-40B4-BE49-F238E27FC236}">
                <a16:creationId xmlns:a16="http://schemas.microsoft.com/office/drawing/2014/main" id="{49E9A190-7EA0-382B-D9A3-BCA05B08EA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62E949-A481-EC4A-8D05-9557C222B25A}"/>
              </a:ext>
            </a:extLst>
          </p:cNvPr>
          <p:cNvSpPr txBox="1"/>
          <p:nvPr/>
        </p:nvSpPr>
        <p:spPr>
          <a:xfrm>
            <a:off x="3913193" y="6258167"/>
            <a:ext cx="80529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de Calvi depuis la STARESO.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4792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homme, Tradition&#10;&#10;Description générée automatiquement">
            <a:extLst>
              <a:ext uri="{FF2B5EF4-FFF2-40B4-BE49-F238E27FC236}">
                <a16:creationId xmlns:a16="http://schemas.microsoft.com/office/drawing/2014/main" id="{62D1A113-51C2-A541-5F43-DB923436B7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46678"/>
            <a:ext cx="8160000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ECB6EB-94F0-7023-D655-FD5A87379EAC}"/>
              </a:ext>
            </a:extLst>
          </p:cNvPr>
          <p:cNvSpPr txBox="1"/>
          <p:nvPr/>
        </p:nvSpPr>
        <p:spPr>
          <a:xfrm>
            <a:off x="4799644" y="6160482"/>
            <a:ext cx="7471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porte-croix 2009.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693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chaussures, plein air&#10;&#10;Description générée automatiquement">
            <a:extLst>
              <a:ext uri="{FF2B5EF4-FFF2-40B4-BE49-F238E27FC236}">
                <a16:creationId xmlns:a16="http://schemas.microsoft.com/office/drawing/2014/main" id="{917A3A28-9B44-2871-5473-BD540F972C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611" y="225057"/>
            <a:ext cx="9172777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25BC91-1110-A8D4-5C55-64C77CDDE800}"/>
              </a:ext>
            </a:extLst>
          </p:cNvPr>
          <p:cNvSpPr txBox="1"/>
          <p:nvPr/>
        </p:nvSpPr>
        <p:spPr>
          <a:xfrm>
            <a:off x="3546763" y="6114224"/>
            <a:ext cx="86452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Procession de la Saint-Érasme 2013.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0625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aint-Sylvestre, Premier de l’An, Nouvel an, ciel&#10;&#10;Description générée automatiquement">
            <a:extLst>
              <a:ext uri="{FF2B5EF4-FFF2-40B4-BE49-F238E27FC236}">
                <a16:creationId xmlns:a16="http://schemas.microsoft.com/office/drawing/2014/main" id="{E0A66863-1481-D7E0-83EE-5FF6F13BF1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ED6D5C-93D2-8353-B8A1-1530408481DB}"/>
              </a:ext>
            </a:extLst>
          </p:cNvPr>
          <p:cNvSpPr txBox="1"/>
          <p:nvPr/>
        </p:nvSpPr>
        <p:spPr>
          <a:xfrm>
            <a:off x="4588722" y="6337390"/>
            <a:ext cx="68787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Feu d'artifice de 2009.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2838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ciel, transport&#10;&#10;Description générée automatiquement">
            <a:extLst>
              <a:ext uri="{FF2B5EF4-FFF2-40B4-BE49-F238E27FC236}">
                <a16:creationId xmlns:a16="http://schemas.microsoft.com/office/drawing/2014/main" id="{A0DE9BBD-5BFF-CD25-75B7-B9DDFCA68B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6093" y="369000"/>
            <a:ext cx="8160000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55DB8E-4D89-323B-5D5A-80D14C4EAF75}"/>
              </a:ext>
            </a:extLst>
          </p:cNvPr>
          <p:cNvSpPr txBox="1"/>
          <p:nvPr/>
        </p:nvSpPr>
        <p:spPr>
          <a:xfrm>
            <a:off x="2156093" y="6396335"/>
            <a:ext cx="106807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Calvi ( Corse ) - Vedette SNS 123 Notre-Dame de La Serra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7121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ansport, bateau, embarcation&#10;&#10;Description générée automatiquement">
            <a:extLst>
              <a:ext uri="{FF2B5EF4-FFF2-40B4-BE49-F238E27FC236}">
                <a16:creationId xmlns:a16="http://schemas.microsoft.com/office/drawing/2014/main" id="{B02DDFE6-5F14-AA36-7ED9-E6316D78D1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3160" y="369000"/>
            <a:ext cx="9165679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B0E657-C45B-7D21-44DA-E1EDFF044FB0}"/>
              </a:ext>
            </a:extLst>
          </p:cNvPr>
          <p:cNvSpPr txBox="1"/>
          <p:nvPr/>
        </p:nvSpPr>
        <p:spPr>
          <a:xfrm>
            <a:off x="3155014" y="6218120"/>
            <a:ext cx="81984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canot SNS 062 Patron Marius Olivieri en 2018.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5508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panorama&#10;&#10;Description générée automatiquement">
            <a:extLst>
              <a:ext uri="{FF2B5EF4-FFF2-40B4-BE49-F238E27FC236}">
                <a16:creationId xmlns:a16="http://schemas.microsoft.com/office/drawing/2014/main" id="{46C774C7-B6FF-C5E9-64EF-F9324E4C7C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000" y="1788892"/>
            <a:ext cx="11556000" cy="328021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7E0CE9-7146-8885-F576-E9EBD3A2054C}"/>
              </a:ext>
            </a:extLst>
          </p:cNvPr>
          <p:cNvSpPr txBox="1"/>
          <p:nvPr/>
        </p:nvSpPr>
        <p:spPr>
          <a:xfrm>
            <a:off x="2800529" y="5069107"/>
            <a:ext cx="74502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Panorama sur la Basse-ville et la </a:t>
            </a:r>
            <a:r>
              <a:rPr lang="fr-FR" sz="2400" b="1" dirty="0" err="1">
                <a:solidFill>
                  <a:srgbClr val="FFFF00"/>
                </a:solidFill>
              </a:rPr>
              <a:t>Haute-ville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59357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bâtiment&#10;&#10;Description générée automatiquement">
            <a:extLst>
              <a:ext uri="{FF2B5EF4-FFF2-40B4-BE49-F238E27FC236}">
                <a16:creationId xmlns:a16="http://schemas.microsoft.com/office/drawing/2014/main" id="{9E6852DD-DA63-4458-A5FF-75E4F2C47F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5340" y="283779"/>
            <a:ext cx="8181319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6B65AB8-742B-7FD5-24FB-8B89EAB2CDB0}"/>
              </a:ext>
            </a:extLst>
          </p:cNvPr>
          <p:cNvSpPr txBox="1"/>
          <p:nvPr/>
        </p:nvSpPr>
        <p:spPr>
          <a:xfrm>
            <a:off x="3993782" y="6093525"/>
            <a:ext cx="7013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guérite au sud des remparts.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8361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C0D15F5B-5595-8B58-AD19-43EABF9DC9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4E2A4D-B16F-D6FA-5699-9057EDEBCCE5}"/>
              </a:ext>
            </a:extLst>
          </p:cNvPr>
          <p:cNvSpPr txBox="1"/>
          <p:nvPr/>
        </p:nvSpPr>
        <p:spPr>
          <a:xfrm>
            <a:off x="4052693" y="6258167"/>
            <a:ext cx="87907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Ex-palais des Gouverneurs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2812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ature&#10;&#10;Description générée automatiquement">
            <a:extLst>
              <a:ext uri="{FF2B5EF4-FFF2-40B4-BE49-F238E27FC236}">
                <a16:creationId xmlns:a16="http://schemas.microsoft.com/office/drawing/2014/main" id="{B0B8C45E-DA16-6867-A339-B5F5438E83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576" y="369000"/>
            <a:ext cx="9172847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61BF8F-7CBF-BAD2-56D7-7C6560D9366F}"/>
              </a:ext>
            </a:extLst>
          </p:cNvPr>
          <p:cNvSpPr txBox="1"/>
          <p:nvPr/>
        </p:nvSpPr>
        <p:spPr>
          <a:xfrm>
            <a:off x="3120259" y="6027003"/>
            <a:ext cx="98609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Hôtel Nord-Sud, derrière le Saint-Christophe.</a:t>
            </a:r>
          </a:p>
        </p:txBody>
      </p:sp>
    </p:spTree>
    <p:extLst>
      <p:ext uri="{BB962C8B-B14F-4D97-AF65-F5344CB8AC3E}">
        <p14:creationId xmlns:p14="http://schemas.microsoft.com/office/powerpoint/2010/main" val="1765945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paysage, eau&#10;&#10;Description générée automatiquement">
            <a:extLst>
              <a:ext uri="{FF2B5EF4-FFF2-40B4-BE49-F238E27FC236}">
                <a16:creationId xmlns:a16="http://schemas.microsoft.com/office/drawing/2014/main" id="{386D5CF2-FB34-E58A-72C0-092FD8B159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4111" y="369000"/>
            <a:ext cx="8160000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96FD5E0-C919-A9FB-66B0-FB63E3C30B5F}"/>
              </a:ext>
            </a:extLst>
          </p:cNvPr>
          <p:cNvSpPr txBox="1"/>
          <p:nvPr/>
        </p:nvSpPr>
        <p:spPr>
          <a:xfrm>
            <a:off x="4472151" y="6258167"/>
            <a:ext cx="60682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Côte Ouest de la Revellata.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6197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eau, Phare&#10;&#10;Description générée automatiquement">
            <a:extLst>
              <a:ext uri="{FF2B5EF4-FFF2-40B4-BE49-F238E27FC236}">
                <a16:creationId xmlns:a16="http://schemas.microsoft.com/office/drawing/2014/main" id="{AD78729C-9C9D-2220-07E0-8D41452739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66475B-8DA9-5DD7-8E1D-D522DC0BF139}"/>
              </a:ext>
            </a:extLst>
          </p:cNvPr>
          <p:cNvSpPr txBox="1"/>
          <p:nvPr/>
        </p:nvSpPr>
        <p:spPr>
          <a:xfrm>
            <a:off x="4701827" y="6258167"/>
            <a:ext cx="8260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Phare de la Revellata.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741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chitecture médiévale&#10;&#10;Description générée automatiquement">
            <a:extLst>
              <a:ext uri="{FF2B5EF4-FFF2-40B4-BE49-F238E27FC236}">
                <a16:creationId xmlns:a16="http://schemas.microsoft.com/office/drawing/2014/main" id="{9C9A5709-BC9A-396B-4FBC-50E943D0D9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8859" y="369000"/>
            <a:ext cx="8160000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8EA802-C2B1-D7AD-C4F2-835F4C778930}"/>
              </a:ext>
            </a:extLst>
          </p:cNvPr>
          <p:cNvSpPr txBox="1"/>
          <p:nvPr/>
        </p:nvSpPr>
        <p:spPr>
          <a:xfrm>
            <a:off x="3609109" y="6258167"/>
            <a:ext cx="8582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Pro-cathédrale Saint-Jean-Baptiste.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6948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bâtiment, coffre, Lieux sacrés&#10;&#10;Description générée automatiquement">
            <a:extLst>
              <a:ext uri="{FF2B5EF4-FFF2-40B4-BE49-F238E27FC236}">
                <a16:creationId xmlns:a16="http://schemas.microsoft.com/office/drawing/2014/main" id="{6FBAC55F-933E-7BA7-51CD-8E8C3D627B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1559" y="283779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C022EE-B2FE-EFB7-4AC1-55FB9F88B621}"/>
              </a:ext>
            </a:extLst>
          </p:cNvPr>
          <p:cNvSpPr txBox="1"/>
          <p:nvPr/>
        </p:nvSpPr>
        <p:spPr>
          <a:xfrm>
            <a:off x="4866767" y="6112556"/>
            <a:ext cx="8250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Intérieur de l'oratoire.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6410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u, chaleur&#10;&#10;Description générée automatiquement">
            <a:extLst>
              <a:ext uri="{FF2B5EF4-FFF2-40B4-BE49-F238E27FC236}">
                <a16:creationId xmlns:a16="http://schemas.microsoft.com/office/drawing/2014/main" id="{1BC34A41-D673-F378-B638-97D9BD7A6F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31227"/>
            <a:ext cx="8160000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5D8CB9-4CD2-5995-4254-4AACBECD1AC6}"/>
              </a:ext>
            </a:extLst>
          </p:cNvPr>
          <p:cNvSpPr txBox="1"/>
          <p:nvPr/>
        </p:nvSpPr>
        <p:spPr>
          <a:xfrm>
            <a:off x="401303" y="6201895"/>
            <a:ext cx="119903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Calvi ( Corse ) - Feu de Noël ( fucone ) sur le parvis de l'église Sainte-Marie Majeure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9983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lieu de culte&#10;&#10;Description générée automatiquement">
            <a:extLst>
              <a:ext uri="{FF2B5EF4-FFF2-40B4-BE49-F238E27FC236}">
                <a16:creationId xmlns:a16="http://schemas.microsoft.com/office/drawing/2014/main" id="{92148991-512C-7046-0405-8C8D444B5E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8157" y="286245"/>
            <a:ext cx="5544000" cy="628551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95A61E-A32B-CCE8-5619-50DCA240DDB9}"/>
              </a:ext>
            </a:extLst>
          </p:cNvPr>
          <p:cNvSpPr txBox="1"/>
          <p:nvPr/>
        </p:nvSpPr>
        <p:spPr>
          <a:xfrm>
            <a:off x="4143578" y="6396335"/>
            <a:ext cx="7442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Église Sainte-Marie-Majeure.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486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plein air, statue&#10;&#10;Description générée automatiquement">
            <a:extLst>
              <a:ext uri="{FF2B5EF4-FFF2-40B4-BE49-F238E27FC236}">
                <a16:creationId xmlns:a16="http://schemas.microsoft.com/office/drawing/2014/main" id="{46A519DA-E1E3-25C4-7F0C-46D6BCCC0E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9572" y="369000"/>
            <a:ext cx="8160000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61193E-2ABC-3A10-A0CB-9214542B0B42}"/>
              </a:ext>
            </a:extLst>
          </p:cNvPr>
          <p:cNvSpPr txBox="1"/>
          <p:nvPr/>
        </p:nvSpPr>
        <p:spPr>
          <a:xfrm>
            <a:off x="4569611" y="6396335"/>
            <a:ext cx="74087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Notre-Dame de la Serra.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570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9687D087-DD96-8C0D-A883-CC1BC36A95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612" y="369000"/>
            <a:ext cx="9172775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A77D0B-1C0D-56D3-71E3-2FB694FA8AC2}"/>
              </a:ext>
            </a:extLst>
          </p:cNvPr>
          <p:cNvSpPr txBox="1"/>
          <p:nvPr/>
        </p:nvSpPr>
        <p:spPr>
          <a:xfrm>
            <a:off x="3263104" y="6258167"/>
            <a:ext cx="78347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>
                <a:solidFill>
                  <a:srgbClr val="FFFF00"/>
                </a:solidFill>
              </a:rPr>
              <a:t>Ancienne chapelle Santa Maria Vecchia.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3445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nuage, ciel&#10;&#10;Description générée automatiquement">
            <a:extLst>
              <a:ext uri="{FF2B5EF4-FFF2-40B4-BE49-F238E27FC236}">
                <a16:creationId xmlns:a16="http://schemas.microsoft.com/office/drawing/2014/main" id="{E3FE80F4-DEC7-A1C8-C7CB-8D7A561796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4110" y="273269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FB5DA2-C5CB-5FC7-F562-C23C91CDC93B}"/>
              </a:ext>
            </a:extLst>
          </p:cNvPr>
          <p:cNvSpPr txBox="1"/>
          <p:nvPr/>
        </p:nvSpPr>
        <p:spPr>
          <a:xfrm>
            <a:off x="3464234" y="5931604"/>
            <a:ext cx="7045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Quai d'Honneur Jacques-et-Marc-Linski.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496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paysage&#10;&#10;Description générée automatiquement">
            <a:extLst>
              <a:ext uri="{FF2B5EF4-FFF2-40B4-BE49-F238E27FC236}">
                <a16:creationId xmlns:a16="http://schemas.microsoft.com/office/drawing/2014/main" id="{6D8B82A9-6044-9024-D4FD-3F67BA4CCF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1558" y="369000"/>
            <a:ext cx="8160000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54A592-C63F-AEA6-F018-430733DBAF47}"/>
              </a:ext>
            </a:extLst>
          </p:cNvPr>
          <p:cNvSpPr txBox="1"/>
          <p:nvPr/>
        </p:nvSpPr>
        <p:spPr>
          <a:xfrm>
            <a:off x="3567219" y="6258167"/>
            <a:ext cx="7273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Grotta Niella, résidence princière.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6745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norama, plein air, ciel, nature&#10;&#10;Description générée automatiquement">
            <a:extLst>
              <a:ext uri="{FF2B5EF4-FFF2-40B4-BE49-F238E27FC236}">
                <a16:creationId xmlns:a16="http://schemas.microsoft.com/office/drawing/2014/main" id="{543C6D16-ACDE-0DF5-F429-080CE34BBC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000" y="2330509"/>
            <a:ext cx="11484000" cy="247025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44462E-089F-E884-42B8-47462C738A9A}"/>
              </a:ext>
            </a:extLst>
          </p:cNvPr>
          <p:cNvSpPr txBox="1"/>
          <p:nvPr/>
        </p:nvSpPr>
        <p:spPr>
          <a:xfrm>
            <a:off x="2560225" y="4993562"/>
            <a:ext cx="86452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Panorama de la baie de Calvi, depuis la citadelle.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842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plage, ciel&#10;&#10;Description générée automatiquement">
            <a:extLst>
              <a:ext uri="{FF2B5EF4-FFF2-40B4-BE49-F238E27FC236}">
                <a16:creationId xmlns:a16="http://schemas.microsoft.com/office/drawing/2014/main" id="{632099ED-F22B-E284-0D51-800C3D04D5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6304" y="1365763"/>
            <a:ext cx="8229600" cy="30353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37BB7DB-262A-75DD-E8B0-827BB9637A53}"/>
              </a:ext>
            </a:extLst>
          </p:cNvPr>
          <p:cNvSpPr txBox="1"/>
          <p:nvPr/>
        </p:nvSpPr>
        <p:spPr>
          <a:xfrm>
            <a:off x="949036" y="555700"/>
            <a:ext cx="109907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La Commune De Calvi – Corse -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A9EEEDB-DD42-256F-7F96-C5A98939D84E}"/>
              </a:ext>
            </a:extLst>
          </p:cNvPr>
          <p:cNvSpPr txBox="1"/>
          <p:nvPr/>
        </p:nvSpPr>
        <p:spPr>
          <a:xfrm>
            <a:off x="3460888" y="4626351"/>
            <a:ext cx="8229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EDD23D1-2C13-9416-0A07-9AC14AA5962A}"/>
              </a:ext>
            </a:extLst>
          </p:cNvPr>
          <p:cNvSpPr txBox="1"/>
          <p:nvPr/>
        </p:nvSpPr>
        <p:spPr>
          <a:xfrm>
            <a:off x="4372543" y="5290220"/>
            <a:ext cx="55695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864FD222-57C3-5D12-1676-750557540BAD}"/>
              </a:ext>
            </a:extLst>
          </p:cNvPr>
          <p:cNvSpPr txBox="1"/>
          <p:nvPr/>
        </p:nvSpPr>
        <p:spPr>
          <a:xfrm>
            <a:off x="5709029" y="5954089"/>
            <a:ext cx="6629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E6F1BD1-C101-4574-752F-DD266A457DD9}"/>
              </a:ext>
            </a:extLst>
          </p:cNvPr>
          <p:cNvSpPr txBox="1"/>
          <p:nvPr/>
        </p:nvSpPr>
        <p:spPr>
          <a:xfrm>
            <a:off x="7014817" y="3956937"/>
            <a:ext cx="7983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Plage de la Pinède</a:t>
            </a:r>
          </a:p>
        </p:txBody>
      </p:sp>
    </p:spTree>
    <p:extLst>
      <p:ext uri="{BB962C8B-B14F-4D97-AF65-F5344CB8AC3E}">
        <p14:creationId xmlns:p14="http://schemas.microsoft.com/office/powerpoint/2010/main" val="2013629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302</Words>
  <Application>Microsoft Office PowerPoint</Application>
  <PresentationFormat>Grand écran</PresentationFormat>
  <Paragraphs>38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2024-08-23T04:58:30Z</dcterms:created>
  <dcterms:modified xsi:type="dcterms:W3CDTF">2024-08-24T06:50:52Z</dcterms:modified>
</cp:coreProperties>
</file>