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9" r:id="rId2"/>
    <p:sldId id="261" r:id="rId3"/>
    <p:sldId id="256" r:id="rId4"/>
    <p:sldId id="278" r:id="rId5"/>
    <p:sldId id="277" r:id="rId6"/>
    <p:sldId id="276" r:id="rId7"/>
    <p:sldId id="275" r:id="rId8"/>
    <p:sldId id="274" r:id="rId9"/>
    <p:sldId id="273" r:id="rId10"/>
    <p:sldId id="272" r:id="rId11"/>
    <p:sldId id="271" r:id="rId12"/>
    <p:sldId id="270" r:id="rId13"/>
    <p:sldId id="269" r:id="rId14"/>
    <p:sldId id="268" r:id="rId15"/>
    <p:sldId id="267" r:id="rId16"/>
    <p:sldId id="266" r:id="rId17"/>
    <p:sldId id="265" r:id="rId18"/>
    <p:sldId id="264" r:id="rId19"/>
    <p:sldId id="263" r:id="rId20"/>
    <p:sldId id="262" r:id="rId21"/>
    <p:sldId id="257" r:id="rId2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41" autoAdjust="0"/>
    <p:restoredTop sz="94660"/>
  </p:normalViewPr>
  <p:slideViewPr>
    <p:cSldViewPr snapToGrid="0">
      <p:cViewPr varScale="1">
        <p:scale>
          <a:sx n="89" d="100"/>
          <a:sy n="89" d="100"/>
        </p:scale>
        <p:origin x="20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7A0F45C-4983-E41F-81F6-4B2966273A5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49EDB6A0-137F-CE73-3E11-DF8452FC711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8D076A0-3670-969D-C1C5-2B3A0DD9D5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0862EC-62A5-4D6D-AB41-1D7B349C295D}" type="datetimeFigureOut">
              <a:rPr lang="fr-FR" smtClean="0"/>
              <a:t>11/08/2024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01D57C1-DD82-8C8F-CDE6-1E4C8597A8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792FD1D-D761-D9D2-365E-BC00D6609B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6196B-E3BD-4100-BC72-CDCFD1D62E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25387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49DB89-51E8-A337-0604-154B9384E5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99C41DF-95C8-1962-A1D5-4600B0C9EF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620E2BE-569D-9A47-DC23-FB7AAB21C8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0862EC-62A5-4D6D-AB41-1D7B349C295D}" type="datetimeFigureOut">
              <a:rPr lang="fr-FR" smtClean="0"/>
              <a:t>11/08/2024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5526200-A0C0-5B3D-E690-9C37DC092F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40E414D-9A73-31DE-D856-6EC185767C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6196B-E3BD-4100-BC72-CDCFD1D62E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90432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A550A4-7E62-61AB-2213-018F78944C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2A09C37-92A4-CFBA-7F86-B40DC5E910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C062445-16BC-1FFB-5341-21396FC63C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0862EC-62A5-4D6D-AB41-1D7B349C295D}" type="datetimeFigureOut">
              <a:rPr lang="fr-FR" smtClean="0"/>
              <a:t>11/08/2024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D1F975A-043E-2D99-6C6F-ADB2C352BA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2F8CBD5-5E26-DF25-5F96-97647E2B09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6196B-E3BD-4100-BC72-CDCFD1D62E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49878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4E354F-DDAF-925F-936B-D8B5BF8962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15CF64E-9E9D-C152-7A28-09C3D5C5D8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53EC853-7F0F-43CB-3A2D-7066E1E181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729304-8415-A293-7913-395C1DF3AE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0862EC-62A5-4D6D-AB41-1D7B349C295D}" type="datetimeFigureOut">
              <a:rPr lang="fr-FR" smtClean="0"/>
              <a:t>11/08/2024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E6D4F1A-7A99-DC36-CD18-D7023201C0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34222B0-2A1E-CEC3-9BB4-3165E914AB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6196B-E3BD-4100-BC72-CDCFD1D62E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96909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83228D2-FCC4-3BB6-8D44-C2024B4938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FCE10CE-FA97-A236-A275-249F5FDE00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5312DAEE-A06E-4CF3-DD85-F78A924444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36182BEA-07FE-C067-0B91-B1025B2D20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58F37A16-E84C-6A31-BEA4-3AD7556C070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308D2C2F-8226-8761-7A40-8859C4B42E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0862EC-62A5-4D6D-AB41-1D7B349C295D}" type="datetimeFigureOut">
              <a:rPr lang="fr-FR" smtClean="0"/>
              <a:t>11/08/2024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9DFA75C6-6347-AD3F-DEFB-A32AD07E49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88702819-D860-638A-3BEA-BF3F0F1CA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6196B-E3BD-4100-BC72-CDCFD1D62E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09460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AA64113-F5CF-8CB8-1F22-8BF5CB7A05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092038D-9243-2811-B145-9003CBF58C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0862EC-62A5-4D6D-AB41-1D7B349C295D}" type="datetimeFigureOut">
              <a:rPr lang="fr-FR" smtClean="0"/>
              <a:t>11/08/2024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6925B9A6-15A9-F80D-ADF0-9C77733A71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D7EE172D-D999-E2DC-B7D5-8FD9D52059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6196B-E3BD-4100-BC72-CDCFD1D62E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19713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203058AF-7F5C-D3B2-77CE-0E380E49C4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0862EC-62A5-4D6D-AB41-1D7B349C295D}" type="datetimeFigureOut">
              <a:rPr lang="fr-FR" smtClean="0"/>
              <a:t>11/08/2024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CDE259DB-C9A3-29DE-157C-DEC2B46BA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E2BF9650-DAAE-4CA5-F5FE-BFB51768F1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6196B-E3BD-4100-BC72-CDCFD1D62E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41886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7F66680-AD63-E681-13B1-DDEAC9280C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4886B1C-2BDE-E30D-B484-6D0AE733A2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2D4C93A-C1E3-0AAC-780E-B24F6B765F8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E8C752A-92BD-9006-C7E8-D8024CF76C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0862EC-62A5-4D6D-AB41-1D7B349C295D}" type="datetimeFigureOut">
              <a:rPr lang="fr-FR" smtClean="0"/>
              <a:t>11/08/2024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D5EA4CE-8C77-7C56-B057-6E18E274D4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2D64D5E-A951-8AB5-60CF-8EAE61D0D9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6196B-E3BD-4100-BC72-CDCFD1D62E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58975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1EC1AE3-D5C3-2D65-C2E7-3D1215B696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94640FCA-20E9-A1E3-198E-53A257C2AE1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D3B1E5DD-C37D-F349-3C64-CBADFE050C2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2DC03D4-D894-A8B1-2FBC-4E93195E8B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0862EC-62A5-4D6D-AB41-1D7B349C295D}" type="datetimeFigureOut">
              <a:rPr lang="fr-FR" smtClean="0"/>
              <a:t>11/08/2024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2E0CB95-8140-1ABD-CE76-A7ED35037B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6C55619-0C81-4963-50D1-EDE72B4922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6196B-E3BD-4100-BC72-CDCFD1D62E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66393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ED4A098-8044-762F-0A7C-1966E3D943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3DA3222-4CBA-2271-E74C-926F54AD96F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E7A78F3-8BAC-5869-C08A-50F516B6FA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0862EC-62A5-4D6D-AB41-1D7B349C295D}" type="datetimeFigureOut">
              <a:rPr lang="fr-FR" smtClean="0"/>
              <a:t>11/08/2024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119F30E-E633-6C95-2A8D-BEF8C4F93D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11FBCA2-936B-0629-4E44-826E9A3460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6196B-E3BD-4100-BC72-CDCFD1D62E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86708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7F8C2F1A-53EC-E30A-34D6-F4F8B39531D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BFC719F-8C5E-2CDE-E5EF-8F790DB3EC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F1F83AD-C500-2B8B-B499-15F7268DB6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0862EC-62A5-4D6D-AB41-1D7B349C295D}" type="datetimeFigureOut">
              <a:rPr lang="fr-FR" smtClean="0"/>
              <a:t>11/08/2024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26A092E-92D3-F966-8F1B-5713F7292C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76F6FC5-4869-15B1-AD96-B89779AB3B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6196B-E3BD-4100-BC72-CDCFD1D62E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33300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0D105E0F-DD2F-22DB-8123-BC59435E01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D27E057-13F9-ADAD-62BC-9BD0980221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14029BE-08C1-8AA4-5DD3-04E97B89C31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D0862EC-62A5-4D6D-AB41-1D7B349C295D}" type="datetimeFigureOut">
              <a:rPr lang="fr-FR" smtClean="0"/>
              <a:t>11/08/2024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A02C15A-CE6D-C7F0-57A7-52A404FA05F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C278501-4072-B08C-1A40-199132840B3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2E6196B-E3BD-4100-BC72-CDCFD1D62E7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23089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hotographie aérienne, ciel, arbre&#10;&#10;Description générée automatiquement">
            <a:extLst>
              <a:ext uri="{FF2B5EF4-FFF2-40B4-BE49-F238E27FC236}">
                <a16:creationId xmlns:a16="http://schemas.microsoft.com/office/drawing/2014/main" id="{B428DCD5-77EB-1099-102E-8837FAC4749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0000" y="378236"/>
            <a:ext cx="11236326" cy="594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EADEC56-B89D-45D5-B293-A89EE54EB634}"/>
              </a:ext>
            </a:extLst>
          </p:cNvPr>
          <p:cNvSpPr txBox="1"/>
          <p:nvPr/>
        </p:nvSpPr>
        <p:spPr>
          <a:xfrm>
            <a:off x="3939172" y="662856"/>
            <a:ext cx="8455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 err="1"/>
              <a:t>Castelnaud</a:t>
            </a:r>
            <a:r>
              <a:rPr lang="fr-FR" sz="2400" b="1" dirty="0"/>
              <a:t>  La Chapelle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99419B50-4CD3-6A15-CDC1-1CD34AD2CB4E}"/>
              </a:ext>
            </a:extLst>
          </p:cNvPr>
          <p:cNvSpPr txBox="1"/>
          <p:nvPr/>
        </p:nvSpPr>
        <p:spPr>
          <a:xfrm>
            <a:off x="1239003" y="3971891"/>
            <a:ext cx="1190684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La Dordogne en contrebas du bourg de </a:t>
            </a:r>
            <a:r>
              <a:rPr lang="fr-FR" sz="2400" b="1" dirty="0" err="1"/>
              <a:t>Castelnaud</a:t>
            </a:r>
            <a:r>
              <a:rPr lang="fr-FR" sz="2400" b="1" dirty="0"/>
              <a:t> et de son château.</a:t>
            </a:r>
          </a:p>
        </p:txBody>
      </p:sp>
    </p:spTree>
    <p:extLst>
      <p:ext uri="{BB962C8B-B14F-4D97-AF65-F5344CB8AC3E}">
        <p14:creationId xmlns:p14="http://schemas.microsoft.com/office/powerpoint/2010/main" val="2341774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  <p:sndAc>
          <p:stSnd loop="1">
            <p:snd r:embed="rId2" name="Christian Morin (France) - Anouchka.wav"/>
          </p:stSnd>
        </p:sndAc>
      </p:transition>
    </mc:Choice>
    <mc:Fallback>
      <p:transition spd="slow" advClick="0" advTm="8000">
        <p:fade/>
        <p:sndAc>
          <p:stSnd loop="1">
            <p:snd r:embed="rId2" name="Christian Morin (France) - Anouchka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0221297-37F6-FE66-506B-FD37314F69B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b="1" dirty="0">
                <a:solidFill>
                  <a:schemeClr val="bg1"/>
                </a:solidFill>
              </a:rPr>
              <a:t>Le château de </a:t>
            </a:r>
            <a:r>
              <a:rPr lang="fr-FR" sz="4000" b="1" dirty="0" err="1">
                <a:solidFill>
                  <a:schemeClr val="bg1"/>
                </a:solidFill>
              </a:rPr>
              <a:t>Castelnaud</a:t>
            </a:r>
            <a:r>
              <a:rPr lang="fr-FR" sz="4000" b="1" dirty="0">
                <a:solidFill>
                  <a:schemeClr val="bg1"/>
                </a:solidFill>
              </a:rPr>
              <a:t> est une forteresse médiévale (XIIIe – XVIIe siècle1) située dans la commune française de Castelnaud-la-Chapelle, dans le département de la Dordogne.</a:t>
            </a:r>
          </a:p>
          <a:p>
            <a:pPr algn="ctr"/>
            <a:endParaRPr lang="fr-FR" sz="4000" b="1" dirty="0">
              <a:solidFill>
                <a:schemeClr val="bg1"/>
              </a:solidFill>
            </a:endParaRPr>
          </a:p>
          <a:p>
            <a:pPr algn="ctr"/>
            <a:r>
              <a:rPr lang="fr-FR" sz="4000" b="1" dirty="0">
                <a:solidFill>
                  <a:schemeClr val="bg1"/>
                </a:solidFill>
              </a:rPr>
              <a:t>En 1966, il a été classé au titre des monuments historiques, classement élargi à son enceinte en 1980, en même temps que son châtelet d'entrée était inscrit au titre des monuments historiques2.</a:t>
            </a:r>
          </a:p>
          <a:p>
            <a:pPr algn="ctr"/>
            <a:endParaRPr lang="fr-FR" sz="4000" b="1" dirty="0">
              <a:solidFill>
                <a:schemeClr val="bg1"/>
              </a:solidFill>
            </a:endParaRPr>
          </a:p>
          <a:p>
            <a:pPr algn="ctr"/>
            <a:r>
              <a:rPr lang="fr-FR" sz="4000" b="1" dirty="0">
                <a:solidFill>
                  <a:schemeClr val="bg1"/>
                </a:solidFill>
              </a:rPr>
              <a:t>Le château de </a:t>
            </a:r>
            <a:r>
              <a:rPr lang="fr-FR" sz="4000" b="1" dirty="0" err="1">
                <a:solidFill>
                  <a:schemeClr val="bg1"/>
                </a:solidFill>
              </a:rPr>
              <a:t>Castelnaud</a:t>
            </a:r>
            <a:r>
              <a:rPr lang="fr-FR" sz="4000" b="1" dirty="0">
                <a:solidFill>
                  <a:schemeClr val="bg1"/>
                </a:solidFill>
              </a:rPr>
              <a:t> est un site privé.</a:t>
            </a:r>
          </a:p>
        </p:txBody>
      </p:sp>
    </p:spTree>
    <p:extLst>
      <p:ext uri="{BB962C8B-B14F-4D97-AF65-F5344CB8AC3E}">
        <p14:creationId xmlns:p14="http://schemas.microsoft.com/office/powerpoint/2010/main" val="3100145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bâtiment&#10;&#10;Description générée automatiquement">
            <a:extLst>
              <a:ext uri="{FF2B5EF4-FFF2-40B4-BE49-F238E27FC236}">
                <a16:creationId xmlns:a16="http://schemas.microsoft.com/office/drawing/2014/main" id="{4B632A57-E1FD-79D3-F9AA-E907E4EDAD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96564" y="189000"/>
            <a:ext cx="4835640" cy="6480000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62FD519-456B-C563-BF13-A6E6CEE37B6D}"/>
              </a:ext>
            </a:extLst>
          </p:cNvPr>
          <p:cNvSpPr txBox="1"/>
          <p:nvPr/>
        </p:nvSpPr>
        <p:spPr>
          <a:xfrm>
            <a:off x="8598946" y="2079840"/>
            <a:ext cx="3463962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 err="1">
                <a:solidFill>
                  <a:srgbClr val="FFFF00"/>
                </a:solidFill>
              </a:rPr>
              <a:t>Castelnaudlachapelle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67891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plante&#10;&#10;Description générée automatiquement">
            <a:extLst>
              <a:ext uri="{FF2B5EF4-FFF2-40B4-BE49-F238E27FC236}">
                <a16:creationId xmlns:a16="http://schemas.microsoft.com/office/drawing/2014/main" id="{6391E092-4D37-8557-5B19-B01174BADF2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55851" y="279000"/>
            <a:ext cx="8680298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ECC2E7C-B179-8374-8C5E-2715D5703CB4}"/>
              </a:ext>
            </a:extLst>
          </p:cNvPr>
          <p:cNvSpPr txBox="1"/>
          <p:nvPr/>
        </p:nvSpPr>
        <p:spPr>
          <a:xfrm>
            <a:off x="3603811" y="4180344"/>
            <a:ext cx="759489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La Dordogne au pont de </a:t>
            </a:r>
            <a:r>
              <a:rPr lang="fr-FR" sz="2400" b="1" dirty="0" err="1"/>
              <a:t>Castelnaud</a:t>
            </a:r>
            <a:r>
              <a:rPr lang="fr-FR" sz="24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352800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nuage&#10;&#10;Description générée automatiquement">
            <a:extLst>
              <a:ext uri="{FF2B5EF4-FFF2-40B4-BE49-F238E27FC236}">
                <a16:creationId xmlns:a16="http://schemas.microsoft.com/office/drawing/2014/main" id="{AA82A87C-35F9-AEB2-5AC5-F07048821D3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4736" y="279000"/>
            <a:ext cx="8382527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9494AA9-386A-4BB3-9890-ED68CC24BC78}"/>
              </a:ext>
            </a:extLst>
          </p:cNvPr>
          <p:cNvSpPr txBox="1"/>
          <p:nvPr/>
        </p:nvSpPr>
        <p:spPr>
          <a:xfrm>
            <a:off x="4658062" y="4098664"/>
            <a:ext cx="659443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Château de </a:t>
            </a:r>
            <a:r>
              <a:rPr lang="fr-FR" sz="2400" b="1" dirty="0" err="1"/>
              <a:t>Castelnaud</a:t>
            </a:r>
            <a:r>
              <a:rPr lang="fr-FR" sz="24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290656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grave, plante&#10;&#10;Description générée automatiquement">
            <a:extLst>
              <a:ext uri="{FF2B5EF4-FFF2-40B4-BE49-F238E27FC236}">
                <a16:creationId xmlns:a16="http://schemas.microsoft.com/office/drawing/2014/main" id="{EB25D3B6-EE4E-7513-7EFD-DFDE0905BB4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2EB2566-596C-4D97-3EE7-4C3B0D01A31D}"/>
              </a:ext>
            </a:extLst>
          </p:cNvPr>
          <p:cNvSpPr txBox="1"/>
          <p:nvPr/>
        </p:nvSpPr>
        <p:spPr>
          <a:xfrm>
            <a:off x="3829723" y="4066390"/>
            <a:ext cx="632549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L'église Saint-Eutrope de </a:t>
            </a:r>
            <a:r>
              <a:rPr lang="fr-FR" sz="2400" b="1" dirty="0" err="1"/>
              <a:t>Fayrac</a:t>
            </a:r>
            <a:r>
              <a:rPr lang="fr-FR" sz="24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928829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lein air, personne, Visage humain&#10;&#10;Description générée automatiquement">
            <a:extLst>
              <a:ext uri="{FF2B5EF4-FFF2-40B4-BE49-F238E27FC236}">
                <a16:creationId xmlns:a16="http://schemas.microsoft.com/office/drawing/2014/main" id="{14C0DF3E-B3D8-1C24-8E62-FCCD81FD72E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58254" y="279000"/>
            <a:ext cx="6275491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FF466B5-196C-6BF8-D446-FD26B7D3EA5E}"/>
              </a:ext>
            </a:extLst>
          </p:cNvPr>
          <p:cNvSpPr txBox="1"/>
          <p:nvPr/>
        </p:nvSpPr>
        <p:spPr>
          <a:xfrm>
            <a:off x="2560221" y="4421394"/>
            <a:ext cx="79500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Joséphine Baker en 1961 au château des </a:t>
            </a:r>
            <a:r>
              <a:rPr lang="fr-FR" sz="2400" b="1" dirty="0" err="1"/>
              <a:t>Milandes</a:t>
            </a:r>
            <a:r>
              <a:rPr lang="fr-FR" sz="24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7132886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Ruines&#10;&#10;Description générée automatiquement">
            <a:extLst>
              <a:ext uri="{FF2B5EF4-FFF2-40B4-BE49-F238E27FC236}">
                <a16:creationId xmlns:a16="http://schemas.microsoft.com/office/drawing/2014/main" id="{8EFC1E09-32F6-E512-A72F-2E3BA3C6F4A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88371" y="279000"/>
            <a:ext cx="9453709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8DAE89B-BEA4-369F-B837-AE5656598D4E}"/>
              </a:ext>
            </a:extLst>
          </p:cNvPr>
          <p:cNvSpPr txBox="1"/>
          <p:nvPr/>
        </p:nvSpPr>
        <p:spPr>
          <a:xfrm>
            <a:off x="3151991" y="4549676"/>
            <a:ext cx="853081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Vue d'ensemble du château de </a:t>
            </a:r>
            <a:r>
              <a:rPr lang="fr-FR" sz="2400" b="1" dirty="0" err="1"/>
              <a:t>Castelnaud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5033012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bâtiment, ciel, nuage&#10;&#10;Description générée automatiquement">
            <a:extLst>
              <a:ext uri="{FF2B5EF4-FFF2-40B4-BE49-F238E27FC236}">
                <a16:creationId xmlns:a16="http://schemas.microsoft.com/office/drawing/2014/main" id="{3EBB0630-FB88-A6F1-CD93-0B9CFCE29CE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8307" y="279000"/>
            <a:ext cx="9615386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1FA667B-2CB4-FB06-6D2D-C07F7C207FF6}"/>
              </a:ext>
            </a:extLst>
          </p:cNvPr>
          <p:cNvSpPr txBox="1"/>
          <p:nvPr/>
        </p:nvSpPr>
        <p:spPr>
          <a:xfrm>
            <a:off x="4048461" y="4180344"/>
            <a:ext cx="814353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Le château de </a:t>
            </a:r>
            <a:r>
              <a:rPr lang="fr-FR" sz="2400" b="1" dirty="0" err="1"/>
              <a:t>Castelnaud</a:t>
            </a:r>
            <a:r>
              <a:rPr lang="fr-FR" sz="24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796787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sol&#10;&#10;Description générée automatiquement">
            <a:extLst>
              <a:ext uri="{FF2B5EF4-FFF2-40B4-BE49-F238E27FC236}">
                <a16:creationId xmlns:a16="http://schemas.microsoft.com/office/drawing/2014/main" id="{B77DB385-E3C6-4594-6037-0EEEB176D47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53031" y="189000"/>
            <a:ext cx="4320000" cy="648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09E74A2-E3A9-AB5E-3988-1B88E85FD102}"/>
              </a:ext>
            </a:extLst>
          </p:cNvPr>
          <p:cNvSpPr txBox="1"/>
          <p:nvPr/>
        </p:nvSpPr>
        <p:spPr>
          <a:xfrm>
            <a:off x="389069" y="1180652"/>
            <a:ext cx="346396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Trébuchet reconstitué à taille réelle.</a:t>
            </a:r>
          </a:p>
        </p:txBody>
      </p:sp>
    </p:spTree>
    <p:extLst>
      <p:ext uri="{BB962C8B-B14F-4D97-AF65-F5344CB8AC3E}">
        <p14:creationId xmlns:p14="http://schemas.microsoft.com/office/powerpoint/2010/main" val="21127395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arbre&#10;&#10;Description générée automatiquement">
            <a:extLst>
              <a:ext uri="{FF2B5EF4-FFF2-40B4-BE49-F238E27FC236}">
                <a16:creationId xmlns:a16="http://schemas.microsoft.com/office/drawing/2014/main" id="{E60F1D63-1E95-8AEC-EC3D-500BE0090D8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4386" y="193644"/>
            <a:ext cx="10063228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574D8C3-909A-C244-BE8A-DC912ED52AFC}"/>
              </a:ext>
            </a:extLst>
          </p:cNvPr>
          <p:cNvSpPr txBox="1"/>
          <p:nvPr/>
        </p:nvSpPr>
        <p:spPr>
          <a:xfrm>
            <a:off x="4705299" y="4050247"/>
            <a:ext cx="642231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Mur de courtine.</a:t>
            </a:r>
          </a:p>
        </p:txBody>
      </p:sp>
    </p:spTree>
    <p:extLst>
      <p:ext uri="{BB962C8B-B14F-4D97-AF65-F5344CB8AC3E}">
        <p14:creationId xmlns:p14="http://schemas.microsoft.com/office/powerpoint/2010/main" val="23867378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bre&#10;&#10;Description générée automatiquement">
            <a:extLst>
              <a:ext uri="{FF2B5EF4-FFF2-40B4-BE49-F238E27FC236}">
                <a16:creationId xmlns:a16="http://schemas.microsoft.com/office/drawing/2014/main" id="{D29DC74D-2A9A-6ED8-94F9-FF2E5FF8937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3513" y="182893"/>
            <a:ext cx="10004974" cy="6300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865566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sol, nuage&#10;&#10;Description générée automatiquement">
            <a:extLst>
              <a:ext uri="{FF2B5EF4-FFF2-40B4-BE49-F238E27FC236}">
                <a16:creationId xmlns:a16="http://schemas.microsoft.com/office/drawing/2014/main" id="{8DFCDFAA-320F-560F-7727-865D486CB4C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07717" y="279000"/>
            <a:ext cx="8170204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9012862-7FDE-D418-473E-9760693290C9}"/>
              </a:ext>
            </a:extLst>
          </p:cNvPr>
          <p:cNvSpPr txBox="1"/>
          <p:nvPr/>
        </p:nvSpPr>
        <p:spPr>
          <a:xfrm>
            <a:off x="4055632" y="4180344"/>
            <a:ext cx="741638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Machines de jet à taille réelle.</a:t>
            </a:r>
          </a:p>
        </p:txBody>
      </p:sp>
    </p:spTree>
    <p:extLst>
      <p:ext uri="{BB962C8B-B14F-4D97-AF65-F5344CB8AC3E}">
        <p14:creationId xmlns:p14="http://schemas.microsoft.com/office/powerpoint/2010/main" val="5030297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mure, intérieur, musée, statue&#10;&#10;Description générée automatiquement">
            <a:extLst>
              <a:ext uri="{FF2B5EF4-FFF2-40B4-BE49-F238E27FC236}">
                <a16:creationId xmlns:a16="http://schemas.microsoft.com/office/drawing/2014/main" id="{DBBC9C3D-36BA-30A7-A942-A08D18806A0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61003FE-4B24-00B9-3B35-402C8A741088}"/>
              </a:ext>
            </a:extLst>
          </p:cNvPr>
          <p:cNvSpPr txBox="1"/>
          <p:nvPr/>
        </p:nvSpPr>
        <p:spPr>
          <a:xfrm>
            <a:off x="4808668" y="4180344"/>
            <a:ext cx="688489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Salle d'armures.</a:t>
            </a:r>
          </a:p>
        </p:txBody>
      </p:sp>
    </p:spTree>
    <p:extLst>
      <p:ext uri="{BB962C8B-B14F-4D97-AF65-F5344CB8AC3E}">
        <p14:creationId xmlns:p14="http://schemas.microsoft.com/office/powerpoint/2010/main" val="10811520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r, intérieur, éclairage, Photographie de nature morte&#10;&#10;Description générée automatiquement">
            <a:extLst>
              <a:ext uri="{FF2B5EF4-FFF2-40B4-BE49-F238E27FC236}">
                <a16:creationId xmlns:a16="http://schemas.microsoft.com/office/drawing/2014/main" id="{B4571478-39EA-8B8D-8ABF-B63DA4857C1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9055" y="279000"/>
            <a:ext cx="10427587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EE4E567-BB93-696B-B1C6-58A7C9B2AE44}"/>
              </a:ext>
            </a:extLst>
          </p:cNvPr>
          <p:cNvSpPr txBox="1"/>
          <p:nvPr/>
        </p:nvSpPr>
        <p:spPr>
          <a:xfrm>
            <a:off x="3926541" y="4087906"/>
            <a:ext cx="693868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Plastrons historiques en métal.</a:t>
            </a:r>
          </a:p>
        </p:txBody>
      </p:sp>
    </p:spTree>
    <p:extLst>
      <p:ext uri="{BB962C8B-B14F-4D97-AF65-F5344CB8AC3E}">
        <p14:creationId xmlns:p14="http://schemas.microsoft.com/office/powerpoint/2010/main" val="6773490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peinture, art, mur&#10;&#10;Description générée automatiquement">
            <a:extLst>
              <a:ext uri="{FF2B5EF4-FFF2-40B4-BE49-F238E27FC236}">
                <a16:creationId xmlns:a16="http://schemas.microsoft.com/office/drawing/2014/main" id="{E1242712-8D6E-771C-9C21-3FDFE80E4A6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54711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A141611-C163-E8B2-50BB-F57C91773827}"/>
              </a:ext>
            </a:extLst>
          </p:cNvPr>
          <p:cNvSpPr txBox="1"/>
          <p:nvPr/>
        </p:nvSpPr>
        <p:spPr>
          <a:xfrm>
            <a:off x="387723" y="4113971"/>
            <a:ext cx="12015844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Peinture des Neuf Preux - reconstitution d'un décor peint à la manière du XVe siècle.</a:t>
            </a:r>
          </a:p>
        </p:txBody>
      </p:sp>
    </p:spTree>
    <p:extLst>
      <p:ext uri="{BB962C8B-B14F-4D97-AF65-F5344CB8AC3E}">
        <p14:creationId xmlns:p14="http://schemas.microsoft.com/office/powerpoint/2010/main" val="33802306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me, mur, sol, canon&#10;&#10;Description générée automatiquement">
            <a:extLst>
              <a:ext uri="{FF2B5EF4-FFF2-40B4-BE49-F238E27FC236}">
                <a16:creationId xmlns:a16="http://schemas.microsoft.com/office/drawing/2014/main" id="{00108D1C-0551-0341-8CBE-FD32FC59CD0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6000" y="189000"/>
            <a:ext cx="8640000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F611075-EF10-75C2-CFE6-D0642B7CE55A}"/>
              </a:ext>
            </a:extLst>
          </p:cNvPr>
          <p:cNvSpPr txBox="1"/>
          <p:nvPr/>
        </p:nvSpPr>
        <p:spPr>
          <a:xfrm>
            <a:off x="5436548" y="3991344"/>
            <a:ext cx="828338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Veuglaire.</a:t>
            </a:r>
          </a:p>
        </p:txBody>
      </p:sp>
    </p:spTree>
    <p:extLst>
      <p:ext uri="{BB962C8B-B14F-4D97-AF65-F5344CB8AC3E}">
        <p14:creationId xmlns:p14="http://schemas.microsoft.com/office/powerpoint/2010/main" val="7581658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mur, art, intérieur&#10;&#10;Description générée automatiquement">
            <a:extLst>
              <a:ext uri="{FF2B5EF4-FFF2-40B4-BE49-F238E27FC236}">
                <a16:creationId xmlns:a16="http://schemas.microsoft.com/office/drawing/2014/main" id="{31B9EFAC-61BD-03C0-B61B-27FC0E297ED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1777" y="279000"/>
            <a:ext cx="11608445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FA14E18-2C55-3A51-FDF9-61B6D93E8333}"/>
              </a:ext>
            </a:extLst>
          </p:cNvPr>
          <p:cNvSpPr txBox="1"/>
          <p:nvPr/>
        </p:nvSpPr>
        <p:spPr>
          <a:xfrm>
            <a:off x="3238052" y="4367605"/>
            <a:ext cx="636852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Orgue ou ribaudequin (arme à 12 canons).</a:t>
            </a:r>
          </a:p>
        </p:txBody>
      </p:sp>
    </p:spTree>
    <p:extLst>
      <p:ext uri="{BB962C8B-B14F-4D97-AF65-F5344CB8AC3E}">
        <p14:creationId xmlns:p14="http://schemas.microsoft.com/office/powerpoint/2010/main" val="27067222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ur, habits, Création de costumes&#10;&#10;Description générée automatiquement">
            <a:extLst>
              <a:ext uri="{FF2B5EF4-FFF2-40B4-BE49-F238E27FC236}">
                <a16:creationId xmlns:a16="http://schemas.microsoft.com/office/drawing/2014/main" id="{03548BC9-91BE-BE9E-F9D5-8574796DBD0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587" y="2926080"/>
            <a:ext cx="5436000" cy="3624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habits, personne, chevalier, sol&#10;&#10;Description générée automatiquement">
            <a:extLst>
              <a:ext uri="{FF2B5EF4-FFF2-40B4-BE49-F238E27FC236}">
                <a16:creationId xmlns:a16="http://schemas.microsoft.com/office/drawing/2014/main" id="{9CC5EC53-A172-DD54-E957-365740A4765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13348" y="174815"/>
            <a:ext cx="6228000" cy="3362515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530593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ciel, arbre&#10;&#10;Description générée automatiquement">
            <a:extLst>
              <a:ext uri="{FF2B5EF4-FFF2-40B4-BE49-F238E27FC236}">
                <a16:creationId xmlns:a16="http://schemas.microsoft.com/office/drawing/2014/main" id="{400E302B-7982-77C2-CEC3-BA8EBCA71DD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740" y="315054"/>
            <a:ext cx="6912000" cy="3731808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bâtiment, eau, arbre&#10;&#10;Description générée automatiquement">
            <a:extLst>
              <a:ext uri="{FF2B5EF4-FFF2-40B4-BE49-F238E27FC236}">
                <a16:creationId xmlns:a16="http://schemas.microsoft.com/office/drawing/2014/main" id="{9BB08CC7-7EA0-EEF2-AA50-64FF316AFBD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19441" y="3055241"/>
            <a:ext cx="5364000" cy="3574387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967541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bâtiment, ciel&#10;&#10;Description générée automatiquement">
            <a:extLst>
              <a:ext uri="{FF2B5EF4-FFF2-40B4-BE49-F238E27FC236}">
                <a16:creationId xmlns:a16="http://schemas.microsoft.com/office/drawing/2014/main" id="{6A52E40E-6119-D1CB-C672-6D22534680B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0394" y="1373625"/>
            <a:ext cx="7308000" cy="411075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A1AD9EB-5A0C-2525-49EF-DDDCD6585641}"/>
              </a:ext>
            </a:extLst>
          </p:cNvPr>
          <p:cNvSpPr txBox="1"/>
          <p:nvPr/>
        </p:nvSpPr>
        <p:spPr>
          <a:xfrm>
            <a:off x="230394" y="215153"/>
            <a:ext cx="714307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Lorient Vous A Présenté </a:t>
            </a:r>
            <a:r>
              <a:rPr lang="fr-FR" sz="3200" b="1" dirty="0" err="1"/>
              <a:t>Castelnaud</a:t>
            </a:r>
            <a:r>
              <a:rPr lang="fr-FR" sz="3200" b="1" dirty="0"/>
              <a:t> La Chapelle - Dordogne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4B9BA71D-C278-6E51-719A-5E5FDC627007}"/>
              </a:ext>
            </a:extLst>
          </p:cNvPr>
          <p:cNvSpPr txBox="1"/>
          <p:nvPr/>
        </p:nvSpPr>
        <p:spPr>
          <a:xfrm>
            <a:off x="7939143" y="1592132"/>
            <a:ext cx="45827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Sur Une Suggestion de </a:t>
            </a:r>
            <a:r>
              <a:rPr lang="fr-FR" sz="2400" b="1" dirty="0" err="1"/>
              <a:t>JackDidier</a:t>
            </a:r>
            <a:endParaRPr lang="fr-FR" sz="2400" b="1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31DA7528-9F56-C4FD-0AE4-49B9891489B2}"/>
              </a:ext>
            </a:extLst>
          </p:cNvPr>
          <p:cNvSpPr txBox="1"/>
          <p:nvPr/>
        </p:nvSpPr>
        <p:spPr>
          <a:xfrm>
            <a:off x="7939143" y="2517289"/>
            <a:ext cx="389426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Les images et le son Du Net 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A8F04ACB-3B74-D365-3668-15F676A3C604}"/>
              </a:ext>
            </a:extLst>
          </p:cNvPr>
          <p:cNvSpPr txBox="1"/>
          <p:nvPr/>
        </p:nvSpPr>
        <p:spPr>
          <a:xfrm>
            <a:off x="7939143" y="3509715"/>
            <a:ext cx="38942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Merci De Votre Visite 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28F294BC-A433-883E-35A1-046C28061F48}"/>
              </a:ext>
            </a:extLst>
          </p:cNvPr>
          <p:cNvSpPr txBox="1"/>
          <p:nvPr/>
        </p:nvSpPr>
        <p:spPr>
          <a:xfrm>
            <a:off x="8920806" y="4190560"/>
            <a:ext cx="31304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Daniel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B13CBF19-AABB-0B38-BDB3-5AA88FABA5EC}"/>
              </a:ext>
            </a:extLst>
          </p:cNvPr>
          <p:cNvSpPr txBox="1"/>
          <p:nvPr/>
        </p:nvSpPr>
        <p:spPr>
          <a:xfrm>
            <a:off x="1973132" y="5675593"/>
            <a:ext cx="83111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/>
              <a:t>Castalnaud</a:t>
            </a:r>
            <a:r>
              <a:rPr lang="fr-FR" sz="2400" b="1" dirty="0"/>
              <a:t> La Chapelle</a:t>
            </a:r>
          </a:p>
        </p:txBody>
      </p:sp>
    </p:spTree>
    <p:extLst>
      <p:ext uri="{BB962C8B-B14F-4D97-AF65-F5344CB8AC3E}">
        <p14:creationId xmlns:p14="http://schemas.microsoft.com/office/powerpoint/2010/main" val="436503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drape"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209</Words>
  <Application>Microsoft Office PowerPoint</Application>
  <PresentationFormat>Grand écran</PresentationFormat>
  <Paragraphs>120</Paragraphs>
  <Slides>21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5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4</cp:revision>
  <dcterms:created xsi:type="dcterms:W3CDTF">2024-08-11T07:42:23Z</dcterms:created>
  <dcterms:modified xsi:type="dcterms:W3CDTF">2024-08-11T12:44:40Z</dcterms:modified>
</cp:coreProperties>
</file>