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87" r:id="rId3"/>
    <p:sldId id="275" r:id="rId4"/>
    <p:sldId id="274" r:id="rId5"/>
    <p:sldId id="273"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57" r:id="rId22"/>
    <p:sldId id="276" r:id="rId23"/>
    <p:sldId id="277" r:id="rId24"/>
    <p:sldId id="278" r:id="rId25"/>
    <p:sldId id="279" r:id="rId26"/>
    <p:sldId id="280" r:id="rId27"/>
    <p:sldId id="281" r:id="rId28"/>
    <p:sldId id="282" r:id="rId29"/>
    <p:sldId id="283" r:id="rId30"/>
    <p:sldId id="284" r:id="rId31"/>
    <p:sldId id="285" r:id="rId32"/>
    <p:sldId id="286"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5276D1-8AA6-401B-9FC5-B73084A40AE8}" type="datetimeFigureOut">
              <a:rPr lang="fr-FR" smtClean="0"/>
              <a:t>16/08/2024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AC7CF7-6E5F-403E-A6C3-3281F62563E3}" type="slidenum">
              <a:rPr lang="fr-FR" smtClean="0"/>
              <a:t>‹N°›</a:t>
            </a:fld>
            <a:endParaRPr lang="fr-FR"/>
          </a:p>
        </p:txBody>
      </p:sp>
    </p:spTree>
    <p:extLst>
      <p:ext uri="{BB962C8B-B14F-4D97-AF65-F5344CB8AC3E}">
        <p14:creationId xmlns:p14="http://schemas.microsoft.com/office/powerpoint/2010/main" val="19410989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DAC7CF7-6E5F-403E-A6C3-3281F62563E3}" type="slidenum">
              <a:rPr lang="fr-FR" smtClean="0"/>
              <a:t>26</a:t>
            </a:fld>
            <a:endParaRPr lang="fr-FR"/>
          </a:p>
        </p:txBody>
      </p:sp>
    </p:spTree>
    <p:extLst>
      <p:ext uri="{BB962C8B-B14F-4D97-AF65-F5344CB8AC3E}">
        <p14:creationId xmlns:p14="http://schemas.microsoft.com/office/powerpoint/2010/main" val="25731461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BECFEB-B754-6036-A7D0-F2B1A1C9066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AB2E24A-90E8-15AE-FD5A-378A0166D1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E04406-9A57-C196-E67D-7B96E1FD0E95}"/>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5" name="Espace réservé du pied de page 4">
            <a:extLst>
              <a:ext uri="{FF2B5EF4-FFF2-40B4-BE49-F238E27FC236}">
                <a16:creationId xmlns:a16="http://schemas.microsoft.com/office/drawing/2014/main" id="{B6FF5C91-C9BB-33B0-BFB2-BBEA583266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E08B92C-C4B5-60C7-1D12-5EE44F65A773}"/>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363365069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5D4F5D-BB6D-646A-0300-B5FA9851CF0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D90EABE-F29A-B34D-1BE1-D20BC9CAA91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E173D3-06BA-1EF0-D71D-AE646833FC09}"/>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5" name="Espace réservé du pied de page 4">
            <a:extLst>
              <a:ext uri="{FF2B5EF4-FFF2-40B4-BE49-F238E27FC236}">
                <a16:creationId xmlns:a16="http://schemas.microsoft.com/office/drawing/2014/main" id="{3EDD059F-E023-8F14-C814-C9BDAC4F0C6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172A6D0-F2B8-6B7E-CA46-A8732FE92915}"/>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10875134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8C151F-5862-A3AD-F29E-6A42CD36578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BA7D783-6E0B-E42C-666A-5DA3EA401FF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43AFAFB-F3D1-808E-D01C-62FE87E0BDB4}"/>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5" name="Espace réservé du pied de page 4">
            <a:extLst>
              <a:ext uri="{FF2B5EF4-FFF2-40B4-BE49-F238E27FC236}">
                <a16:creationId xmlns:a16="http://schemas.microsoft.com/office/drawing/2014/main" id="{2707ED25-123D-8251-5EAB-48208FCB734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BABCD3-FDBC-9091-2BCB-E27C0A7CB076}"/>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383745031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EA9768-6C34-C358-B3F8-85E2824CCA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0AE93AC-3C94-9ED8-86E5-412B496E255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63C37-5D94-87CB-B44F-9624D4DEFC0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42244F7-AEC5-9A6E-4AE2-5BEE8772821F}"/>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6" name="Espace réservé du pied de page 5">
            <a:extLst>
              <a:ext uri="{FF2B5EF4-FFF2-40B4-BE49-F238E27FC236}">
                <a16:creationId xmlns:a16="http://schemas.microsoft.com/office/drawing/2014/main" id="{9DE845ED-665C-DBDF-42BC-52D15C719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275FCF0-2371-AC9A-D807-E4F726235228}"/>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371600386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FD8E21-23D9-65D7-F1AD-0AB9A2450D4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0B78201-6684-B638-4E93-B92213AF9B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B75E373-8709-969B-DBA0-90490F041F4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24D9A65-6D25-2216-E406-C9CBC9EE5E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F504FCC-0E43-EB22-2ABE-718C29B88AE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34DB26B-7F0B-ECD2-0323-162FDCA8F9A2}"/>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8" name="Espace réservé du pied de page 7">
            <a:extLst>
              <a:ext uri="{FF2B5EF4-FFF2-40B4-BE49-F238E27FC236}">
                <a16:creationId xmlns:a16="http://schemas.microsoft.com/office/drawing/2014/main" id="{E302199D-59E4-657D-5CE1-A67E112A9A6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5FB2F7F-0B48-5884-A30E-8641416E69FC}"/>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66979908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313E92-B64B-5279-9FE4-13646FED6DA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76AE40A-1334-1D41-2952-50117B1C0A13}"/>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4" name="Espace réservé du pied de page 3">
            <a:extLst>
              <a:ext uri="{FF2B5EF4-FFF2-40B4-BE49-F238E27FC236}">
                <a16:creationId xmlns:a16="http://schemas.microsoft.com/office/drawing/2014/main" id="{0C852E07-D55E-F7D7-51AA-F366B29284B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B1B832A-35D4-F2D5-5977-F003DBA119E5}"/>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170593858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EEE48F9-C280-2CCF-2238-646A195840B3}"/>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3" name="Espace réservé du pied de page 2">
            <a:extLst>
              <a:ext uri="{FF2B5EF4-FFF2-40B4-BE49-F238E27FC236}">
                <a16:creationId xmlns:a16="http://schemas.microsoft.com/office/drawing/2014/main" id="{86BCD589-A57C-C021-72D4-6EAB0DA29C0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CF8F043-3970-6820-1B56-569FE36800E6}"/>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136591736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AD9080-6BC1-2709-764E-DBF01172A41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DD7537D-DFFE-08B1-B2E1-31DB802C6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3638149-0A8D-9B8B-1E9E-714D6090DC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35D9530-1F83-4318-5D0D-FE2865ABE811}"/>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6" name="Espace réservé du pied de page 5">
            <a:extLst>
              <a:ext uri="{FF2B5EF4-FFF2-40B4-BE49-F238E27FC236}">
                <a16:creationId xmlns:a16="http://schemas.microsoft.com/office/drawing/2014/main" id="{06D6561A-E128-EAB6-9F9B-2D3D5CF997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F914F77-2A64-6CDA-7EB5-90C4BF01617F}"/>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114946239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193228-3DFF-4548-3F32-697336ABA4D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49858F-87FC-EC2B-9A9B-24E8B65A42C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6220C47-C970-EF05-7A5C-8C4472214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92D8A3-8A9A-11CA-68C1-543D24B1FED3}"/>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6" name="Espace réservé du pied de page 5">
            <a:extLst>
              <a:ext uri="{FF2B5EF4-FFF2-40B4-BE49-F238E27FC236}">
                <a16:creationId xmlns:a16="http://schemas.microsoft.com/office/drawing/2014/main" id="{9394A2DD-1FD0-2A8A-8E06-51A0AA0B632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FE86DD0-613E-567C-2486-5D86FE63AAED}"/>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121616896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72EE4A-6EA2-DD60-B328-AEA1DB27A5E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ED21CA8-B943-225C-0B57-D5A65E3C061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227909-343E-2832-2D5B-511324D619B2}"/>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5" name="Espace réservé du pied de page 4">
            <a:extLst>
              <a:ext uri="{FF2B5EF4-FFF2-40B4-BE49-F238E27FC236}">
                <a16:creationId xmlns:a16="http://schemas.microsoft.com/office/drawing/2014/main" id="{C422F649-49A2-B748-704A-12367481B6E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59235B9-9FD0-1B7D-0098-CEA0DE7F6EAC}"/>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80396511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A50CE71-AD29-7F74-DFBE-80F9F5E081E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F82A8B0-5F24-3AE9-10F8-C35121F40F3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DB1BBC-8155-66AC-12EF-C9B23C004C50}"/>
              </a:ext>
            </a:extLst>
          </p:cNvPr>
          <p:cNvSpPr>
            <a:spLocks noGrp="1"/>
          </p:cNvSpPr>
          <p:nvPr>
            <p:ph type="dt" sz="half" idx="10"/>
          </p:nvPr>
        </p:nvSpPr>
        <p:spPr/>
        <p:txBody>
          <a:bodyPr/>
          <a:lstStyle/>
          <a:p>
            <a:fld id="{B6F4610E-E28B-4FE3-B1B4-7653E7A2562F}" type="datetimeFigureOut">
              <a:rPr lang="fr-FR" smtClean="0"/>
              <a:t>16/08/2024</a:t>
            </a:fld>
            <a:endParaRPr lang="fr-FR"/>
          </a:p>
        </p:txBody>
      </p:sp>
      <p:sp>
        <p:nvSpPr>
          <p:cNvPr id="5" name="Espace réservé du pied de page 4">
            <a:extLst>
              <a:ext uri="{FF2B5EF4-FFF2-40B4-BE49-F238E27FC236}">
                <a16:creationId xmlns:a16="http://schemas.microsoft.com/office/drawing/2014/main" id="{93FB8D42-5482-6BA4-46A3-D6C606E7AC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7C452E9-8DEB-A159-E6AB-9A251AD05782}"/>
              </a:ext>
            </a:extLst>
          </p:cNvPr>
          <p:cNvSpPr>
            <a:spLocks noGrp="1"/>
          </p:cNvSpPr>
          <p:nvPr>
            <p:ph type="sldNum" sz="quarter" idx="12"/>
          </p:nvPr>
        </p:nvSpPr>
        <p:spPr/>
        <p:txBody>
          <a:bodyPr/>
          <a:lstStyle/>
          <a:p>
            <a:fld id="{9C338D4A-1A83-4F86-A451-1DD3D66C2F9B}" type="slidenum">
              <a:rPr lang="fr-FR" smtClean="0"/>
              <a:t>‹N°›</a:t>
            </a:fld>
            <a:endParaRPr lang="fr-FR"/>
          </a:p>
        </p:txBody>
      </p:sp>
    </p:spTree>
    <p:extLst>
      <p:ext uri="{BB962C8B-B14F-4D97-AF65-F5344CB8AC3E}">
        <p14:creationId xmlns:p14="http://schemas.microsoft.com/office/powerpoint/2010/main" val="1116137835"/>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3A3201-2E8E-0A76-F130-8B763C408E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DA4AD75-FC0B-0CFE-87DF-DC75BF1F65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F4C4B44-F630-738E-EF36-59236E9AC62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6F4610E-E28B-4FE3-B1B4-7653E7A2562F}" type="datetimeFigureOut">
              <a:rPr lang="fr-FR" smtClean="0"/>
              <a:t>16/08/2024</a:t>
            </a:fld>
            <a:endParaRPr lang="fr-FR"/>
          </a:p>
        </p:txBody>
      </p:sp>
      <p:sp>
        <p:nvSpPr>
          <p:cNvPr id="5" name="Espace réservé du pied de page 4">
            <a:extLst>
              <a:ext uri="{FF2B5EF4-FFF2-40B4-BE49-F238E27FC236}">
                <a16:creationId xmlns:a16="http://schemas.microsoft.com/office/drawing/2014/main" id="{7C0EB773-A6BB-4C65-9049-92BC3E87F9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F0D630E-441B-AF77-346A-044D0FD383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C338D4A-1A83-4F86-A451-1DD3D66C2F9B}" type="slidenum">
              <a:rPr lang="fr-FR" smtClean="0"/>
              <a:t>‹N°›</a:t>
            </a:fld>
            <a:endParaRPr lang="fr-FR"/>
          </a:p>
        </p:txBody>
      </p:sp>
    </p:spTree>
    <p:extLst>
      <p:ext uri="{BB962C8B-B14F-4D97-AF65-F5344CB8AC3E}">
        <p14:creationId xmlns:p14="http://schemas.microsoft.com/office/powerpoint/2010/main" val="24568339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lèche, montagne&#10;&#10;Description générée automatiquement">
            <a:extLst>
              <a:ext uri="{FF2B5EF4-FFF2-40B4-BE49-F238E27FC236}">
                <a16:creationId xmlns:a16="http://schemas.microsoft.com/office/drawing/2014/main" id="{AA3ADD45-58E2-8A90-758E-0B4A0037F84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4201" y="369000"/>
            <a:ext cx="9183598" cy="6120000"/>
          </a:xfrm>
          <a:prstGeom prst="rect">
            <a:avLst/>
          </a:prstGeom>
          <a:effectLst>
            <a:softEdge rad="127000"/>
          </a:effectLst>
        </p:spPr>
      </p:pic>
      <p:sp>
        <p:nvSpPr>
          <p:cNvPr id="4" name="ZoneTexte 3">
            <a:extLst>
              <a:ext uri="{FF2B5EF4-FFF2-40B4-BE49-F238E27FC236}">
                <a16:creationId xmlns:a16="http://schemas.microsoft.com/office/drawing/2014/main" id="{1E9768F9-2031-E377-5F26-28DA3373FD41}"/>
              </a:ext>
            </a:extLst>
          </p:cNvPr>
          <p:cNvSpPr txBox="1"/>
          <p:nvPr/>
        </p:nvSpPr>
        <p:spPr>
          <a:xfrm>
            <a:off x="1775012" y="369000"/>
            <a:ext cx="9585064" cy="461665"/>
          </a:xfrm>
          <a:prstGeom prst="rect">
            <a:avLst/>
          </a:prstGeom>
          <a:noFill/>
        </p:spPr>
        <p:txBody>
          <a:bodyPr wrap="square" rtlCol="0">
            <a:spAutoFit/>
          </a:bodyPr>
          <a:lstStyle/>
          <a:p>
            <a:r>
              <a:rPr lang="fr-FR" sz="2400" b="1">
                <a:solidFill>
                  <a:srgbClr val="FFFF00"/>
                </a:solidFill>
              </a:rPr>
              <a:t>Cathédrale Notre-Dame de l'Assomption de Clermont-Ferrand </a:t>
            </a:r>
            <a:endParaRPr lang="fr-FR" sz="2400" b="1" dirty="0">
              <a:solidFill>
                <a:srgbClr val="FFFF00"/>
              </a:solidFill>
            </a:endParaRPr>
          </a:p>
        </p:txBody>
      </p:sp>
    </p:spTree>
    <p:extLst>
      <p:ext uri="{BB962C8B-B14F-4D97-AF65-F5344CB8AC3E}">
        <p14:creationId xmlns:p14="http://schemas.microsoft.com/office/powerpoint/2010/main" val="2736033493"/>
      </p:ext>
    </p:extLst>
  </p:cSld>
  <p:clrMapOvr>
    <a:masterClrMapping/>
  </p:clrMapOvr>
  <mc:AlternateContent xmlns:mc="http://schemas.openxmlformats.org/markup-compatibility/2006">
    <mc:Choice xmlns:p14="http://schemas.microsoft.com/office/powerpoint/2010/main" Requires="p14">
      <p:transition spd="slow" p14:dur="5000" advClick="0" advTm="8000">
        <p:cut/>
        <p:sndAc>
          <p:stSnd loop="1">
            <p:snd r:embed="rId2" name="Salve Regina Gregorian chant (LatinEnglish Text) Lyric Video.wav"/>
          </p:stSnd>
        </p:sndAc>
      </p:transition>
    </mc:Choice>
    <mc:Fallback>
      <p:transition spd="slow" advClick="0" advTm="8000">
        <p:cut/>
        <p:sndAc>
          <p:stSnd loop="1">
            <p:snd r:embed="rId2" name="Salve Regina Gregorian chant (LatinEnglish Text) Lyric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5210C5-79ED-57A3-6ED5-D588DF3B2C8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La cathédrale </a:t>
            </a:r>
            <a:r>
              <a:rPr lang="fr-FR" sz="3200" b="1" dirty="0" err="1">
                <a:solidFill>
                  <a:srgbClr val="FFFF00"/>
                </a:solidFill>
              </a:rPr>
              <a:t>Notre-Dame-de-l'Assomption</a:t>
            </a:r>
            <a:r>
              <a:rPr lang="fr-FR" sz="3200" b="1" dirty="0">
                <a:solidFill>
                  <a:srgbClr val="FFFF00"/>
                </a:solidFill>
              </a:rPr>
              <a:t> de Clermont est une cathédrale gothique située à Clermont-Ferrand. Elle a été édifiée à partir de 1248 au centre de la ville de Clermont, la capitale historique de l'Auvergne. Elle a remplacé une cathédrale romane située au même endroit qui elle-même avait été précédée par deux autres sanctuaires chrétiens. Son patronage initial est celui de saint-Vital et saint-</a:t>
            </a:r>
            <a:r>
              <a:rPr lang="fr-FR" sz="3200" b="1" dirty="0" err="1">
                <a:solidFill>
                  <a:srgbClr val="FFFF00"/>
                </a:solidFill>
              </a:rPr>
              <a:t>Agricol</a:t>
            </a:r>
            <a:r>
              <a:rPr lang="fr-FR" sz="3200" b="1" dirty="0">
                <a:solidFill>
                  <a:srgbClr val="FFFF00"/>
                </a:solidFill>
              </a:rPr>
              <a:t>. La majeure partie de la construction actuelle date de la seconde moitié du XIIIe siècle, c'est le premier exemple d'utilisation en architecture de la pierre de Volvic. La façade occidentale et d'autres rénovations ont été effectuées par Eugène Viollet-le-Duc au cours de la seconde moitié du XIXe siècle.</a:t>
            </a:r>
          </a:p>
        </p:txBody>
      </p:sp>
    </p:spTree>
    <p:extLst>
      <p:ext uri="{BB962C8B-B14F-4D97-AF65-F5344CB8AC3E}">
        <p14:creationId xmlns:p14="http://schemas.microsoft.com/office/powerpoint/2010/main" val="271137044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grotte, intérieur, mur&#10;&#10;Description générée automatiquement">
            <a:extLst>
              <a:ext uri="{FF2B5EF4-FFF2-40B4-BE49-F238E27FC236}">
                <a16:creationId xmlns:a16="http://schemas.microsoft.com/office/drawing/2014/main" id="{8A7DAC08-3DAD-7DDE-7196-1D5B26377E5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6000" y="258183"/>
            <a:ext cx="9180000" cy="6120000"/>
          </a:xfrm>
          <a:prstGeom prst="rect">
            <a:avLst/>
          </a:prstGeom>
          <a:effectLst>
            <a:softEdge rad="317500"/>
          </a:effectLst>
        </p:spPr>
      </p:pic>
      <p:sp>
        <p:nvSpPr>
          <p:cNvPr id="4" name="ZoneTexte 3">
            <a:extLst>
              <a:ext uri="{FF2B5EF4-FFF2-40B4-BE49-F238E27FC236}">
                <a16:creationId xmlns:a16="http://schemas.microsoft.com/office/drawing/2014/main" id="{9C2B214C-1958-B2C9-0F23-4B98032FD9D3}"/>
              </a:ext>
            </a:extLst>
          </p:cNvPr>
          <p:cNvSpPr txBox="1"/>
          <p:nvPr/>
        </p:nvSpPr>
        <p:spPr>
          <a:xfrm>
            <a:off x="3958815" y="6147350"/>
            <a:ext cx="7100047" cy="461665"/>
          </a:xfrm>
          <a:prstGeom prst="rect">
            <a:avLst/>
          </a:prstGeom>
          <a:noFill/>
        </p:spPr>
        <p:txBody>
          <a:bodyPr wrap="square" rtlCol="0">
            <a:spAutoFit/>
          </a:bodyPr>
          <a:lstStyle/>
          <a:p>
            <a:r>
              <a:rPr lang="fr-FR" sz="2400" b="1">
                <a:solidFill>
                  <a:srgbClr val="FFFF00"/>
                </a:solidFill>
              </a:rPr>
              <a:t>Détail de la chapelle sud-est.</a:t>
            </a:r>
            <a:endParaRPr lang="fr-FR" sz="2400" b="1" dirty="0">
              <a:solidFill>
                <a:srgbClr val="FFFF00"/>
              </a:solidFill>
            </a:endParaRPr>
          </a:p>
        </p:txBody>
      </p:sp>
    </p:spTree>
    <p:extLst>
      <p:ext uri="{BB962C8B-B14F-4D97-AF65-F5344CB8AC3E}">
        <p14:creationId xmlns:p14="http://schemas.microsoft.com/office/powerpoint/2010/main" val="90283890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otte, mur, intérieur, cave&#10;&#10;Description générée automatiquement">
            <a:extLst>
              <a:ext uri="{FF2B5EF4-FFF2-40B4-BE49-F238E27FC236}">
                <a16:creationId xmlns:a16="http://schemas.microsoft.com/office/drawing/2014/main" id="{A6990DF9-ECA7-9DB3-B8DB-95F3229B52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96061" y="279000"/>
            <a:ext cx="4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AD75980-9221-C46F-5BBA-DC4706403593}"/>
              </a:ext>
            </a:extLst>
          </p:cNvPr>
          <p:cNvSpPr txBox="1"/>
          <p:nvPr/>
        </p:nvSpPr>
        <p:spPr>
          <a:xfrm>
            <a:off x="8160607" y="3216537"/>
            <a:ext cx="3302598" cy="1200329"/>
          </a:xfrm>
          <a:prstGeom prst="rect">
            <a:avLst/>
          </a:prstGeom>
          <a:noFill/>
        </p:spPr>
        <p:txBody>
          <a:bodyPr wrap="square" rtlCol="0">
            <a:spAutoFit/>
          </a:bodyPr>
          <a:lstStyle/>
          <a:p>
            <a:r>
              <a:rPr lang="fr-FR" sz="2400" b="1">
                <a:solidFill>
                  <a:srgbClr val="FFFF00"/>
                </a:solidFill>
              </a:rPr>
              <a:t>Galerie sud de la crypte, vue depuis le vestibule principal.</a:t>
            </a:r>
            <a:endParaRPr lang="fr-FR" sz="2400" b="1" dirty="0">
              <a:solidFill>
                <a:srgbClr val="FFFF00"/>
              </a:solidFill>
            </a:endParaRPr>
          </a:p>
        </p:txBody>
      </p:sp>
    </p:spTree>
    <p:extLst>
      <p:ext uri="{BB962C8B-B14F-4D97-AF65-F5344CB8AC3E}">
        <p14:creationId xmlns:p14="http://schemas.microsoft.com/office/powerpoint/2010/main" val="49557894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r, cave, grotte, Ruines&#10;&#10;Description générée automatiquement">
            <a:extLst>
              <a:ext uri="{FF2B5EF4-FFF2-40B4-BE49-F238E27FC236}">
                <a16:creationId xmlns:a16="http://schemas.microsoft.com/office/drawing/2014/main" id="{FDAF2661-4A49-6C77-CFAB-B8CB3942B9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82500" y="279000"/>
            <a:ext cx="3227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275C368-CA73-987A-59E1-6A4E83D3FB7E}"/>
              </a:ext>
            </a:extLst>
          </p:cNvPr>
          <p:cNvSpPr txBox="1"/>
          <p:nvPr/>
        </p:nvSpPr>
        <p:spPr>
          <a:xfrm>
            <a:off x="946673" y="2923390"/>
            <a:ext cx="3453205" cy="1569660"/>
          </a:xfrm>
          <a:prstGeom prst="rect">
            <a:avLst/>
          </a:prstGeom>
          <a:noFill/>
        </p:spPr>
        <p:txBody>
          <a:bodyPr wrap="square" rtlCol="0">
            <a:spAutoFit/>
          </a:bodyPr>
          <a:lstStyle/>
          <a:p>
            <a:r>
              <a:rPr lang="fr-FR" sz="2400" b="1" dirty="0">
                <a:solidFill>
                  <a:srgbClr val="FFFF00"/>
                </a:solidFill>
              </a:rPr>
              <a:t>Galerie sud de la crypte, vue vers le vestibule principal et la galerie nord.</a:t>
            </a:r>
          </a:p>
        </p:txBody>
      </p:sp>
    </p:spTree>
    <p:extLst>
      <p:ext uri="{BB962C8B-B14F-4D97-AF65-F5344CB8AC3E}">
        <p14:creationId xmlns:p14="http://schemas.microsoft.com/office/powerpoint/2010/main" val="690564631"/>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grotte, mur&#10;&#10;Description générée automatiquement">
            <a:extLst>
              <a:ext uri="{FF2B5EF4-FFF2-40B4-BE49-F238E27FC236}">
                <a16:creationId xmlns:a16="http://schemas.microsoft.com/office/drawing/2014/main" id="{A3E64B9F-968A-F544-6C53-A4130457A9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6000" y="279000"/>
            <a:ext cx="4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46CB42B-ED44-27CB-B74F-F179ED3953AF}"/>
              </a:ext>
            </a:extLst>
          </p:cNvPr>
          <p:cNvSpPr txBox="1"/>
          <p:nvPr/>
        </p:nvSpPr>
        <p:spPr>
          <a:xfrm>
            <a:off x="8347934" y="3192333"/>
            <a:ext cx="3582297" cy="830997"/>
          </a:xfrm>
          <a:prstGeom prst="rect">
            <a:avLst/>
          </a:prstGeom>
          <a:noFill/>
        </p:spPr>
        <p:txBody>
          <a:bodyPr wrap="square" rtlCol="0">
            <a:spAutoFit/>
          </a:bodyPr>
          <a:lstStyle/>
          <a:p>
            <a:r>
              <a:rPr lang="fr-FR" sz="2400" b="1">
                <a:solidFill>
                  <a:srgbClr val="FFFF00"/>
                </a:solidFill>
              </a:rPr>
              <a:t>Chapelle sud de la crypte.</a:t>
            </a:r>
            <a:endParaRPr lang="fr-FR" sz="2400" b="1" dirty="0">
              <a:solidFill>
                <a:srgbClr val="FFFF00"/>
              </a:solidFill>
            </a:endParaRPr>
          </a:p>
        </p:txBody>
      </p:sp>
    </p:spTree>
    <p:extLst>
      <p:ext uri="{BB962C8B-B14F-4D97-AF65-F5344CB8AC3E}">
        <p14:creationId xmlns:p14="http://schemas.microsoft.com/office/powerpoint/2010/main" val="44465023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Artefact, peinture, Sculpture&#10;&#10;Description générée automatiquement">
            <a:extLst>
              <a:ext uri="{FF2B5EF4-FFF2-40B4-BE49-F238E27FC236}">
                <a16:creationId xmlns:a16="http://schemas.microsoft.com/office/drawing/2014/main" id="{BA95AF79-10CA-31CB-18FA-229CBA1380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317500"/>
          </a:effectLst>
        </p:spPr>
      </p:pic>
      <p:sp>
        <p:nvSpPr>
          <p:cNvPr id="4" name="ZoneTexte 3">
            <a:extLst>
              <a:ext uri="{FF2B5EF4-FFF2-40B4-BE49-F238E27FC236}">
                <a16:creationId xmlns:a16="http://schemas.microsoft.com/office/drawing/2014/main" id="{5CF9A3DC-FB03-C958-5241-C769C79B362D}"/>
              </a:ext>
            </a:extLst>
          </p:cNvPr>
          <p:cNvSpPr txBox="1"/>
          <p:nvPr/>
        </p:nvSpPr>
        <p:spPr>
          <a:xfrm>
            <a:off x="2519082" y="6348167"/>
            <a:ext cx="7153835" cy="461665"/>
          </a:xfrm>
          <a:prstGeom prst="rect">
            <a:avLst/>
          </a:prstGeom>
          <a:noFill/>
        </p:spPr>
        <p:txBody>
          <a:bodyPr wrap="square" rtlCol="0">
            <a:spAutoFit/>
          </a:bodyPr>
          <a:lstStyle/>
          <a:p>
            <a:r>
              <a:rPr lang="fr-FR" sz="2400" b="1" dirty="0">
                <a:solidFill>
                  <a:srgbClr val="FFFF00"/>
                </a:solidFill>
              </a:rPr>
              <a:t>Peinture murale, galerie déambulatoire principale.</a:t>
            </a:r>
          </a:p>
        </p:txBody>
      </p:sp>
    </p:spTree>
    <p:extLst>
      <p:ext uri="{BB962C8B-B14F-4D97-AF65-F5344CB8AC3E}">
        <p14:creationId xmlns:p14="http://schemas.microsoft.com/office/powerpoint/2010/main" val="272477888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écriture manuscrite, lettre, Rectangle&#10;&#10;Description générée automatiquement">
            <a:extLst>
              <a:ext uri="{FF2B5EF4-FFF2-40B4-BE49-F238E27FC236}">
                <a16:creationId xmlns:a16="http://schemas.microsoft.com/office/drawing/2014/main" id="{18C78366-6060-7F70-639A-9EA7885BD1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000" y="1013933"/>
            <a:ext cx="11844000" cy="4830134"/>
          </a:xfrm>
          <a:prstGeom prst="rect">
            <a:avLst/>
          </a:prstGeom>
        </p:spPr>
      </p:pic>
      <p:sp>
        <p:nvSpPr>
          <p:cNvPr id="4" name="ZoneTexte 3">
            <a:extLst>
              <a:ext uri="{FF2B5EF4-FFF2-40B4-BE49-F238E27FC236}">
                <a16:creationId xmlns:a16="http://schemas.microsoft.com/office/drawing/2014/main" id="{CAF777E2-9087-96D2-5D5F-2466B917B990}"/>
              </a:ext>
            </a:extLst>
          </p:cNvPr>
          <p:cNvSpPr txBox="1"/>
          <p:nvPr/>
        </p:nvSpPr>
        <p:spPr>
          <a:xfrm>
            <a:off x="1109746" y="5844067"/>
            <a:ext cx="10768405" cy="461665"/>
          </a:xfrm>
          <a:prstGeom prst="rect">
            <a:avLst/>
          </a:prstGeom>
          <a:noFill/>
        </p:spPr>
        <p:txBody>
          <a:bodyPr wrap="square" rtlCol="0">
            <a:spAutoFit/>
          </a:bodyPr>
          <a:lstStyle/>
          <a:p>
            <a:r>
              <a:rPr lang="fr-FR" sz="2400" b="1">
                <a:solidFill>
                  <a:srgbClr val="FFFF00"/>
                </a:solidFill>
              </a:rPr>
              <a:t>Autel des Carmes dechaux, sarcophage antique, dessin par A. G. Mallay.</a:t>
            </a:r>
            <a:endParaRPr lang="fr-FR" sz="2400" b="1" dirty="0">
              <a:solidFill>
                <a:srgbClr val="FFFF00"/>
              </a:solidFill>
            </a:endParaRPr>
          </a:p>
        </p:txBody>
      </p:sp>
    </p:spTree>
    <p:extLst>
      <p:ext uri="{BB962C8B-B14F-4D97-AF65-F5344CB8AC3E}">
        <p14:creationId xmlns:p14="http://schemas.microsoft.com/office/powerpoint/2010/main" val="79206170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livre, papier, lettre&#10;&#10;Description générée automatiquement">
            <a:extLst>
              <a:ext uri="{FF2B5EF4-FFF2-40B4-BE49-F238E27FC236}">
                <a16:creationId xmlns:a16="http://schemas.microsoft.com/office/drawing/2014/main" id="{6D8D9E86-C9B6-E677-EA6A-FD8ACC9134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8622" y="160666"/>
            <a:ext cx="9914756" cy="6300000"/>
          </a:xfrm>
          <a:prstGeom prst="rect">
            <a:avLst/>
          </a:prstGeom>
          <a:effectLst>
            <a:softEdge rad="127000"/>
          </a:effectLst>
        </p:spPr>
      </p:pic>
      <p:sp>
        <p:nvSpPr>
          <p:cNvPr id="4" name="ZoneTexte 3">
            <a:extLst>
              <a:ext uri="{FF2B5EF4-FFF2-40B4-BE49-F238E27FC236}">
                <a16:creationId xmlns:a16="http://schemas.microsoft.com/office/drawing/2014/main" id="{C0F4D28F-FCCD-8947-2055-DDD788E89230}"/>
              </a:ext>
            </a:extLst>
          </p:cNvPr>
          <p:cNvSpPr txBox="1"/>
          <p:nvPr/>
        </p:nvSpPr>
        <p:spPr>
          <a:xfrm>
            <a:off x="961015" y="6235669"/>
            <a:ext cx="11230985" cy="461665"/>
          </a:xfrm>
          <a:prstGeom prst="rect">
            <a:avLst/>
          </a:prstGeom>
          <a:noFill/>
        </p:spPr>
        <p:txBody>
          <a:bodyPr wrap="square" rtlCol="0">
            <a:spAutoFit/>
          </a:bodyPr>
          <a:lstStyle/>
          <a:p>
            <a:r>
              <a:rPr lang="fr-FR" sz="2400" b="1">
                <a:solidFill>
                  <a:srgbClr val="FFFF00"/>
                </a:solidFill>
              </a:rPr>
              <a:t>Cathédrale de Clermont-Ferrand sur l'Armorial de Guillaume Revel vers 1450.</a:t>
            </a:r>
            <a:endParaRPr lang="fr-FR" sz="2400" b="1" dirty="0">
              <a:solidFill>
                <a:srgbClr val="FFFF00"/>
              </a:solidFill>
            </a:endParaRPr>
          </a:p>
        </p:txBody>
      </p:sp>
    </p:spTree>
    <p:extLst>
      <p:ext uri="{BB962C8B-B14F-4D97-AF65-F5344CB8AC3E}">
        <p14:creationId xmlns:p14="http://schemas.microsoft.com/office/powerpoint/2010/main" val="392933116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Sculpture, Sculpture sur pierre, colonne&#10;&#10;Description générée automatiquement">
            <a:extLst>
              <a:ext uri="{FF2B5EF4-FFF2-40B4-BE49-F238E27FC236}">
                <a16:creationId xmlns:a16="http://schemas.microsoft.com/office/drawing/2014/main" id="{EDC8D850-2EFD-A891-9CA5-447E914AAB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3942" y="279000"/>
            <a:ext cx="9344116" cy="6300000"/>
          </a:xfrm>
          <a:prstGeom prst="rect">
            <a:avLst/>
          </a:prstGeom>
          <a:effectLst>
            <a:softEdge rad="317500"/>
          </a:effectLst>
        </p:spPr>
      </p:pic>
      <p:sp>
        <p:nvSpPr>
          <p:cNvPr id="4" name="ZoneTexte 3">
            <a:extLst>
              <a:ext uri="{FF2B5EF4-FFF2-40B4-BE49-F238E27FC236}">
                <a16:creationId xmlns:a16="http://schemas.microsoft.com/office/drawing/2014/main" id="{8D31C036-04DA-54DF-AD31-B8BBAAAFE11A}"/>
              </a:ext>
            </a:extLst>
          </p:cNvPr>
          <p:cNvSpPr txBox="1"/>
          <p:nvPr/>
        </p:nvSpPr>
        <p:spPr>
          <a:xfrm>
            <a:off x="4216997" y="6285961"/>
            <a:ext cx="8111266" cy="461665"/>
          </a:xfrm>
          <a:prstGeom prst="rect">
            <a:avLst/>
          </a:prstGeom>
          <a:noFill/>
        </p:spPr>
        <p:txBody>
          <a:bodyPr wrap="square" rtlCol="0">
            <a:spAutoFit/>
          </a:bodyPr>
          <a:lstStyle/>
          <a:p>
            <a:r>
              <a:rPr lang="fr-FR" sz="2400" b="1">
                <a:solidFill>
                  <a:srgbClr val="FFFF00"/>
                </a:solidFill>
              </a:rPr>
              <a:t>Colonnettes du portique nord.</a:t>
            </a:r>
            <a:endParaRPr lang="fr-FR" sz="2400" b="1" dirty="0">
              <a:solidFill>
                <a:srgbClr val="FFFF00"/>
              </a:solidFill>
            </a:endParaRPr>
          </a:p>
        </p:txBody>
      </p:sp>
    </p:spTree>
    <p:extLst>
      <p:ext uri="{BB962C8B-B14F-4D97-AF65-F5344CB8AC3E}">
        <p14:creationId xmlns:p14="http://schemas.microsoft.com/office/powerpoint/2010/main" val="2194895361"/>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ugie, bâtiment, cathédrale, chapelle&#10;&#10;Description générée automatiquement">
            <a:extLst>
              <a:ext uri="{FF2B5EF4-FFF2-40B4-BE49-F238E27FC236}">
                <a16:creationId xmlns:a16="http://schemas.microsoft.com/office/drawing/2014/main" id="{19F3FBED-BFED-6BBC-2E91-09C7CB679C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7996" y="279000"/>
            <a:ext cx="9476007" cy="6300000"/>
          </a:xfrm>
          <a:prstGeom prst="rect">
            <a:avLst/>
          </a:prstGeom>
          <a:effectLst>
            <a:softEdge rad="635000"/>
          </a:effectLst>
        </p:spPr>
      </p:pic>
      <p:sp>
        <p:nvSpPr>
          <p:cNvPr id="4" name="ZoneTexte 3">
            <a:extLst>
              <a:ext uri="{FF2B5EF4-FFF2-40B4-BE49-F238E27FC236}">
                <a16:creationId xmlns:a16="http://schemas.microsoft.com/office/drawing/2014/main" id="{D019EA01-C23D-490B-6428-27284723EDA6}"/>
              </a:ext>
            </a:extLst>
          </p:cNvPr>
          <p:cNvSpPr txBox="1"/>
          <p:nvPr/>
        </p:nvSpPr>
        <p:spPr>
          <a:xfrm>
            <a:off x="4196535" y="5841402"/>
            <a:ext cx="6949440"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Colonnes et lustres de la nef.</a:t>
            </a:r>
          </a:p>
        </p:txBody>
      </p:sp>
    </p:spTree>
    <p:extLst>
      <p:ext uri="{BB962C8B-B14F-4D97-AF65-F5344CB8AC3E}">
        <p14:creationId xmlns:p14="http://schemas.microsoft.com/office/powerpoint/2010/main" val="93458723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Architecture médiévale&#10;&#10;Description générée automatiquement">
            <a:extLst>
              <a:ext uri="{FF2B5EF4-FFF2-40B4-BE49-F238E27FC236}">
                <a16:creationId xmlns:a16="http://schemas.microsoft.com/office/drawing/2014/main" id="{58C44892-8B9D-FA81-2374-3800943A2F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68AB44A1-0F84-287D-3C60-491FBBD0B6B2}"/>
              </a:ext>
            </a:extLst>
          </p:cNvPr>
          <p:cNvSpPr txBox="1"/>
          <p:nvPr/>
        </p:nvSpPr>
        <p:spPr>
          <a:xfrm>
            <a:off x="4375708" y="6396335"/>
            <a:ext cx="6723530" cy="461665"/>
          </a:xfrm>
          <a:prstGeom prst="rect">
            <a:avLst/>
          </a:prstGeom>
          <a:noFill/>
        </p:spPr>
        <p:txBody>
          <a:bodyPr wrap="square" rtlCol="0">
            <a:spAutoFit/>
          </a:bodyPr>
          <a:lstStyle/>
          <a:p>
            <a:r>
              <a:rPr lang="fr-FR" sz="2400" b="1">
                <a:solidFill>
                  <a:srgbClr val="FFFF00"/>
                </a:solidFill>
              </a:rPr>
              <a:t>La tour de la Bayette.</a:t>
            </a:r>
            <a:endParaRPr lang="fr-FR" sz="2400" b="1" dirty="0">
              <a:solidFill>
                <a:srgbClr val="FFFF00"/>
              </a:solidFill>
            </a:endParaRPr>
          </a:p>
        </p:txBody>
      </p:sp>
    </p:spTree>
    <p:extLst>
      <p:ext uri="{BB962C8B-B14F-4D97-AF65-F5344CB8AC3E}">
        <p14:creationId xmlns:p14="http://schemas.microsoft.com/office/powerpoint/2010/main" val="338808389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bâtiment, vitrail, église&#10;&#10;Description générée automatiquement">
            <a:extLst>
              <a:ext uri="{FF2B5EF4-FFF2-40B4-BE49-F238E27FC236}">
                <a16:creationId xmlns:a16="http://schemas.microsoft.com/office/drawing/2014/main" id="{BA54F259-4FE1-5411-340E-5CBEE592FC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7138" y="279000"/>
            <a:ext cx="63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5C096D6-E161-A0F5-5059-2E4AD79CE4EF}"/>
              </a:ext>
            </a:extLst>
          </p:cNvPr>
          <p:cNvSpPr txBox="1"/>
          <p:nvPr/>
        </p:nvSpPr>
        <p:spPr>
          <a:xfrm>
            <a:off x="860612" y="3737825"/>
            <a:ext cx="2715013" cy="461665"/>
          </a:xfrm>
          <a:prstGeom prst="rect">
            <a:avLst/>
          </a:prstGeom>
          <a:noFill/>
        </p:spPr>
        <p:txBody>
          <a:bodyPr wrap="square" rtlCol="0">
            <a:spAutoFit/>
          </a:bodyPr>
          <a:lstStyle/>
          <a:p>
            <a:r>
              <a:rPr lang="fr-FR" sz="2400" b="1">
                <a:solidFill>
                  <a:srgbClr val="FFFF00"/>
                </a:solidFill>
              </a:rPr>
              <a:t>Rosace sud.</a:t>
            </a:r>
            <a:endParaRPr lang="fr-FR" sz="2400" b="1" dirty="0">
              <a:solidFill>
                <a:srgbClr val="FFFF00"/>
              </a:solidFill>
            </a:endParaRPr>
          </a:p>
        </p:txBody>
      </p:sp>
    </p:spTree>
    <p:extLst>
      <p:ext uri="{BB962C8B-B14F-4D97-AF65-F5344CB8AC3E}">
        <p14:creationId xmlns:p14="http://schemas.microsoft.com/office/powerpoint/2010/main" val="417412667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plein air, bâtiment, signe&#10;&#10;Description générée automatiquement">
            <a:extLst>
              <a:ext uri="{FF2B5EF4-FFF2-40B4-BE49-F238E27FC236}">
                <a16:creationId xmlns:a16="http://schemas.microsoft.com/office/drawing/2014/main" id="{00811DC3-98EE-AB85-5F00-874F5708EE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6158" y="279000"/>
            <a:ext cx="7859683" cy="6300000"/>
          </a:xfrm>
          <a:prstGeom prst="rect">
            <a:avLst/>
          </a:prstGeom>
          <a:effectLst>
            <a:softEdge rad="317500"/>
          </a:effectLst>
        </p:spPr>
      </p:pic>
      <p:sp>
        <p:nvSpPr>
          <p:cNvPr id="4" name="ZoneTexte 3">
            <a:extLst>
              <a:ext uri="{FF2B5EF4-FFF2-40B4-BE49-F238E27FC236}">
                <a16:creationId xmlns:a16="http://schemas.microsoft.com/office/drawing/2014/main" id="{0EB8595E-29EF-6B00-F142-1144938F1E2C}"/>
              </a:ext>
            </a:extLst>
          </p:cNvPr>
          <p:cNvSpPr txBox="1"/>
          <p:nvPr/>
        </p:nvSpPr>
        <p:spPr>
          <a:xfrm>
            <a:off x="3496234" y="5937369"/>
            <a:ext cx="594897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Inscription de la cathédrale de Clermont.</a:t>
            </a:r>
          </a:p>
        </p:txBody>
      </p:sp>
    </p:spTree>
    <p:extLst>
      <p:ext uri="{BB962C8B-B14F-4D97-AF65-F5344CB8AC3E}">
        <p14:creationId xmlns:p14="http://schemas.microsoft.com/office/powerpoint/2010/main" val="420165880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2CCBCF41-84DB-CF59-B3CD-E1C12400B5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02976" y="279000"/>
            <a:ext cx="4189527"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C6E5D3C-D964-9003-9109-7B5F523270D7}"/>
              </a:ext>
            </a:extLst>
          </p:cNvPr>
          <p:cNvSpPr txBox="1"/>
          <p:nvPr/>
        </p:nvSpPr>
        <p:spPr>
          <a:xfrm>
            <a:off x="8573844" y="1979408"/>
            <a:ext cx="3377901" cy="3785652"/>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Façade tripartite en largeur avec les deux tours percées de baies géminées composées de deux lancettes coiffées de quadrilobes, d'</a:t>
            </a:r>
            <a:r>
              <a:rPr lang="fr-FR" sz="2400" b="1" dirty="0" err="1">
                <a:solidFill>
                  <a:srgbClr val="FFFF00"/>
                </a:solidFill>
              </a:rPr>
              <a:t>hexalobes</a:t>
            </a:r>
            <a:r>
              <a:rPr lang="fr-FR" sz="2400" b="1" dirty="0">
                <a:solidFill>
                  <a:srgbClr val="FFFF00"/>
                </a:solidFill>
              </a:rPr>
              <a:t> et d'octalobes8.</a:t>
            </a:r>
          </a:p>
        </p:txBody>
      </p:sp>
    </p:spTree>
    <p:extLst>
      <p:ext uri="{BB962C8B-B14F-4D97-AF65-F5344CB8AC3E}">
        <p14:creationId xmlns:p14="http://schemas.microsoft.com/office/powerpoint/2010/main" val="423800433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orte, église, Symétrie&#10;&#10;Description générée automatiquement">
            <a:extLst>
              <a:ext uri="{FF2B5EF4-FFF2-40B4-BE49-F238E27FC236}">
                <a16:creationId xmlns:a16="http://schemas.microsoft.com/office/drawing/2014/main" id="{C797DB4A-09BB-0E9A-1B7B-7A81D5EF21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5879" y="279000"/>
            <a:ext cx="5060242"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C158A61-8813-1567-85DA-579345DEF62E}"/>
              </a:ext>
            </a:extLst>
          </p:cNvPr>
          <p:cNvSpPr txBox="1"/>
          <p:nvPr/>
        </p:nvSpPr>
        <p:spPr>
          <a:xfrm>
            <a:off x="871369" y="3506993"/>
            <a:ext cx="2979868" cy="461665"/>
          </a:xfrm>
          <a:prstGeom prst="rect">
            <a:avLst/>
          </a:prstGeom>
          <a:noFill/>
        </p:spPr>
        <p:txBody>
          <a:bodyPr wrap="square" rtlCol="0">
            <a:spAutoFit/>
          </a:bodyPr>
          <a:lstStyle/>
          <a:p>
            <a:r>
              <a:rPr lang="fr-FR" sz="2400" b="1">
                <a:solidFill>
                  <a:srgbClr val="FFFF00"/>
                </a:solidFill>
              </a:rPr>
              <a:t>Emmarchement.</a:t>
            </a:r>
            <a:endParaRPr lang="fr-FR" sz="2400" b="1" dirty="0">
              <a:solidFill>
                <a:srgbClr val="FFFF00"/>
              </a:solidFill>
            </a:endParaRPr>
          </a:p>
        </p:txBody>
      </p:sp>
    </p:spTree>
    <p:extLst>
      <p:ext uri="{BB962C8B-B14F-4D97-AF65-F5344CB8AC3E}">
        <p14:creationId xmlns:p14="http://schemas.microsoft.com/office/powerpoint/2010/main" val="45996942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tour&#10;&#10;Description générée automatiquement">
            <a:extLst>
              <a:ext uri="{FF2B5EF4-FFF2-40B4-BE49-F238E27FC236}">
                <a16:creationId xmlns:a16="http://schemas.microsoft.com/office/drawing/2014/main" id="{CB3987A0-730A-1024-4932-69A0B5BF56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0372" y="279000"/>
            <a:ext cx="8391256" cy="6300000"/>
          </a:xfrm>
          <a:prstGeom prst="rect">
            <a:avLst/>
          </a:prstGeom>
          <a:effectLst>
            <a:softEdge rad="317500"/>
          </a:effectLst>
        </p:spPr>
      </p:pic>
      <p:sp>
        <p:nvSpPr>
          <p:cNvPr id="4" name="ZoneTexte 3">
            <a:extLst>
              <a:ext uri="{FF2B5EF4-FFF2-40B4-BE49-F238E27FC236}">
                <a16:creationId xmlns:a16="http://schemas.microsoft.com/office/drawing/2014/main" id="{C9C413E5-474D-50C8-99E2-34D1DBF3DC10}"/>
              </a:ext>
            </a:extLst>
          </p:cNvPr>
          <p:cNvSpPr txBox="1"/>
          <p:nvPr/>
        </p:nvSpPr>
        <p:spPr>
          <a:xfrm>
            <a:off x="2302137" y="6348167"/>
            <a:ext cx="8638390" cy="461665"/>
          </a:xfrm>
          <a:prstGeom prst="rect">
            <a:avLst/>
          </a:prstGeom>
          <a:noFill/>
        </p:spPr>
        <p:txBody>
          <a:bodyPr wrap="square" rtlCol="0">
            <a:spAutoFit/>
          </a:bodyPr>
          <a:lstStyle/>
          <a:p>
            <a:r>
              <a:rPr lang="fr-FR" sz="2400" b="1">
                <a:solidFill>
                  <a:srgbClr val="FFFF00"/>
                </a:solidFill>
              </a:rPr>
              <a:t>Cathédrale Notre-Dame-de-l'Assomption de Clermont.</a:t>
            </a:r>
            <a:endParaRPr lang="fr-FR" sz="2400" b="1" dirty="0">
              <a:solidFill>
                <a:srgbClr val="FFFF00"/>
              </a:solidFill>
            </a:endParaRPr>
          </a:p>
        </p:txBody>
      </p:sp>
    </p:spTree>
    <p:extLst>
      <p:ext uri="{BB962C8B-B14F-4D97-AF65-F5344CB8AC3E}">
        <p14:creationId xmlns:p14="http://schemas.microsoft.com/office/powerpoint/2010/main" val="128450376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chitecture médiévale&#10;&#10;Description générée automatiquement">
            <a:extLst>
              <a:ext uri="{FF2B5EF4-FFF2-40B4-BE49-F238E27FC236}">
                <a16:creationId xmlns:a16="http://schemas.microsoft.com/office/drawing/2014/main" id="{E91C097B-C19C-2835-EB93-496B5F9143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6050" y="279000"/>
            <a:ext cx="8959900" cy="6300000"/>
          </a:xfrm>
          <a:prstGeom prst="rect">
            <a:avLst/>
          </a:prstGeom>
          <a:effectLst>
            <a:softEdge rad="317500"/>
          </a:effectLst>
        </p:spPr>
      </p:pic>
      <p:sp>
        <p:nvSpPr>
          <p:cNvPr id="4" name="ZoneTexte 3">
            <a:extLst>
              <a:ext uri="{FF2B5EF4-FFF2-40B4-BE49-F238E27FC236}">
                <a16:creationId xmlns:a16="http://schemas.microsoft.com/office/drawing/2014/main" id="{B6798131-04ED-4811-92AF-132EB1314ACE}"/>
              </a:ext>
            </a:extLst>
          </p:cNvPr>
          <p:cNvSpPr txBox="1"/>
          <p:nvPr/>
        </p:nvSpPr>
        <p:spPr>
          <a:xfrm>
            <a:off x="5271246" y="6348167"/>
            <a:ext cx="6615953" cy="461665"/>
          </a:xfrm>
          <a:prstGeom prst="rect">
            <a:avLst/>
          </a:prstGeom>
          <a:noFill/>
        </p:spPr>
        <p:txBody>
          <a:bodyPr wrap="square" rtlCol="0">
            <a:spAutoFit/>
          </a:bodyPr>
          <a:lstStyle/>
          <a:p>
            <a:r>
              <a:rPr lang="fr-FR" sz="2400" b="1">
                <a:solidFill>
                  <a:srgbClr val="FFFF00"/>
                </a:solidFill>
              </a:rPr>
              <a:t>Le chevet.</a:t>
            </a:r>
            <a:endParaRPr lang="fr-FR" sz="2400" b="1" dirty="0">
              <a:solidFill>
                <a:srgbClr val="FFFF00"/>
              </a:solidFill>
            </a:endParaRPr>
          </a:p>
        </p:txBody>
      </p:sp>
    </p:spTree>
    <p:extLst>
      <p:ext uri="{BB962C8B-B14F-4D97-AF65-F5344CB8AC3E}">
        <p14:creationId xmlns:p14="http://schemas.microsoft.com/office/powerpoint/2010/main" val="380265763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glise, bâtiment, vitrail, fenêtre&#10;&#10;Description générée automatiquement">
            <a:extLst>
              <a:ext uri="{FF2B5EF4-FFF2-40B4-BE49-F238E27FC236}">
                <a16:creationId xmlns:a16="http://schemas.microsoft.com/office/drawing/2014/main" id="{94CCC8C8-92A4-9BD4-C0DA-769F31F188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37" y="279000"/>
            <a:ext cx="472352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FE5DFED-BE38-4312-E8C4-10505C7E4170}"/>
              </a:ext>
            </a:extLst>
          </p:cNvPr>
          <p:cNvSpPr txBox="1"/>
          <p:nvPr/>
        </p:nvSpPr>
        <p:spPr>
          <a:xfrm>
            <a:off x="8692179" y="3022899"/>
            <a:ext cx="3259567" cy="2308324"/>
          </a:xfrm>
          <a:prstGeom prst="rect">
            <a:avLst/>
          </a:prstGeom>
          <a:noFill/>
        </p:spPr>
        <p:txBody>
          <a:bodyPr wrap="square" rtlCol="0">
            <a:spAutoFit/>
          </a:bodyPr>
          <a:lstStyle/>
          <a:p>
            <a:r>
              <a:rPr lang="fr-FR" sz="2400" b="1">
                <a:solidFill>
                  <a:srgbClr val="FFFF00"/>
                </a:solidFill>
              </a:rPr>
              <a:t>De gauche à droite Passion et Ascension du Christ, Enfance du Christ, Dormition de la Vierge, &amp; Légende de saint Caprais.</a:t>
            </a:r>
            <a:endParaRPr lang="fr-FR" sz="2400" b="1" dirty="0">
              <a:solidFill>
                <a:srgbClr val="FFFF00"/>
              </a:solidFill>
            </a:endParaRPr>
          </a:p>
        </p:txBody>
      </p:sp>
    </p:spTree>
    <p:extLst>
      <p:ext uri="{BB962C8B-B14F-4D97-AF65-F5344CB8AC3E}">
        <p14:creationId xmlns:p14="http://schemas.microsoft.com/office/powerpoint/2010/main" val="207166792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AE56D74-89D2-789E-F4DB-AF3136B7BD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4259" y="279000"/>
            <a:ext cx="6300000" cy="6300000"/>
          </a:xfrm>
          <a:prstGeom prst="rect">
            <a:avLst/>
          </a:prstGeom>
          <a:effectLst>
            <a:softEdge rad="317500"/>
          </a:effectLst>
        </p:spPr>
      </p:pic>
      <p:sp>
        <p:nvSpPr>
          <p:cNvPr id="4" name="ZoneTexte 3">
            <a:extLst>
              <a:ext uri="{FF2B5EF4-FFF2-40B4-BE49-F238E27FC236}">
                <a16:creationId xmlns:a16="http://schemas.microsoft.com/office/drawing/2014/main" id="{CC54F2B9-A1B8-80B5-BE6F-B9FC114F3B9B}"/>
              </a:ext>
            </a:extLst>
          </p:cNvPr>
          <p:cNvSpPr txBox="1"/>
          <p:nvPr/>
        </p:nvSpPr>
        <p:spPr>
          <a:xfrm>
            <a:off x="5095144" y="6402413"/>
            <a:ext cx="4862456" cy="461665"/>
          </a:xfrm>
          <a:prstGeom prst="rect">
            <a:avLst/>
          </a:prstGeom>
          <a:noFill/>
        </p:spPr>
        <p:txBody>
          <a:bodyPr wrap="square" rtlCol="0">
            <a:spAutoFit/>
          </a:bodyPr>
          <a:lstStyle/>
          <a:p>
            <a:r>
              <a:rPr lang="fr-FR" sz="2400" b="1">
                <a:solidFill>
                  <a:srgbClr val="FFFF00"/>
                </a:solidFill>
              </a:rPr>
              <a:t>Rosace sud.</a:t>
            </a:r>
            <a:endParaRPr lang="fr-FR" sz="2400" b="1" dirty="0">
              <a:solidFill>
                <a:srgbClr val="FFFF00"/>
              </a:solidFill>
            </a:endParaRPr>
          </a:p>
        </p:txBody>
      </p:sp>
    </p:spTree>
    <p:extLst>
      <p:ext uri="{BB962C8B-B14F-4D97-AF65-F5344CB8AC3E}">
        <p14:creationId xmlns:p14="http://schemas.microsoft.com/office/powerpoint/2010/main" val="424191003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vitrail, art, Symétrie&#10;&#10;Description générée automatiquement">
            <a:extLst>
              <a:ext uri="{FF2B5EF4-FFF2-40B4-BE49-F238E27FC236}">
                <a16:creationId xmlns:a16="http://schemas.microsoft.com/office/drawing/2014/main" id="{8A185DC4-33A2-6813-3271-1441BA35EC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5299" y="279000"/>
            <a:ext cx="8900716" cy="6300000"/>
          </a:xfrm>
          <a:prstGeom prst="rect">
            <a:avLst/>
          </a:prstGeom>
          <a:effectLst>
            <a:softEdge rad="317500"/>
          </a:effectLst>
        </p:spPr>
      </p:pic>
      <p:sp>
        <p:nvSpPr>
          <p:cNvPr id="4" name="ZoneTexte 3">
            <a:extLst>
              <a:ext uri="{FF2B5EF4-FFF2-40B4-BE49-F238E27FC236}">
                <a16:creationId xmlns:a16="http://schemas.microsoft.com/office/drawing/2014/main" id="{958994E0-A494-B499-128B-112B5FF9702B}"/>
              </a:ext>
            </a:extLst>
          </p:cNvPr>
          <p:cNvSpPr txBox="1"/>
          <p:nvPr/>
        </p:nvSpPr>
        <p:spPr>
          <a:xfrm>
            <a:off x="3808208" y="6348167"/>
            <a:ext cx="6379284" cy="461665"/>
          </a:xfrm>
          <a:prstGeom prst="rect">
            <a:avLst/>
          </a:prstGeom>
          <a:noFill/>
        </p:spPr>
        <p:txBody>
          <a:bodyPr wrap="square" rtlCol="0">
            <a:spAutoFit/>
          </a:bodyPr>
          <a:lstStyle/>
          <a:p>
            <a:r>
              <a:rPr lang="fr-FR" sz="2400" b="1">
                <a:solidFill>
                  <a:srgbClr val="FFFF00"/>
                </a:solidFill>
              </a:rPr>
              <a:t>Vitrail de la chapelle Saint-George.</a:t>
            </a:r>
            <a:endParaRPr lang="fr-FR" sz="2400" b="1" dirty="0">
              <a:solidFill>
                <a:srgbClr val="FFFF00"/>
              </a:solidFill>
            </a:endParaRPr>
          </a:p>
        </p:txBody>
      </p:sp>
    </p:spTree>
    <p:extLst>
      <p:ext uri="{BB962C8B-B14F-4D97-AF65-F5344CB8AC3E}">
        <p14:creationId xmlns:p14="http://schemas.microsoft.com/office/powerpoint/2010/main" val="2503474405"/>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vitrail, bâtiment, art&#10;&#10;Description générée automatiquement">
            <a:extLst>
              <a:ext uri="{FF2B5EF4-FFF2-40B4-BE49-F238E27FC236}">
                <a16:creationId xmlns:a16="http://schemas.microsoft.com/office/drawing/2014/main" id="{B212DCCF-F7C2-45CC-8853-281B9AEAEB7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1985" y="279000"/>
            <a:ext cx="6300000" cy="6300000"/>
          </a:xfrm>
          <a:prstGeom prst="rect">
            <a:avLst/>
          </a:prstGeom>
          <a:effectLst>
            <a:softEdge rad="317500"/>
          </a:effectLst>
        </p:spPr>
      </p:pic>
      <p:sp>
        <p:nvSpPr>
          <p:cNvPr id="4" name="ZoneTexte 3">
            <a:extLst>
              <a:ext uri="{FF2B5EF4-FFF2-40B4-BE49-F238E27FC236}">
                <a16:creationId xmlns:a16="http://schemas.microsoft.com/office/drawing/2014/main" id="{630CFD51-7A98-54FA-FCB7-3D52E6B2EE2E}"/>
              </a:ext>
            </a:extLst>
          </p:cNvPr>
          <p:cNvSpPr txBox="1"/>
          <p:nvPr/>
        </p:nvSpPr>
        <p:spPr>
          <a:xfrm>
            <a:off x="3894268" y="6348167"/>
            <a:ext cx="6067313" cy="461665"/>
          </a:xfrm>
          <a:prstGeom prst="rect">
            <a:avLst/>
          </a:prstGeom>
          <a:noFill/>
        </p:spPr>
        <p:txBody>
          <a:bodyPr wrap="square" rtlCol="0">
            <a:spAutoFit/>
          </a:bodyPr>
          <a:lstStyle/>
          <a:p>
            <a:r>
              <a:rPr lang="fr-FR" sz="2400" b="1">
                <a:solidFill>
                  <a:srgbClr val="FFFF00"/>
                </a:solidFill>
              </a:rPr>
              <a:t>Détail d'un vitrail du chœur.</a:t>
            </a:r>
            <a:endParaRPr lang="fr-FR" sz="2400" b="1" dirty="0">
              <a:solidFill>
                <a:srgbClr val="FFFF00"/>
              </a:solidFill>
            </a:endParaRPr>
          </a:p>
        </p:txBody>
      </p:sp>
    </p:spTree>
    <p:extLst>
      <p:ext uri="{BB962C8B-B14F-4D97-AF65-F5344CB8AC3E}">
        <p14:creationId xmlns:p14="http://schemas.microsoft.com/office/powerpoint/2010/main" val="307123735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glise, art, peinture, Lieux sacrés&#10;&#10;Description générée automatiquement">
            <a:extLst>
              <a:ext uri="{FF2B5EF4-FFF2-40B4-BE49-F238E27FC236}">
                <a16:creationId xmlns:a16="http://schemas.microsoft.com/office/drawing/2014/main" id="{C417ECE2-00A8-1F41-FB67-3177DD434A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809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5D5F38A-9887-A969-C249-27F68BFC8E0C}"/>
              </a:ext>
            </a:extLst>
          </p:cNvPr>
          <p:cNvSpPr txBox="1"/>
          <p:nvPr/>
        </p:nvSpPr>
        <p:spPr>
          <a:xfrm>
            <a:off x="4032396" y="6396335"/>
            <a:ext cx="7024743" cy="461665"/>
          </a:xfrm>
          <a:prstGeom prst="rect">
            <a:avLst/>
          </a:prstGeom>
          <a:noFill/>
        </p:spPr>
        <p:txBody>
          <a:bodyPr wrap="square" rtlCol="0">
            <a:spAutoFit/>
          </a:bodyPr>
          <a:lstStyle/>
          <a:p>
            <a:r>
              <a:rPr lang="fr-FR" sz="2400" b="1">
                <a:solidFill>
                  <a:srgbClr val="FFFF00"/>
                </a:solidFill>
              </a:rPr>
              <a:t>Fresque au-dessus de la sacristie.</a:t>
            </a:r>
            <a:endParaRPr lang="fr-FR" sz="2400" b="1" dirty="0">
              <a:solidFill>
                <a:srgbClr val="FFFF00"/>
              </a:solidFill>
            </a:endParaRPr>
          </a:p>
        </p:txBody>
      </p:sp>
    </p:spTree>
    <p:extLst>
      <p:ext uri="{BB962C8B-B14F-4D97-AF65-F5344CB8AC3E}">
        <p14:creationId xmlns:p14="http://schemas.microsoft.com/office/powerpoint/2010/main" val="204483914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ugie, bâtiment, Lieux sacrés, autel&#10;&#10;Description générée automatiquement">
            <a:extLst>
              <a:ext uri="{FF2B5EF4-FFF2-40B4-BE49-F238E27FC236}">
                <a16:creationId xmlns:a16="http://schemas.microsoft.com/office/drawing/2014/main" id="{5A136363-481E-12C8-744D-28BEADDBEC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355002"/>
            <a:ext cx="8400000" cy="6300000"/>
          </a:xfrm>
          <a:prstGeom prst="rect">
            <a:avLst/>
          </a:prstGeom>
          <a:effectLst>
            <a:softEdge rad="317500"/>
          </a:effectLst>
        </p:spPr>
      </p:pic>
      <p:sp>
        <p:nvSpPr>
          <p:cNvPr id="4" name="ZoneTexte 3">
            <a:extLst>
              <a:ext uri="{FF2B5EF4-FFF2-40B4-BE49-F238E27FC236}">
                <a16:creationId xmlns:a16="http://schemas.microsoft.com/office/drawing/2014/main" id="{DBFEEF92-4C45-5108-1765-1838446F618D}"/>
              </a:ext>
            </a:extLst>
          </p:cNvPr>
          <p:cNvSpPr txBox="1"/>
          <p:nvPr/>
        </p:nvSpPr>
        <p:spPr>
          <a:xfrm>
            <a:off x="3485477" y="6277088"/>
            <a:ext cx="6002767" cy="461665"/>
          </a:xfrm>
          <a:prstGeom prst="rect">
            <a:avLst/>
          </a:prstGeom>
          <a:noFill/>
        </p:spPr>
        <p:txBody>
          <a:bodyPr wrap="square" rtlCol="0">
            <a:spAutoFit/>
          </a:bodyPr>
          <a:lstStyle/>
          <a:p>
            <a:r>
              <a:rPr lang="fr-FR" sz="2400" b="1">
                <a:solidFill>
                  <a:srgbClr val="FFFF00"/>
                </a:solidFill>
              </a:rPr>
              <a:t>Fresques de la chapelle Saint-Georges.</a:t>
            </a:r>
            <a:endParaRPr lang="fr-FR" sz="2400" b="1" dirty="0">
              <a:solidFill>
                <a:srgbClr val="FFFF00"/>
              </a:solidFill>
            </a:endParaRPr>
          </a:p>
        </p:txBody>
      </p:sp>
    </p:spTree>
    <p:extLst>
      <p:ext uri="{BB962C8B-B14F-4D97-AF65-F5344CB8AC3E}">
        <p14:creationId xmlns:p14="http://schemas.microsoft.com/office/powerpoint/2010/main" val="4134039621"/>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sique, organe, Orgue, Tuyau d’orgue&#10;&#10;Description générée automatiquement">
            <a:extLst>
              <a:ext uri="{FF2B5EF4-FFF2-40B4-BE49-F238E27FC236}">
                <a16:creationId xmlns:a16="http://schemas.microsoft.com/office/drawing/2014/main" id="{983AA932-6B81-F6A7-CAF0-1C0E259AB6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65179" y="279000"/>
            <a:ext cx="8661642" cy="6300000"/>
          </a:xfrm>
          <a:prstGeom prst="rect">
            <a:avLst/>
          </a:prstGeom>
          <a:effectLst>
            <a:softEdge rad="127000"/>
          </a:effectLst>
        </p:spPr>
      </p:pic>
      <p:sp>
        <p:nvSpPr>
          <p:cNvPr id="4" name="ZoneTexte 3">
            <a:extLst>
              <a:ext uri="{FF2B5EF4-FFF2-40B4-BE49-F238E27FC236}">
                <a16:creationId xmlns:a16="http://schemas.microsoft.com/office/drawing/2014/main" id="{2810F5D1-8FBF-DDA5-BC69-53A8CD1E2DD2}"/>
              </a:ext>
            </a:extLst>
          </p:cNvPr>
          <p:cNvSpPr txBox="1"/>
          <p:nvPr/>
        </p:nvSpPr>
        <p:spPr>
          <a:xfrm>
            <a:off x="4464423" y="6396335"/>
            <a:ext cx="6680499" cy="461665"/>
          </a:xfrm>
          <a:prstGeom prst="rect">
            <a:avLst/>
          </a:prstGeom>
          <a:noFill/>
        </p:spPr>
        <p:txBody>
          <a:bodyPr wrap="square" rtlCol="0">
            <a:spAutoFit/>
          </a:bodyPr>
          <a:lstStyle/>
          <a:p>
            <a:r>
              <a:rPr lang="fr-FR" sz="2400" b="1">
                <a:solidFill>
                  <a:srgbClr val="FFFF00"/>
                </a:solidFill>
              </a:rPr>
              <a:t>Le grand orgue Merklin.</a:t>
            </a:r>
            <a:endParaRPr lang="fr-FR" sz="2400" b="1" dirty="0">
              <a:solidFill>
                <a:srgbClr val="FFFF00"/>
              </a:solidFill>
            </a:endParaRPr>
          </a:p>
        </p:txBody>
      </p:sp>
    </p:spTree>
    <p:extLst>
      <p:ext uri="{BB962C8B-B14F-4D97-AF65-F5344CB8AC3E}">
        <p14:creationId xmlns:p14="http://schemas.microsoft.com/office/powerpoint/2010/main" val="333903768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culpture, chapelle, Lieux sacrés, bâtiment&#10;&#10;Description générée automatiquement">
            <a:extLst>
              <a:ext uri="{FF2B5EF4-FFF2-40B4-BE49-F238E27FC236}">
                <a16:creationId xmlns:a16="http://schemas.microsoft.com/office/drawing/2014/main" id="{2825901D-58A7-7C81-A207-D687FB3236C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6868" y="279000"/>
            <a:ext cx="5478264"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6CCE0E-ECBB-C290-1D0A-F6B463CFB62D}"/>
              </a:ext>
            </a:extLst>
          </p:cNvPr>
          <p:cNvSpPr txBox="1"/>
          <p:nvPr/>
        </p:nvSpPr>
        <p:spPr>
          <a:xfrm>
            <a:off x="387758" y="3429000"/>
            <a:ext cx="2969110" cy="830997"/>
          </a:xfrm>
          <a:prstGeom prst="rect">
            <a:avLst/>
          </a:prstGeom>
          <a:noFill/>
        </p:spPr>
        <p:txBody>
          <a:bodyPr wrap="square" rtlCol="0">
            <a:spAutoFit/>
          </a:bodyPr>
          <a:lstStyle/>
          <a:p>
            <a:r>
              <a:rPr lang="fr-FR" sz="2400" b="1">
                <a:solidFill>
                  <a:srgbClr val="FFFF00"/>
                </a:solidFill>
              </a:rPr>
              <a:t>Jaquemart du XVIe siècle.</a:t>
            </a:r>
            <a:endParaRPr lang="fr-FR" sz="2400" b="1" dirty="0">
              <a:solidFill>
                <a:srgbClr val="FFFF00"/>
              </a:solidFill>
            </a:endParaRPr>
          </a:p>
        </p:txBody>
      </p:sp>
    </p:spTree>
    <p:extLst>
      <p:ext uri="{BB962C8B-B14F-4D97-AF65-F5344CB8AC3E}">
        <p14:creationId xmlns:p14="http://schemas.microsoft.com/office/powerpoint/2010/main" val="138018386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monument, bâtiment, Sculpture sur pierre&#10;&#10;Description générée automatiquement">
            <a:extLst>
              <a:ext uri="{FF2B5EF4-FFF2-40B4-BE49-F238E27FC236}">
                <a16:creationId xmlns:a16="http://schemas.microsoft.com/office/drawing/2014/main" id="{448B2031-EB30-387E-97A8-3529E1E897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38" y="279000"/>
            <a:ext cx="4723523"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0E49E5B-7C41-A58C-D26F-40CFC9F60AFE}"/>
              </a:ext>
            </a:extLst>
          </p:cNvPr>
          <p:cNvSpPr txBox="1"/>
          <p:nvPr/>
        </p:nvSpPr>
        <p:spPr>
          <a:xfrm>
            <a:off x="8638391" y="3429000"/>
            <a:ext cx="3553609" cy="830997"/>
          </a:xfrm>
          <a:prstGeom prst="rect">
            <a:avLst/>
          </a:prstGeom>
          <a:noFill/>
        </p:spPr>
        <p:txBody>
          <a:bodyPr wrap="square" rtlCol="0">
            <a:spAutoFit/>
          </a:bodyPr>
          <a:lstStyle/>
          <a:p>
            <a:r>
              <a:rPr lang="fr-FR" sz="2400" b="1">
                <a:solidFill>
                  <a:srgbClr val="FFFF00"/>
                </a:solidFill>
              </a:rPr>
              <a:t>Urbain V, un pape rancunier.</a:t>
            </a:r>
            <a:endParaRPr lang="fr-FR" sz="2400" b="1" dirty="0">
              <a:solidFill>
                <a:srgbClr val="FFFF00"/>
              </a:solidFill>
            </a:endParaRPr>
          </a:p>
        </p:txBody>
      </p:sp>
    </p:spTree>
    <p:extLst>
      <p:ext uri="{BB962C8B-B14F-4D97-AF65-F5344CB8AC3E}">
        <p14:creationId xmlns:p14="http://schemas.microsoft.com/office/powerpoint/2010/main" val="343107488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it, arbre, bâtiment&#10;&#10;Description générée automatiquement">
            <a:extLst>
              <a:ext uri="{FF2B5EF4-FFF2-40B4-BE49-F238E27FC236}">
                <a16:creationId xmlns:a16="http://schemas.microsoft.com/office/drawing/2014/main" id="{214AB985-41BB-C5CF-2084-9F4C5B7DE1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4531" y="279000"/>
            <a:ext cx="6079614" cy="6300000"/>
          </a:xfrm>
          <a:prstGeom prst="rect">
            <a:avLst/>
          </a:prstGeom>
          <a:effectLst>
            <a:softEdge rad="317500"/>
          </a:effectLst>
        </p:spPr>
      </p:pic>
      <p:sp>
        <p:nvSpPr>
          <p:cNvPr id="4" name="ZoneTexte 3">
            <a:extLst>
              <a:ext uri="{FF2B5EF4-FFF2-40B4-BE49-F238E27FC236}">
                <a16:creationId xmlns:a16="http://schemas.microsoft.com/office/drawing/2014/main" id="{5F0236EB-3200-1548-E6AE-45C34EBF4A7F}"/>
              </a:ext>
            </a:extLst>
          </p:cNvPr>
          <p:cNvSpPr txBox="1"/>
          <p:nvPr/>
        </p:nvSpPr>
        <p:spPr>
          <a:xfrm>
            <a:off x="3162747" y="6379285"/>
            <a:ext cx="8197327" cy="461665"/>
          </a:xfrm>
          <a:prstGeom prst="rect">
            <a:avLst/>
          </a:prstGeom>
          <a:noFill/>
        </p:spPr>
        <p:txBody>
          <a:bodyPr wrap="square" rtlCol="0">
            <a:spAutoFit/>
          </a:bodyPr>
          <a:lstStyle/>
          <a:p>
            <a:r>
              <a:rPr lang="fr-FR" sz="2400" b="1">
                <a:solidFill>
                  <a:srgbClr val="FFFF00"/>
                </a:solidFill>
              </a:rPr>
              <a:t>Cathédrale et statue d'Urbain II de nuit.</a:t>
            </a:r>
            <a:endParaRPr lang="fr-FR" sz="2400" b="1" dirty="0">
              <a:solidFill>
                <a:srgbClr val="FFFF00"/>
              </a:solidFill>
            </a:endParaRPr>
          </a:p>
        </p:txBody>
      </p:sp>
    </p:spTree>
    <p:extLst>
      <p:ext uri="{BB962C8B-B14F-4D97-AF65-F5344CB8AC3E}">
        <p14:creationId xmlns:p14="http://schemas.microsoft.com/office/powerpoint/2010/main" val="35310552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Symétrie, église, intérieur&#10;&#10;Description générée automatiquement">
            <a:extLst>
              <a:ext uri="{FF2B5EF4-FFF2-40B4-BE49-F238E27FC236}">
                <a16:creationId xmlns:a16="http://schemas.microsoft.com/office/drawing/2014/main" id="{AADDF92E-4ADA-68FF-9203-1D58C60885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53030" y="279000"/>
            <a:ext cx="42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CBD5AAE-4C8F-98EE-938C-878B065B622E}"/>
              </a:ext>
            </a:extLst>
          </p:cNvPr>
          <p:cNvSpPr txBox="1"/>
          <p:nvPr/>
        </p:nvSpPr>
        <p:spPr>
          <a:xfrm>
            <a:off x="485886" y="3547334"/>
            <a:ext cx="3367144" cy="461665"/>
          </a:xfrm>
          <a:prstGeom prst="rect">
            <a:avLst/>
          </a:prstGeom>
          <a:noFill/>
        </p:spPr>
        <p:txBody>
          <a:bodyPr wrap="square" rtlCol="0">
            <a:spAutoFit/>
          </a:bodyPr>
          <a:lstStyle/>
          <a:p>
            <a:r>
              <a:rPr lang="fr-FR" sz="2400" b="1">
                <a:solidFill>
                  <a:srgbClr val="FFFF00"/>
                </a:solidFill>
              </a:rPr>
              <a:t>Nef de la cathédrale.</a:t>
            </a:r>
            <a:endParaRPr lang="fr-FR" sz="2400" b="1" dirty="0">
              <a:solidFill>
                <a:srgbClr val="FFFF00"/>
              </a:solidFill>
            </a:endParaRPr>
          </a:p>
        </p:txBody>
      </p:sp>
    </p:spTree>
    <p:extLst>
      <p:ext uri="{BB962C8B-B14F-4D97-AF65-F5344CB8AC3E}">
        <p14:creationId xmlns:p14="http://schemas.microsoft.com/office/powerpoint/2010/main" val="305243249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pture d’écran, bâtiment, léger, art&#10;&#10;Description générée automatiquement">
            <a:extLst>
              <a:ext uri="{FF2B5EF4-FFF2-40B4-BE49-F238E27FC236}">
                <a16:creationId xmlns:a16="http://schemas.microsoft.com/office/drawing/2014/main" id="{7D6A1D31-68B0-5058-FFE2-CECE55A7EE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8044" y="279000"/>
            <a:ext cx="9455911" cy="6300000"/>
          </a:xfrm>
          <a:prstGeom prst="rect">
            <a:avLst/>
          </a:prstGeom>
          <a:effectLst>
            <a:softEdge rad="317500"/>
          </a:effectLst>
        </p:spPr>
      </p:pic>
      <p:sp>
        <p:nvSpPr>
          <p:cNvPr id="4" name="ZoneTexte 3">
            <a:extLst>
              <a:ext uri="{FF2B5EF4-FFF2-40B4-BE49-F238E27FC236}">
                <a16:creationId xmlns:a16="http://schemas.microsoft.com/office/drawing/2014/main" id="{2A1B8DD5-C35B-8D93-040C-C13C92B5044E}"/>
              </a:ext>
            </a:extLst>
          </p:cNvPr>
          <p:cNvSpPr txBox="1"/>
          <p:nvPr/>
        </p:nvSpPr>
        <p:spPr>
          <a:xfrm>
            <a:off x="4475180" y="6348167"/>
            <a:ext cx="6895652" cy="461665"/>
          </a:xfrm>
          <a:prstGeom prst="rect">
            <a:avLst/>
          </a:prstGeom>
          <a:noFill/>
        </p:spPr>
        <p:txBody>
          <a:bodyPr wrap="square" rtlCol="0">
            <a:spAutoFit/>
          </a:bodyPr>
          <a:lstStyle/>
          <a:p>
            <a:r>
              <a:rPr lang="fr-FR" sz="2400" b="1">
                <a:solidFill>
                  <a:srgbClr val="FFFF00"/>
                </a:solidFill>
              </a:rPr>
              <a:t>Intérieur de la flèche Sud.</a:t>
            </a:r>
            <a:endParaRPr lang="fr-FR" sz="2400" b="1" dirty="0">
              <a:solidFill>
                <a:srgbClr val="FFFF00"/>
              </a:solidFill>
            </a:endParaRPr>
          </a:p>
        </p:txBody>
      </p:sp>
    </p:spTree>
    <p:extLst>
      <p:ext uri="{BB962C8B-B14F-4D97-AF65-F5344CB8AC3E}">
        <p14:creationId xmlns:p14="http://schemas.microsoft.com/office/powerpoint/2010/main" val="269981738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bâtiment, ciel&#10;&#10;Description générée automatiquement">
            <a:extLst>
              <a:ext uri="{FF2B5EF4-FFF2-40B4-BE49-F238E27FC236}">
                <a16:creationId xmlns:a16="http://schemas.microsoft.com/office/drawing/2014/main" id="{E31DB6C7-53A9-633E-4311-941676045C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7" y="279000"/>
            <a:ext cx="9453606" cy="6300000"/>
          </a:xfrm>
          <a:prstGeom prst="rect">
            <a:avLst/>
          </a:prstGeom>
          <a:effectLst>
            <a:softEdge rad="317500"/>
          </a:effectLst>
        </p:spPr>
      </p:pic>
      <p:sp>
        <p:nvSpPr>
          <p:cNvPr id="4" name="ZoneTexte 3">
            <a:extLst>
              <a:ext uri="{FF2B5EF4-FFF2-40B4-BE49-F238E27FC236}">
                <a16:creationId xmlns:a16="http://schemas.microsoft.com/office/drawing/2014/main" id="{830A5342-4918-989E-8CF0-E4B3F562EF5C}"/>
              </a:ext>
            </a:extLst>
          </p:cNvPr>
          <p:cNvSpPr txBox="1"/>
          <p:nvPr/>
        </p:nvSpPr>
        <p:spPr>
          <a:xfrm>
            <a:off x="3905942" y="6396335"/>
            <a:ext cx="7422776" cy="461665"/>
          </a:xfrm>
          <a:prstGeom prst="rect">
            <a:avLst/>
          </a:prstGeom>
          <a:noFill/>
        </p:spPr>
        <p:txBody>
          <a:bodyPr wrap="square" rtlCol="0">
            <a:spAutoFit/>
          </a:bodyPr>
          <a:lstStyle/>
          <a:p>
            <a:r>
              <a:rPr lang="fr-FR" sz="2400" b="1">
                <a:solidFill>
                  <a:srgbClr val="FFFF00"/>
                </a:solidFill>
              </a:rPr>
              <a:t>Extérieur de la flèche Sud.</a:t>
            </a:r>
            <a:endParaRPr lang="fr-FR" sz="2400" b="1" dirty="0">
              <a:solidFill>
                <a:srgbClr val="FFFF00"/>
              </a:solidFill>
            </a:endParaRPr>
          </a:p>
        </p:txBody>
      </p:sp>
    </p:spTree>
    <p:extLst>
      <p:ext uri="{BB962C8B-B14F-4D97-AF65-F5344CB8AC3E}">
        <p14:creationId xmlns:p14="http://schemas.microsoft.com/office/powerpoint/2010/main" val="255094054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tour, ciel, flèche&#10;&#10;Description générée automatiquement">
            <a:extLst>
              <a:ext uri="{FF2B5EF4-FFF2-40B4-BE49-F238E27FC236}">
                <a16:creationId xmlns:a16="http://schemas.microsoft.com/office/drawing/2014/main" id="{028D8735-7FBF-101E-E554-ADA6F17487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9907" y="279000"/>
            <a:ext cx="4172185"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2F362F94-AAC7-8B64-A822-9C035CBF88AC}"/>
              </a:ext>
            </a:extLst>
          </p:cNvPr>
          <p:cNvSpPr txBox="1"/>
          <p:nvPr/>
        </p:nvSpPr>
        <p:spPr>
          <a:xfrm>
            <a:off x="8390965" y="3173506"/>
            <a:ext cx="3593054" cy="1569660"/>
          </a:xfrm>
          <a:prstGeom prst="rect">
            <a:avLst/>
          </a:prstGeom>
          <a:noFill/>
        </p:spPr>
        <p:txBody>
          <a:bodyPr wrap="square" rtlCol="0">
            <a:spAutoFit/>
          </a:bodyPr>
          <a:lstStyle/>
          <a:p>
            <a:r>
              <a:rPr lang="fr-FR" sz="2400" b="1">
                <a:solidFill>
                  <a:srgbClr val="FFFF00"/>
                </a:solidFill>
              </a:rPr>
              <a:t>Vue de la cathédrale Notre-Dame-de-l'Assomption depuis la D 941.</a:t>
            </a:r>
            <a:endParaRPr lang="fr-FR" sz="2400" b="1" dirty="0">
              <a:solidFill>
                <a:srgbClr val="FFFF00"/>
              </a:solidFill>
            </a:endParaRPr>
          </a:p>
        </p:txBody>
      </p:sp>
    </p:spTree>
    <p:extLst>
      <p:ext uri="{BB962C8B-B14F-4D97-AF65-F5344CB8AC3E}">
        <p14:creationId xmlns:p14="http://schemas.microsoft.com/office/powerpoint/2010/main" val="158628116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bâtiment, ciel, arbre&#10;&#10;Description générée automatiquement">
            <a:extLst>
              <a:ext uri="{FF2B5EF4-FFF2-40B4-BE49-F238E27FC236}">
                <a16:creationId xmlns:a16="http://schemas.microsoft.com/office/drawing/2014/main" id="{4D0F4E48-14E0-684F-114F-32C8497CAE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363" y="1636818"/>
            <a:ext cx="5364000" cy="3942101"/>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ZoneTexte 7">
            <a:extLst>
              <a:ext uri="{FF2B5EF4-FFF2-40B4-BE49-F238E27FC236}">
                <a16:creationId xmlns:a16="http://schemas.microsoft.com/office/drawing/2014/main" id="{0C8C841C-0749-CB7D-BC9A-D59924C6CDD4}"/>
              </a:ext>
            </a:extLst>
          </p:cNvPr>
          <p:cNvSpPr txBox="1"/>
          <p:nvPr/>
        </p:nvSpPr>
        <p:spPr>
          <a:xfrm>
            <a:off x="806824" y="268941"/>
            <a:ext cx="10424160" cy="1077218"/>
          </a:xfrm>
          <a:prstGeom prst="rect">
            <a:avLst/>
          </a:prstGeom>
          <a:noFill/>
        </p:spPr>
        <p:txBody>
          <a:bodyPr wrap="square" rtlCol="0">
            <a:spAutoFit/>
          </a:bodyPr>
          <a:lstStyle/>
          <a:p>
            <a:r>
              <a:rPr lang="fr-FR" sz="3200" b="1" dirty="0">
                <a:solidFill>
                  <a:srgbClr val="FFFF00"/>
                </a:solidFill>
              </a:rPr>
              <a:t>Lorient Vous A Présenté La Cathédrale De L’Assomption De Clermont – Ferrand </a:t>
            </a:r>
          </a:p>
        </p:txBody>
      </p:sp>
      <p:sp>
        <p:nvSpPr>
          <p:cNvPr id="9" name="ZoneTexte 8">
            <a:extLst>
              <a:ext uri="{FF2B5EF4-FFF2-40B4-BE49-F238E27FC236}">
                <a16:creationId xmlns:a16="http://schemas.microsoft.com/office/drawing/2014/main" id="{1A77EAB0-328D-34B6-4A1C-A970048AAA88}"/>
              </a:ext>
            </a:extLst>
          </p:cNvPr>
          <p:cNvSpPr txBox="1"/>
          <p:nvPr/>
        </p:nvSpPr>
        <p:spPr>
          <a:xfrm>
            <a:off x="6018904" y="1936376"/>
            <a:ext cx="5717689"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10" name="ZoneTexte 9">
            <a:extLst>
              <a:ext uri="{FF2B5EF4-FFF2-40B4-BE49-F238E27FC236}">
                <a16:creationId xmlns:a16="http://schemas.microsoft.com/office/drawing/2014/main" id="{E7A0F8A2-857C-42D5-E584-88650E8865BC}"/>
              </a:ext>
            </a:extLst>
          </p:cNvPr>
          <p:cNvSpPr txBox="1"/>
          <p:nvPr/>
        </p:nvSpPr>
        <p:spPr>
          <a:xfrm>
            <a:off x="6791455" y="3023093"/>
            <a:ext cx="4945138" cy="584775"/>
          </a:xfrm>
          <a:prstGeom prst="rect">
            <a:avLst/>
          </a:prstGeom>
          <a:noFill/>
        </p:spPr>
        <p:txBody>
          <a:bodyPr wrap="square" rtlCol="0">
            <a:spAutoFit/>
          </a:bodyPr>
          <a:lstStyle/>
          <a:p>
            <a:r>
              <a:rPr lang="fr-FR" sz="3200" b="1" dirty="0">
                <a:solidFill>
                  <a:srgbClr val="FFFF00"/>
                </a:solidFill>
              </a:rPr>
              <a:t>Merci De Votre Visite</a:t>
            </a:r>
          </a:p>
        </p:txBody>
      </p:sp>
      <p:sp>
        <p:nvSpPr>
          <p:cNvPr id="11" name="ZoneTexte 10">
            <a:extLst>
              <a:ext uri="{FF2B5EF4-FFF2-40B4-BE49-F238E27FC236}">
                <a16:creationId xmlns:a16="http://schemas.microsoft.com/office/drawing/2014/main" id="{C82AC65E-1CBC-5BF4-3399-462D97E9B8E2}"/>
              </a:ext>
            </a:extLst>
          </p:cNvPr>
          <p:cNvSpPr txBox="1"/>
          <p:nvPr/>
        </p:nvSpPr>
        <p:spPr>
          <a:xfrm>
            <a:off x="8093336" y="3942774"/>
            <a:ext cx="4098664" cy="584775"/>
          </a:xfrm>
          <a:prstGeom prst="rect">
            <a:avLst/>
          </a:prstGeom>
          <a:noFill/>
        </p:spPr>
        <p:txBody>
          <a:bodyPr wrap="square" rtlCol="0">
            <a:spAutoFit/>
          </a:bodyPr>
          <a:lstStyle/>
          <a:p>
            <a:r>
              <a:rPr lang="fr-FR" sz="3200" b="1" dirty="0">
                <a:solidFill>
                  <a:srgbClr val="FFFF00"/>
                </a:solidFill>
              </a:rPr>
              <a:t>Daniel</a:t>
            </a:r>
          </a:p>
        </p:txBody>
      </p:sp>
      <p:sp>
        <p:nvSpPr>
          <p:cNvPr id="12" name="ZoneTexte 11">
            <a:extLst>
              <a:ext uri="{FF2B5EF4-FFF2-40B4-BE49-F238E27FC236}">
                <a16:creationId xmlns:a16="http://schemas.microsoft.com/office/drawing/2014/main" id="{959C61E6-CF7A-F63C-83F7-BBF7CAA2A380}"/>
              </a:ext>
            </a:extLst>
          </p:cNvPr>
          <p:cNvSpPr txBox="1"/>
          <p:nvPr/>
        </p:nvSpPr>
        <p:spPr>
          <a:xfrm>
            <a:off x="187363" y="5687562"/>
            <a:ext cx="8390965" cy="523220"/>
          </a:xfrm>
          <a:prstGeom prst="rect">
            <a:avLst/>
          </a:prstGeom>
          <a:noFill/>
        </p:spPr>
        <p:txBody>
          <a:bodyPr wrap="square" rtlCol="0">
            <a:spAutoFit/>
          </a:bodyPr>
          <a:lstStyle/>
          <a:p>
            <a:r>
              <a:rPr lang="fr-FR" sz="2800" b="1">
                <a:solidFill>
                  <a:srgbClr val="FFFF00"/>
                </a:solidFill>
              </a:rPr>
              <a:t>Cathédrale Notre-Dame-de-l'Assomption </a:t>
            </a:r>
            <a:endParaRPr lang="fr-FR" sz="2800" b="1" dirty="0">
              <a:solidFill>
                <a:srgbClr val="FFFF00"/>
              </a:solidFill>
            </a:endParaRPr>
          </a:p>
        </p:txBody>
      </p:sp>
    </p:spTree>
    <p:extLst>
      <p:ext uri="{BB962C8B-B14F-4D97-AF65-F5344CB8AC3E}">
        <p14:creationId xmlns:p14="http://schemas.microsoft.com/office/powerpoint/2010/main" val="230762790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71</TotalTime>
  <Words>390</Words>
  <Application>Microsoft Office PowerPoint</Application>
  <PresentationFormat>Grand écran</PresentationFormat>
  <Paragraphs>41</Paragraphs>
  <Slides>33</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2024-08-15T18:06:52Z</dcterms:created>
  <dcterms:modified xsi:type="dcterms:W3CDTF">2024-08-16T04:26:57Z</dcterms:modified>
</cp:coreProperties>
</file>