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6" r:id="rId3"/>
    <p:sldId id="292" r:id="rId4"/>
    <p:sldId id="291" r:id="rId5"/>
    <p:sldId id="290" r:id="rId6"/>
    <p:sldId id="289" r:id="rId7"/>
    <p:sldId id="288" r:id="rId8"/>
    <p:sldId id="287" r:id="rId9"/>
    <p:sldId id="286" r:id="rId10"/>
    <p:sldId id="284" r:id="rId11"/>
    <p:sldId id="283" r:id="rId12"/>
    <p:sldId id="285" r:id="rId13"/>
    <p:sldId id="282" r:id="rId14"/>
    <p:sldId id="281" r:id="rId15"/>
    <p:sldId id="280" r:id="rId16"/>
    <p:sldId id="279" r:id="rId17"/>
    <p:sldId id="278" r:id="rId18"/>
    <p:sldId id="277" r:id="rId19"/>
    <p:sldId id="276" r:id="rId20"/>
    <p:sldId id="275" r:id="rId21"/>
    <p:sldId id="274" r:id="rId22"/>
    <p:sldId id="273" r:id="rId23"/>
    <p:sldId id="272" r:id="rId24"/>
    <p:sldId id="271" r:id="rId25"/>
    <p:sldId id="270" r:id="rId26"/>
    <p:sldId id="269" r:id="rId27"/>
    <p:sldId id="268" r:id="rId28"/>
    <p:sldId id="265"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064" autoAdjust="0"/>
    <p:restoredTop sz="94660"/>
  </p:normalViewPr>
  <p:slideViewPr>
    <p:cSldViewPr snapToGrid="0">
      <p:cViewPr varScale="1">
        <p:scale>
          <a:sx n="73" d="100"/>
          <a:sy n="73" d="100"/>
        </p:scale>
        <p:origin x="1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403D0D-2D46-4D78-9934-29F321869913}" type="datetimeFigureOut">
              <a:rPr lang="fr-FR" smtClean="0"/>
              <a:t>22/08/2024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D1737E-0A32-4212-AB15-C03E53885781}" type="slidenum">
              <a:rPr lang="fr-FR" smtClean="0"/>
              <a:t>‹N°›</a:t>
            </a:fld>
            <a:endParaRPr lang="fr-FR"/>
          </a:p>
        </p:txBody>
      </p:sp>
    </p:spTree>
    <p:extLst>
      <p:ext uri="{BB962C8B-B14F-4D97-AF65-F5344CB8AC3E}">
        <p14:creationId xmlns:p14="http://schemas.microsoft.com/office/powerpoint/2010/main" val="2040031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Un chef d'œuvre du cinéma Français  : </a:t>
            </a:r>
          </a:p>
          <a:p>
            <a:r>
              <a:rPr lang="fr-FR" dirty="0"/>
              <a:t>Un bon scénario  , une bonne histoire . </a:t>
            </a:r>
          </a:p>
          <a:p>
            <a:r>
              <a:rPr lang="fr-FR" dirty="0"/>
              <a:t>Un super casting : Jean Paul Belmondo  , Alain Delon et Vanessa Paradis réunis , dans le même film  . </a:t>
            </a:r>
          </a:p>
          <a:p>
            <a:r>
              <a:rPr lang="fr-FR" dirty="0"/>
              <a:t>Un mélange de comédie dramatique familiale et de film d'action . </a:t>
            </a:r>
          </a:p>
          <a:p>
            <a:r>
              <a:rPr lang="fr-FR" dirty="0"/>
              <a:t>De l' émotion  , de l' humour qui fait beaucoup rigoler  , du suspens et de l '  action  . </a:t>
            </a:r>
          </a:p>
          <a:p>
            <a:r>
              <a:rPr lang="fr-FR" dirty="0"/>
              <a:t>Que demander de plus  ?</a:t>
            </a:r>
          </a:p>
        </p:txBody>
      </p:sp>
      <p:sp>
        <p:nvSpPr>
          <p:cNvPr id="4" name="Espace réservé du numéro de diapositive 3"/>
          <p:cNvSpPr>
            <a:spLocks noGrp="1"/>
          </p:cNvSpPr>
          <p:nvPr>
            <p:ph type="sldNum" sz="quarter" idx="5"/>
          </p:nvPr>
        </p:nvSpPr>
        <p:spPr/>
        <p:txBody>
          <a:bodyPr/>
          <a:lstStyle/>
          <a:p>
            <a:fld id="{E4D1737E-0A32-4212-AB15-C03E53885781}" type="slidenum">
              <a:rPr lang="fr-FR" smtClean="0"/>
              <a:t>7</a:t>
            </a:fld>
            <a:endParaRPr lang="fr-FR"/>
          </a:p>
        </p:txBody>
      </p:sp>
    </p:spTree>
    <p:extLst>
      <p:ext uri="{BB962C8B-B14F-4D97-AF65-F5344CB8AC3E}">
        <p14:creationId xmlns:p14="http://schemas.microsoft.com/office/powerpoint/2010/main" val="455717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4D1737E-0A32-4212-AB15-C03E53885781}" type="slidenum">
              <a:rPr lang="fr-FR" smtClean="0"/>
              <a:t>23</a:t>
            </a:fld>
            <a:endParaRPr lang="fr-FR"/>
          </a:p>
        </p:txBody>
      </p:sp>
    </p:spTree>
    <p:extLst>
      <p:ext uri="{BB962C8B-B14F-4D97-AF65-F5344CB8AC3E}">
        <p14:creationId xmlns:p14="http://schemas.microsoft.com/office/powerpoint/2010/main" val="3625221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4D1737E-0A32-4212-AB15-C03E53885781}" type="slidenum">
              <a:rPr lang="fr-FR" smtClean="0"/>
              <a:t>26</a:t>
            </a:fld>
            <a:endParaRPr lang="fr-FR"/>
          </a:p>
        </p:txBody>
      </p:sp>
    </p:spTree>
    <p:extLst>
      <p:ext uri="{BB962C8B-B14F-4D97-AF65-F5344CB8AC3E}">
        <p14:creationId xmlns:p14="http://schemas.microsoft.com/office/powerpoint/2010/main" val="177028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1CE1AB-3961-5B5D-DD51-AE65039E81B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C319E4C-7DF7-1442-3B80-117A50EACC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C39A41C-5DDE-E925-1C4E-9613016A5EB3}"/>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72193241-17E5-1856-2D97-C8C3FB4408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77BC59-8D32-9437-D8A1-FF2F79B94DF1}"/>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2023128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4B2E04-5F88-244A-B50B-D2A0622D5EB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96E4B7-4906-ACE0-AD61-D78EA600263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C868C9-D455-05A2-D985-786E72A7E2DE}"/>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BAB896A6-B6B8-334F-4B0D-60CC514C4E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AF66776-1353-4373-886F-B001951161F0}"/>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3122542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D569A3-5D95-84C4-70FB-F6585AF778D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41A07D8-EB05-C29B-6459-3C72AEFA12B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A033A3F-2161-78D9-A5A4-96BB67599A54}"/>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6F84DC29-B4E3-9969-626C-5FED2852DB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85BF91B-F8C6-8E2D-D264-3011A15441CA}"/>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380502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9AD4EB-67FF-67A2-6B73-B4B42F26C5F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768AEF1-8E12-872C-757C-B912FC5261A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A52E0B0-FC96-5003-A38F-84174B0555F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8E7997A-27DC-501D-C959-A48EBD89DF41}"/>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6" name="Espace réservé du pied de page 5">
            <a:extLst>
              <a:ext uri="{FF2B5EF4-FFF2-40B4-BE49-F238E27FC236}">
                <a16:creationId xmlns:a16="http://schemas.microsoft.com/office/drawing/2014/main" id="{FDEE0DC7-D262-22A4-B996-031A91052D6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A3B3D7-BC78-D3F0-C4E6-6409B5AC2B6F}"/>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297742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A11984-21D6-6A6F-0118-669DBF117D8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CF4B332-BE7A-6274-D81F-7AD39BDF1B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349EBE0-B2FF-B1E5-CA57-F8FB3479672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BD48881-E771-A7AE-BC38-48021206C7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F8BD214-E63F-AF16-E3BD-40DF508B49F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1383FDF-3DBF-5F7D-4997-ADDFC7C25BBF}"/>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8" name="Espace réservé du pied de page 7">
            <a:extLst>
              <a:ext uri="{FF2B5EF4-FFF2-40B4-BE49-F238E27FC236}">
                <a16:creationId xmlns:a16="http://schemas.microsoft.com/office/drawing/2014/main" id="{FCBEE1B1-B7EF-4B9D-7A41-CDEE182AB76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13C6651-2544-0D02-8D13-2C8F9ED82AAD}"/>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6210919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5A11A5-B6AA-9874-E330-5958D8518A9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091A1F8-1331-8357-C791-0B1647012F0C}"/>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4" name="Espace réservé du pied de page 3">
            <a:extLst>
              <a:ext uri="{FF2B5EF4-FFF2-40B4-BE49-F238E27FC236}">
                <a16:creationId xmlns:a16="http://schemas.microsoft.com/office/drawing/2014/main" id="{6C8D1DB3-F293-4C44-AF6C-5175F318A89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1D3696C-B237-CE67-5A03-9E5F9E57486F}"/>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2610710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2EBF8C-F6FF-4DAB-7633-F06203C1E49F}"/>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3" name="Espace réservé du pied de page 2">
            <a:extLst>
              <a:ext uri="{FF2B5EF4-FFF2-40B4-BE49-F238E27FC236}">
                <a16:creationId xmlns:a16="http://schemas.microsoft.com/office/drawing/2014/main" id="{8DDC76CC-9424-9ECC-29C1-8E7ACFCBA32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2997C2F-97F2-9467-86DF-B268F9BA5953}"/>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14318529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3395F8-FD2F-D634-DB58-03528CE43AF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7E2EF01-8A73-73EA-E4AD-FCE26ED8BE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5F9AFAC-E12E-B0BF-2385-47DF029478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8CABE1E-E2D6-ED67-A415-A3846FEE105E}"/>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6" name="Espace réservé du pied de page 5">
            <a:extLst>
              <a:ext uri="{FF2B5EF4-FFF2-40B4-BE49-F238E27FC236}">
                <a16:creationId xmlns:a16="http://schemas.microsoft.com/office/drawing/2014/main" id="{C8A5B582-EE66-A9AC-6449-88FAAB97F93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968332B-86AB-7841-F45C-207CCBECF033}"/>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618203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B6A11D-18CE-14B7-8FF0-C3B5B431DEE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EA0E8BC-8F68-2F82-452A-97F45081A1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64A738D-05FD-0A7F-F327-45177072CA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FA8823F-6603-3798-98B9-D055E1B529A1}"/>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6" name="Espace réservé du pied de page 5">
            <a:extLst>
              <a:ext uri="{FF2B5EF4-FFF2-40B4-BE49-F238E27FC236}">
                <a16:creationId xmlns:a16="http://schemas.microsoft.com/office/drawing/2014/main" id="{69716931-559A-BFAE-103D-4D8E594E903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FCC9FA-B6D2-775F-7683-B5028F9FF153}"/>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3382229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8FA208-A576-D8D2-A56E-44D024A6A6B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04B735D-B0A8-99CA-F310-56E97A98A6A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E71AA8F-BE65-7AC8-6D83-F7CD70A6A861}"/>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97B16F6E-8401-8791-6D5C-4493B727B0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AD00B7-9687-3763-15AE-9AAFC23EB55A}"/>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874985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0DBBF3A-F74E-CDDE-DC91-F6A217B48CA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3B95FE-0237-1A1A-67AF-C2085CE14E6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151D52A-10A9-7557-604E-C9D3A2F4D47F}"/>
              </a:ext>
            </a:extLst>
          </p:cNvPr>
          <p:cNvSpPr>
            <a:spLocks noGrp="1"/>
          </p:cNvSpPr>
          <p:nvPr>
            <p:ph type="dt" sz="half" idx="10"/>
          </p:nvPr>
        </p:nvSpPr>
        <p:spPr/>
        <p:txBody>
          <a:bodyPr/>
          <a:lstStyle/>
          <a:p>
            <a:fld id="{7DF79E43-0AEE-4B1B-8E9B-06110373C1A2}"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17717E14-0250-19CF-B370-9A82BAD12F1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87B4DC0-61E4-9603-700E-AF7A1A7F1434}"/>
              </a:ext>
            </a:extLst>
          </p:cNvPr>
          <p:cNvSpPr>
            <a:spLocks noGrp="1"/>
          </p:cNvSpPr>
          <p:nvPr>
            <p:ph type="sldNum" sz="quarter" idx="12"/>
          </p:nvPr>
        </p:nvSpPr>
        <p:spPr/>
        <p:txBody>
          <a:bodyPr/>
          <a:lstStyle/>
          <a:p>
            <a:fld id="{5B89254A-0077-4764-BFEC-FED43A28F249}" type="slidenum">
              <a:rPr lang="fr-FR" smtClean="0"/>
              <a:t>‹N°›</a:t>
            </a:fld>
            <a:endParaRPr lang="fr-FR"/>
          </a:p>
        </p:txBody>
      </p:sp>
    </p:spTree>
    <p:extLst>
      <p:ext uri="{BB962C8B-B14F-4D97-AF65-F5344CB8AC3E}">
        <p14:creationId xmlns:p14="http://schemas.microsoft.com/office/powerpoint/2010/main" val="3887036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88A410F-E8AC-A527-F548-436FCAE8B8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69C2B35-8AAD-7401-64EA-38ACE2398A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646D50-2E32-C908-5403-60C0A01971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DF79E43-0AEE-4B1B-8E9B-06110373C1A2}"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D4E837BC-1FC3-47FE-210D-0E1748AB77F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ADCDD2B-025F-D5EB-4F37-0D05E09479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B89254A-0077-4764-BFEC-FED43A28F249}" type="slidenum">
              <a:rPr lang="fr-FR" smtClean="0"/>
              <a:t>‹N°›</a:t>
            </a:fld>
            <a:endParaRPr lang="fr-FR"/>
          </a:p>
        </p:txBody>
      </p:sp>
    </p:spTree>
    <p:extLst>
      <p:ext uri="{BB962C8B-B14F-4D97-AF65-F5344CB8AC3E}">
        <p14:creationId xmlns:p14="http://schemas.microsoft.com/office/powerpoint/2010/main" val="3956153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homme, personne, costume, vaisselle&#10;&#10;Description générée automatiquement">
            <a:extLst>
              <a:ext uri="{FF2B5EF4-FFF2-40B4-BE49-F238E27FC236}">
                <a16:creationId xmlns:a16="http://schemas.microsoft.com/office/drawing/2014/main" id="{103B931C-D986-5FED-77DB-F06646ADFB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1839" y="223986"/>
            <a:ext cx="5194389"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6FFF1EF-AB04-47B6-662D-244C0CACD25F}"/>
              </a:ext>
            </a:extLst>
          </p:cNvPr>
          <p:cNvSpPr txBox="1"/>
          <p:nvPr/>
        </p:nvSpPr>
        <p:spPr>
          <a:xfrm>
            <a:off x="8102906" y="2797481"/>
            <a:ext cx="4762325" cy="523220"/>
          </a:xfrm>
          <a:prstGeom prst="rect">
            <a:avLst/>
          </a:prstGeom>
          <a:noFill/>
        </p:spPr>
        <p:txBody>
          <a:bodyPr wrap="square" rtlCol="0">
            <a:spAutoFit/>
          </a:bodyPr>
          <a:lstStyle/>
          <a:p>
            <a:r>
              <a:rPr lang="fr-FR" sz="2800" b="1" dirty="0">
                <a:solidFill>
                  <a:srgbClr val="FFFF00"/>
                </a:solidFill>
              </a:rPr>
              <a:t>Alain Delon</a:t>
            </a:r>
          </a:p>
        </p:txBody>
      </p:sp>
      <p:sp>
        <p:nvSpPr>
          <p:cNvPr id="2" name="ZoneTexte 1">
            <a:extLst>
              <a:ext uri="{FF2B5EF4-FFF2-40B4-BE49-F238E27FC236}">
                <a16:creationId xmlns:a16="http://schemas.microsoft.com/office/drawing/2014/main" id="{3D417CC2-EEC4-B042-42C5-6EA12D130A02}"/>
              </a:ext>
            </a:extLst>
          </p:cNvPr>
          <p:cNvSpPr txBox="1"/>
          <p:nvPr/>
        </p:nvSpPr>
        <p:spPr>
          <a:xfrm>
            <a:off x="7787271" y="1534443"/>
            <a:ext cx="4776396" cy="523220"/>
          </a:xfrm>
          <a:prstGeom prst="rect">
            <a:avLst/>
          </a:prstGeom>
          <a:noFill/>
        </p:spPr>
        <p:txBody>
          <a:bodyPr wrap="square" rtlCol="0">
            <a:spAutoFit/>
          </a:bodyPr>
          <a:lstStyle/>
          <a:p>
            <a:r>
              <a:rPr lang="fr-FR" sz="2800" b="1" dirty="0">
                <a:solidFill>
                  <a:srgbClr val="FFFF00"/>
                </a:solidFill>
              </a:rPr>
              <a:t>Un Hommage</a:t>
            </a:r>
          </a:p>
        </p:txBody>
      </p:sp>
      <p:sp>
        <p:nvSpPr>
          <p:cNvPr id="3" name="ZoneTexte 2">
            <a:extLst>
              <a:ext uri="{FF2B5EF4-FFF2-40B4-BE49-F238E27FC236}">
                <a16:creationId xmlns:a16="http://schemas.microsoft.com/office/drawing/2014/main" id="{576EB652-FFB0-EECD-A090-1CDDFAA6F598}"/>
              </a:ext>
            </a:extLst>
          </p:cNvPr>
          <p:cNvSpPr txBox="1"/>
          <p:nvPr/>
        </p:nvSpPr>
        <p:spPr>
          <a:xfrm>
            <a:off x="8846900" y="2165962"/>
            <a:ext cx="3044414" cy="523220"/>
          </a:xfrm>
          <a:prstGeom prst="rect">
            <a:avLst/>
          </a:prstGeom>
          <a:noFill/>
        </p:spPr>
        <p:txBody>
          <a:bodyPr wrap="square" rtlCol="0">
            <a:spAutoFit/>
          </a:bodyPr>
          <a:lstStyle/>
          <a:p>
            <a:r>
              <a:rPr lang="fr-FR" sz="2800" b="1" dirty="0">
                <a:solidFill>
                  <a:srgbClr val="FFFF00"/>
                </a:solidFill>
              </a:rPr>
              <a:t>A</a:t>
            </a:r>
          </a:p>
        </p:txBody>
      </p:sp>
    </p:spTree>
    <p:extLst>
      <p:ext uri="{BB962C8B-B14F-4D97-AF65-F5344CB8AC3E}">
        <p14:creationId xmlns:p14="http://schemas.microsoft.com/office/powerpoint/2010/main" val="3042852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sndAc>
          <p:stSnd loop="1">
            <p:snd r:embed="rId2" name="Laetitia (Bande originale du film Les aventuriers).wav"/>
          </p:stSnd>
        </p:sndAc>
      </p:transition>
    </mc:Choice>
    <mc:Fallback xmlns="">
      <p:transition spd="slow" advClick="0" advTm="8000">
        <p:fade/>
        <p:sndAc>
          <p:stSnd loop="1">
            <p:snd r:embed="rId4" name="Laetitia (Bande originale du film Les aventurier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A1C353-2B9E-BE39-9BCC-F8A53FD0A387}"/>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Enfance et adolescence</a:t>
            </a:r>
          </a:p>
          <a:p>
            <a:pPr algn="ctr"/>
            <a:r>
              <a:rPr lang="fr-FR" sz="3200" b="1" dirty="0">
                <a:solidFill>
                  <a:srgbClr val="FFFF00"/>
                </a:solidFill>
              </a:rPr>
              <a:t>Alain Fabien Maurice Marcel Delon2,3,4 naît le 8 novembre 1935 à Sceaux, dans le département de la Seine (actuellement les Hauts-de-Seine). Fils de Fabien Delon (1904-19775), directeur du cinéma de Bourg-la-Reine (Hauts-de-Seine), « Le Régina », et d'Édith Arnold (1911-1995), employée dans une pharmacie, il est né dans une famille de la petite bourgeoisie6. Les Delon sont originaires de Saint-Vincent-Lespinasse, en Tarn-et-Garonne. Sa généalogie remonte à Jean Delon, né au XVe siècle. L'arrière-grand-père paternel d'Alain Delon, Fabien Delon (Saint-Vincent-Lespinasse, 28 décembre 1829 - Figeac (Lot), 12 décembre 1909), fait chevalier de l'ordre national de la Légion d'honneur le 8 août 18927, est ingénieur des ponts et chaussées.</a:t>
            </a:r>
          </a:p>
        </p:txBody>
      </p:sp>
    </p:spTree>
    <p:extLst>
      <p:ext uri="{BB962C8B-B14F-4D97-AF65-F5344CB8AC3E}">
        <p14:creationId xmlns:p14="http://schemas.microsoft.com/office/powerpoint/2010/main" val="18418397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1" end="1"/>
                                            </p:txEl>
                                          </p:spTgt>
                                        </p:tgtEl>
                                        <p:attrNameLst>
                                          <p:attrName>style.visibility</p:attrName>
                                        </p:attrNameLst>
                                      </p:cBhvr>
                                      <p:to>
                                        <p:strVal val="visible"/>
                                      </p:to>
                                    </p:set>
                                    <p:set>
                                      <p:cBhvr>
                                        <p:cTn id="16" dur="455" fill="hold">
                                          <p:stCondLst>
                                            <p:cond delay="0"/>
                                          </p:stCondLst>
                                        </p:cTn>
                                        <p:tgtEl>
                                          <p:spTgt spid="2">
                                            <p:txEl>
                                              <p:pRg st="1" end="1"/>
                                            </p:txEl>
                                          </p:spTgt>
                                        </p:tgtEl>
                                        <p:attrNameLst>
                                          <p:attrName>style.rotation</p:attrName>
                                        </p:attrNameLst>
                                      </p:cBhvr>
                                      <p:to>
                                        <p:strVal val="-45.0"/>
                                      </p:to>
                                    </p:set>
                                    <p:anim calcmode="lin" valueType="num">
                                      <p:cBhvr>
                                        <p:cTn id="17"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004A5BE-5349-14A0-5DE7-FC5D831825D8}"/>
              </a:ext>
            </a:extLst>
          </p:cNvPr>
          <p:cNvSpPr txBox="1"/>
          <p:nvPr/>
        </p:nvSpPr>
        <p:spPr>
          <a:xfrm>
            <a:off x="5686216" y="1367660"/>
            <a:ext cx="6096000" cy="4524315"/>
          </a:xfrm>
          <a:prstGeom prst="rect">
            <a:avLst/>
          </a:prstGeom>
          <a:noFill/>
        </p:spPr>
        <p:txBody>
          <a:bodyPr wrap="square">
            <a:spAutoFit/>
          </a:bodyPr>
          <a:lstStyle/>
          <a:p>
            <a:r>
              <a:rPr lang="fr-FR" sz="2400" b="1">
                <a:solidFill>
                  <a:srgbClr val="FFFF00"/>
                </a:solidFill>
              </a:rPr>
              <a:t>Nom de naissance	Alain Fabien Maurice Marcel Delon</a:t>
            </a:r>
          </a:p>
          <a:p>
            <a:r>
              <a:rPr lang="fr-FR" sz="2400" b="1">
                <a:solidFill>
                  <a:srgbClr val="FFFF00"/>
                </a:solidFill>
              </a:rPr>
              <a:t>Naissance	8 novembre 1935</a:t>
            </a:r>
          </a:p>
          <a:p>
            <a:r>
              <a:rPr lang="fr-FR" sz="2400" b="1">
                <a:solidFill>
                  <a:srgbClr val="FFFF00"/>
                </a:solidFill>
              </a:rPr>
              <a:t>Sceaux (Seine, France)</a:t>
            </a:r>
          </a:p>
          <a:p>
            <a:r>
              <a:rPr lang="fr-FR" sz="2400" b="1">
                <a:solidFill>
                  <a:srgbClr val="FFFF00"/>
                </a:solidFill>
              </a:rPr>
              <a:t>Nationalité	Française</a:t>
            </a:r>
          </a:p>
          <a:p>
            <a:r>
              <a:rPr lang="fr-FR" sz="2400" b="1">
                <a:solidFill>
                  <a:srgbClr val="FFFF00"/>
                </a:solidFill>
              </a:rPr>
              <a:t>Suisse (à partir de 1999)</a:t>
            </a:r>
          </a:p>
          <a:p>
            <a:r>
              <a:rPr lang="fr-FR" sz="2400" b="1">
                <a:solidFill>
                  <a:srgbClr val="FFFF00"/>
                </a:solidFill>
              </a:rPr>
              <a:t>Décès	18 août 2024 (à 88 ans)</a:t>
            </a:r>
          </a:p>
          <a:p>
            <a:r>
              <a:rPr lang="fr-FR" sz="2400" b="1">
                <a:solidFill>
                  <a:srgbClr val="FFFF00"/>
                </a:solidFill>
              </a:rPr>
              <a:t>Douchy-Montcorbon (Loiret, France)</a:t>
            </a:r>
          </a:p>
          <a:p>
            <a:r>
              <a:rPr lang="fr-FR" sz="2400" b="1">
                <a:solidFill>
                  <a:srgbClr val="FFFF00"/>
                </a:solidFill>
              </a:rPr>
              <a:t>Profession	Acteur</a:t>
            </a:r>
          </a:p>
          <a:p>
            <a:r>
              <a:rPr lang="fr-FR" sz="2400" b="1">
                <a:solidFill>
                  <a:srgbClr val="FFFF00"/>
                </a:solidFill>
              </a:rPr>
              <a:t>Réalisateur</a:t>
            </a:r>
          </a:p>
          <a:p>
            <a:r>
              <a:rPr lang="fr-FR" sz="2400" b="1">
                <a:solidFill>
                  <a:srgbClr val="FFFF00"/>
                </a:solidFill>
              </a:rPr>
              <a:t>Producteur</a:t>
            </a:r>
          </a:p>
          <a:p>
            <a:r>
              <a:rPr lang="fr-FR" sz="2400" b="1">
                <a:solidFill>
                  <a:srgbClr val="FFFF00"/>
                </a:solidFill>
              </a:rPr>
              <a:t>Films notables	Voir filmographie</a:t>
            </a:r>
            <a:endParaRPr lang="fr-FR" sz="2400" b="1" dirty="0">
              <a:solidFill>
                <a:srgbClr val="FFFF00"/>
              </a:solidFill>
            </a:endParaRPr>
          </a:p>
        </p:txBody>
      </p:sp>
      <p:pic>
        <p:nvPicPr>
          <p:cNvPr id="6" name="Image 5" descr="Une image contenant Visage humain, personne, habits, homme&#10;&#10;Description générée automatiquement">
            <a:extLst>
              <a:ext uri="{FF2B5EF4-FFF2-40B4-BE49-F238E27FC236}">
                <a16:creationId xmlns:a16="http://schemas.microsoft.com/office/drawing/2014/main" id="{7BDD48FB-3FD1-024D-0E48-C0E152ABF1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065" y="189000"/>
            <a:ext cx="456840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9497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olice, texte, Graphique, affiche&#10;&#10;Description générée automatiquement">
            <a:extLst>
              <a:ext uri="{FF2B5EF4-FFF2-40B4-BE49-F238E27FC236}">
                <a16:creationId xmlns:a16="http://schemas.microsoft.com/office/drawing/2014/main" id="{FAD71786-CC8D-D2DC-DAC2-55A97E6C71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1464" y="2535832"/>
            <a:ext cx="6084000" cy="355861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746917-663B-47DC-3582-5AC497EDC4FF}"/>
              </a:ext>
            </a:extLst>
          </p:cNvPr>
          <p:cNvSpPr txBox="1"/>
          <p:nvPr/>
        </p:nvSpPr>
        <p:spPr>
          <a:xfrm>
            <a:off x="7252855" y="1913659"/>
            <a:ext cx="4845627" cy="4524315"/>
          </a:xfrm>
          <a:prstGeom prst="rect">
            <a:avLst/>
          </a:prstGeom>
          <a:noFill/>
        </p:spPr>
        <p:txBody>
          <a:bodyPr wrap="square" rtlCol="0">
            <a:spAutoFit/>
          </a:bodyPr>
          <a:lstStyle/>
          <a:p>
            <a:r>
              <a:rPr lang="fr-FR" sz="2400" b="1" dirty="0">
                <a:solidFill>
                  <a:srgbClr val="FFFF00"/>
                </a:solidFill>
              </a:rPr>
              <a:t>Réalisation	Frédéric Forestier</a:t>
            </a:r>
          </a:p>
          <a:p>
            <a:r>
              <a:rPr lang="fr-FR" sz="2400" b="1" dirty="0">
                <a:solidFill>
                  <a:srgbClr val="FFFF00"/>
                </a:solidFill>
              </a:rPr>
              <a:t>Thomas </a:t>
            </a:r>
            <a:r>
              <a:rPr lang="fr-FR" sz="2400" b="1" dirty="0" err="1">
                <a:solidFill>
                  <a:srgbClr val="FFFF00"/>
                </a:solidFill>
              </a:rPr>
              <a:t>Langmann</a:t>
            </a:r>
            <a:endParaRPr lang="fr-FR" sz="2400" b="1" dirty="0">
              <a:solidFill>
                <a:srgbClr val="FFFF00"/>
              </a:solidFill>
            </a:endParaRPr>
          </a:p>
          <a:p>
            <a:r>
              <a:rPr lang="fr-FR" sz="2400" b="1" dirty="0">
                <a:solidFill>
                  <a:srgbClr val="FFFF00"/>
                </a:solidFill>
              </a:rPr>
              <a:t>Scénario	Thomas </a:t>
            </a:r>
            <a:r>
              <a:rPr lang="fr-FR" sz="2400" b="1" dirty="0" err="1">
                <a:solidFill>
                  <a:srgbClr val="FFFF00"/>
                </a:solidFill>
              </a:rPr>
              <a:t>Langmann</a:t>
            </a:r>
            <a:endParaRPr lang="fr-FR" sz="2400" b="1" dirty="0">
              <a:solidFill>
                <a:srgbClr val="FFFF00"/>
              </a:solidFill>
            </a:endParaRPr>
          </a:p>
          <a:p>
            <a:r>
              <a:rPr lang="fr-FR" sz="2400" b="1" dirty="0">
                <a:solidFill>
                  <a:srgbClr val="FFFF00"/>
                </a:solidFill>
              </a:rPr>
              <a:t>Olivier </a:t>
            </a:r>
            <a:r>
              <a:rPr lang="fr-FR" sz="2400" b="1" dirty="0" err="1">
                <a:solidFill>
                  <a:srgbClr val="FFFF00"/>
                </a:solidFill>
              </a:rPr>
              <a:t>Dazat</a:t>
            </a:r>
            <a:endParaRPr lang="fr-FR" sz="2400" b="1" dirty="0">
              <a:solidFill>
                <a:srgbClr val="FFFF00"/>
              </a:solidFill>
            </a:endParaRPr>
          </a:p>
          <a:p>
            <a:r>
              <a:rPr lang="fr-FR" sz="2400" b="1" dirty="0">
                <a:solidFill>
                  <a:srgbClr val="FFFF00"/>
                </a:solidFill>
              </a:rPr>
              <a:t>Alexandre Charlot</a:t>
            </a:r>
          </a:p>
          <a:p>
            <a:r>
              <a:rPr lang="fr-FR" sz="2400" b="1" dirty="0">
                <a:solidFill>
                  <a:srgbClr val="FFFF00"/>
                </a:solidFill>
              </a:rPr>
              <a:t>Franck Magnier</a:t>
            </a:r>
          </a:p>
          <a:p>
            <a:r>
              <a:rPr lang="fr-FR" sz="2400" b="1" dirty="0">
                <a:solidFill>
                  <a:srgbClr val="FFFF00"/>
                </a:solidFill>
              </a:rPr>
              <a:t>Acteurs principaux	</a:t>
            </a:r>
          </a:p>
          <a:p>
            <a:r>
              <a:rPr lang="fr-FR" sz="2400" b="1" dirty="0">
                <a:solidFill>
                  <a:srgbClr val="FFFF00"/>
                </a:solidFill>
              </a:rPr>
              <a:t>Clovis Cornillac</a:t>
            </a:r>
          </a:p>
          <a:p>
            <a:r>
              <a:rPr lang="fr-FR" sz="2400" b="1" dirty="0">
                <a:solidFill>
                  <a:srgbClr val="FFFF00"/>
                </a:solidFill>
              </a:rPr>
              <a:t>Gérard Depardieu</a:t>
            </a:r>
          </a:p>
          <a:p>
            <a:r>
              <a:rPr lang="fr-FR" sz="2400" b="1" dirty="0">
                <a:solidFill>
                  <a:srgbClr val="FFFF00"/>
                </a:solidFill>
              </a:rPr>
              <a:t>Benoît Poelvoorde</a:t>
            </a:r>
          </a:p>
          <a:p>
            <a:r>
              <a:rPr lang="fr-FR" sz="2400" b="1" dirty="0">
                <a:solidFill>
                  <a:srgbClr val="FFFF00"/>
                </a:solidFill>
              </a:rPr>
              <a:t>Vanessa </a:t>
            </a:r>
            <a:r>
              <a:rPr lang="fr-FR" sz="2400" b="1" dirty="0" err="1">
                <a:solidFill>
                  <a:srgbClr val="FFFF00"/>
                </a:solidFill>
              </a:rPr>
              <a:t>Hessler</a:t>
            </a:r>
            <a:endParaRPr lang="fr-FR" sz="2400" b="1" dirty="0">
              <a:solidFill>
                <a:srgbClr val="FFFF00"/>
              </a:solidFill>
            </a:endParaRPr>
          </a:p>
          <a:p>
            <a:r>
              <a:rPr lang="fr-FR" sz="2400" b="1" dirty="0">
                <a:solidFill>
                  <a:srgbClr val="FFFF00"/>
                </a:solidFill>
              </a:rPr>
              <a:t>Alain Delon</a:t>
            </a:r>
          </a:p>
        </p:txBody>
      </p:sp>
      <p:sp>
        <p:nvSpPr>
          <p:cNvPr id="5" name="ZoneTexte 4">
            <a:extLst>
              <a:ext uri="{FF2B5EF4-FFF2-40B4-BE49-F238E27FC236}">
                <a16:creationId xmlns:a16="http://schemas.microsoft.com/office/drawing/2014/main" id="{00E5894A-9C12-EAA2-D843-D97CB27DF235}"/>
              </a:ext>
            </a:extLst>
          </p:cNvPr>
          <p:cNvSpPr txBox="1"/>
          <p:nvPr/>
        </p:nvSpPr>
        <p:spPr>
          <a:xfrm>
            <a:off x="542239" y="854444"/>
            <a:ext cx="6878782" cy="1477328"/>
          </a:xfrm>
          <a:prstGeom prst="rect">
            <a:avLst/>
          </a:prstGeom>
          <a:noFill/>
        </p:spPr>
        <p:txBody>
          <a:bodyPr wrap="square" rtlCol="0">
            <a:spAutoFit/>
          </a:bodyPr>
          <a:lstStyle/>
          <a:p>
            <a:r>
              <a:rPr lang="fr-FR" sz="2400" b="1" dirty="0">
                <a:solidFill>
                  <a:srgbClr val="FFFF00"/>
                </a:solidFill>
              </a:rPr>
              <a:t>Astérix aux Jeux olympiques est un film franco-germano-hispano-italien réalisé par Frédéric Forestier et Thomas </a:t>
            </a:r>
            <a:r>
              <a:rPr lang="fr-FR" sz="2400" b="1" dirty="0" err="1">
                <a:solidFill>
                  <a:srgbClr val="FFFF00"/>
                </a:solidFill>
              </a:rPr>
              <a:t>Langmann</a:t>
            </a:r>
            <a:r>
              <a:rPr lang="fr-FR" sz="2400" b="1" dirty="0">
                <a:solidFill>
                  <a:srgbClr val="FFFF00"/>
                </a:solidFill>
              </a:rPr>
              <a:t>, sorti en 2008.</a:t>
            </a:r>
          </a:p>
          <a:p>
            <a:endParaRPr lang="fr-FR" dirty="0">
              <a:solidFill>
                <a:srgbClr val="FFFF00"/>
              </a:solidFill>
            </a:endParaRPr>
          </a:p>
        </p:txBody>
      </p:sp>
    </p:spTree>
    <p:extLst>
      <p:ext uri="{BB962C8B-B14F-4D97-AF65-F5344CB8AC3E}">
        <p14:creationId xmlns:p14="http://schemas.microsoft.com/office/powerpoint/2010/main" val="24528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intérieur, homme&#10;&#10;Description générée automatiquement">
            <a:extLst>
              <a:ext uri="{FF2B5EF4-FFF2-40B4-BE49-F238E27FC236}">
                <a16:creationId xmlns:a16="http://schemas.microsoft.com/office/drawing/2014/main" id="{D924039F-843C-93FE-C840-EE06C7072E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24686" y="2758867"/>
            <a:ext cx="4722472" cy="37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7588F6C-C646-C21C-FD60-294103C65D7C}"/>
              </a:ext>
            </a:extLst>
          </p:cNvPr>
          <p:cNvSpPr txBox="1"/>
          <p:nvPr/>
        </p:nvSpPr>
        <p:spPr>
          <a:xfrm>
            <a:off x="7444788" y="3184505"/>
            <a:ext cx="4062845" cy="2585323"/>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Titre original	Frank Riva</a:t>
            </a:r>
          </a:p>
          <a:p>
            <a:r>
              <a:rPr lang="fr-FR" sz="2400" b="1" dirty="0">
                <a:solidFill>
                  <a:srgbClr val="FFFF00"/>
                </a:solidFill>
              </a:rPr>
              <a:t>Genre	série policière</a:t>
            </a:r>
          </a:p>
          <a:p>
            <a:r>
              <a:rPr lang="fr-FR" sz="2400" b="1" dirty="0">
                <a:solidFill>
                  <a:srgbClr val="FFFF00"/>
                </a:solidFill>
              </a:rPr>
              <a:t>Création	Philippe </a:t>
            </a:r>
            <a:r>
              <a:rPr lang="fr-FR" sz="2400" b="1" dirty="0" err="1">
                <a:solidFill>
                  <a:srgbClr val="FFFF00"/>
                </a:solidFill>
              </a:rPr>
              <a:t>Setbon</a:t>
            </a:r>
            <a:endParaRPr lang="fr-FR" sz="2400" b="1" dirty="0">
              <a:solidFill>
                <a:srgbClr val="FFFF00"/>
              </a:solidFill>
            </a:endParaRPr>
          </a:p>
          <a:p>
            <a:r>
              <a:rPr lang="fr-FR" sz="2400" b="1" dirty="0">
                <a:solidFill>
                  <a:srgbClr val="FFFF00"/>
                </a:solidFill>
              </a:rPr>
              <a:t>Acteurs principaux	Alain Delon</a:t>
            </a:r>
            <a:endParaRPr lang="fr-FR" b="1" dirty="0">
              <a:solidFill>
                <a:srgbClr val="FFFF00"/>
              </a:solidFill>
            </a:endParaRPr>
          </a:p>
        </p:txBody>
      </p:sp>
      <p:sp>
        <p:nvSpPr>
          <p:cNvPr id="5" name="ZoneTexte 4">
            <a:extLst>
              <a:ext uri="{FF2B5EF4-FFF2-40B4-BE49-F238E27FC236}">
                <a16:creationId xmlns:a16="http://schemas.microsoft.com/office/drawing/2014/main" id="{200564F2-B592-6967-9AA4-ACFB5786FC41}"/>
              </a:ext>
            </a:extLst>
          </p:cNvPr>
          <p:cNvSpPr txBox="1"/>
          <p:nvPr/>
        </p:nvSpPr>
        <p:spPr>
          <a:xfrm>
            <a:off x="1298864" y="319133"/>
            <a:ext cx="6145924" cy="2308324"/>
          </a:xfrm>
          <a:prstGeom prst="rect">
            <a:avLst/>
          </a:prstGeom>
          <a:noFill/>
        </p:spPr>
        <p:txBody>
          <a:bodyPr wrap="square" rtlCol="0">
            <a:spAutoFit/>
          </a:bodyPr>
          <a:lstStyle/>
          <a:p>
            <a:r>
              <a:rPr lang="fr-FR" sz="2400" b="1" dirty="0">
                <a:solidFill>
                  <a:srgbClr val="FFFF00"/>
                </a:solidFill>
              </a:rPr>
              <a:t>Frank Riva est une série télévisée franco-allemande en six épisodes de 90 minutes créée par Philippe </a:t>
            </a:r>
            <a:r>
              <a:rPr lang="fr-FR" sz="2400" b="1" dirty="0" err="1">
                <a:solidFill>
                  <a:srgbClr val="FFFF00"/>
                </a:solidFill>
              </a:rPr>
              <a:t>Setbon</a:t>
            </a:r>
            <a:r>
              <a:rPr lang="fr-FR" sz="2400" b="1" dirty="0">
                <a:solidFill>
                  <a:srgbClr val="FFFF00"/>
                </a:solidFill>
              </a:rPr>
              <a:t>, réalisée par Patrick </a:t>
            </a:r>
            <a:r>
              <a:rPr lang="fr-FR" sz="2400" b="1" dirty="0" err="1">
                <a:solidFill>
                  <a:srgbClr val="FFFF00"/>
                </a:solidFill>
              </a:rPr>
              <a:t>Jamain</a:t>
            </a:r>
            <a:r>
              <a:rPr lang="fr-FR" sz="2400" b="1" dirty="0">
                <a:solidFill>
                  <a:srgbClr val="FFFF00"/>
                </a:solidFill>
              </a:rPr>
              <a:t> et diffusée entre le 7 novembre 2003 et le 29 novembre 2004 sur France 2.</a:t>
            </a:r>
          </a:p>
        </p:txBody>
      </p:sp>
    </p:spTree>
    <p:extLst>
      <p:ext uri="{BB962C8B-B14F-4D97-AF65-F5344CB8AC3E}">
        <p14:creationId xmlns:p14="http://schemas.microsoft.com/office/powerpoint/2010/main" val="2494170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Visage humain, homme, capture d’écran&#10;&#10;Description générée automatiquement">
            <a:extLst>
              <a:ext uri="{FF2B5EF4-FFF2-40B4-BE49-F238E27FC236}">
                <a16:creationId xmlns:a16="http://schemas.microsoft.com/office/drawing/2014/main" id="{36F55F77-1179-2C46-CD83-773E4647C7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35982" y="2387248"/>
            <a:ext cx="2844000" cy="400562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A31283F-02A2-5163-4C5E-B6D8F1BCD7B4}"/>
              </a:ext>
            </a:extLst>
          </p:cNvPr>
          <p:cNvSpPr txBox="1"/>
          <p:nvPr/>
        </p:nvSpPr>
        <p:spPr>
          <a:xfrm>
            <a:off x="5465380" y="3174362"/>
            <a:ext cx="6096000" cy="1569660"/>
          </a:xfrm>
          <a:prstGeom prst="rect">
            <a:avLst/>
          </a:prstGeom>
          <a:noFill/>
        </p:spPr>
        <p:txBody>
          <a:bodyPr wrap="square">
            <a:spAutoFit/>
          </a:bodyPr>
          <a:lstStyle/>
          <a:p>
            <a:r>
              <a:rPr lang="fr-FR" sz="2400" b="1" dirty="0">
                <a:solidFill>
                  <a:srgbClr val="FFFF00"/>
                </a:solidFill>
              </a:rPr>
              <a:t>Titre original	Fabio Montale</a:t>
            </a:r>
          </a:p>
          <a:p>
            <a:r>
              <a:rPr lang="fr-FR" sz="2400" b="1" dirty="0">
                <a:solidFill>
                  <a:srgbClr val="FFFF00"/>
                </a:solidFill>
              </a:rPr>
              <a:t>Genre	policier</a:t>
            </a:r>
          </a:p>
          <a:p>
            <a:r>
              <a:rPr lang="fr-FR" sz="2400" b="1" dirty="0">
                <a:solidFill>
                  <a:srgbClr val="FFFF00"/>
                </a:solidFill>
              </a:rPr>
              <a:t>Acteurs principaux	Alain Delon</a:t>
            </a:r>
          </a:p>
          <a:p>
            <a:r>
              <a:rPr lang="fr-FR" sz="2400" b="1" dirty="0">
                <a:solidFill>
                  <a:srgbClr val="FFFF00"/>
                </a:solidFill>
              </a:rPr>
              <a:t>Musique	Serge </a:t>
            </a:r>
            <a:r>
              <a:rPr lang="fr-FR" sz="2400" b="1" dirty="0" err="1">
                <a:solidFill>
                  <a:srgbClr val="FFFF00"/>
                </a:solidFill>
              </a:rPr>
              <a:t>Perathoner</a:t>
            </a:r>
            <a:r>
              <a:rPr lang="fr-FR" sz="2400" b="1" dirty="0">
                <a:solidFill>
                  <a:srgbClr val="FFFF00"/>
                </a:solidFill>
              </a:rPr>
              <a:t> et Jannick</a:t>
            </a:r>
            <a:endParaRPr lang="fr-FR" b="1" dirty="0">
              <a:solidFill>
                <a:srgbClr val="FFFF00"/>
              </a:solidFill>
            </a:endParaRPr>
          </a:p>
        </p:txBody>
      </p:sp>
      <p:sp>
        <p:nvSpPr>
          <p:cNvPr id="8" name="ZoneTexte 7">
            <a:extLst>
              <a:ext uri="{FF2B5EF4-FFF2-40B4-BE49-F238E27FC236}">
                <a16:creationId xmlns:a16="http://schemas.microsoft.com/office/drawing/2014/main" id="{AD31E14A-9254-A871-5430-6752D6DA8932}"/>
              </a:ext>
            </a:extLst>
          </p:cNvPr>
          <p:cNvSpPr txBox="1"/>
          <p:nvPr/>
        </p:nvSpPr>
        <p:spPr>
          <a:xfrm>
            <a:off x="394973" y="174987"/>
            <a:ext cx="8297081" cy="1938992"/>
          </a:xfrm>
          <a:prstGeom prst="rect">
            <a:avLst/>
          </a:prstGeom>
          <a:noFill/>
        </p:spPr>
        <p:txBody>
          <a:bodyPr wrap="square" rtlCol="0">
            <a:spAutoFit/>
          </a:bodyPr>
          <a:lstStyle/>
          <a:p>
            <a:r>
              <a:rPr lang="fr-FR" sz="2400" b="1" dirty="0">
                <a:solidFill>
                  <a:srgbClr val="FFFF00"/>
                </a:solidFill>
              </a:rPr>
              <a:t>Fabio Montale est une mini-série policière française en trois épisodes de 90 minutes, réalisée par José </a:t>
            </a:r>
            <a:r>
              <a:rPr lang="fr-FR" sz="2400" b="1" dirty="0" err="1">
                <a:solidFill>
                  <a:srgbClr val="FFFF00"/>
                </a:solidFill>
              </a:rPr>
              <a:t>Pinheiro</a:t>
            </a:r>
            <a:r>
              <a:rPr lang="fr-FR" sz="2400" b="1" dirty="0">
                <a:solidFill>
                  <a:srgbClr val="FFFF00"/>
                </a:solidFill>
              </a:rPr>
              <a:t> et diffusée les 3, 10 et 17 janvier 2002 sur TF1. Elle est tirée de la trilogie marseillaise du même nom, écrite par Jean-Claude </a:t>
            </a:r>
            <a:r>
              <a:rPr lang="fr-FR" sz="2400" b="1" dirty="0" err="1">
                <a:solidFill>
                  <a:srgbClr val="FFFF00"/>
                </a:solidFill>
              </a:rPr>
              <a:t>Izzo</a:t>
            </a:r>
            <a:r>
              <a:rPr lang="fr-FR" sz="2400" b="1" dirty="0">
                <a:solidFill>
                  <a:srgbClr val="FFFF00"/>
                </a:solidFill>
              </a:rPr>
              <a:t> et publiée en 1995.</a:t>
            </a:r>
          </a:p>
        </p:txBody>
      </p:sp>
    </p:spTree>
    <p:extLst>
      <p:ext uri="{BB962C8B-B14F-4D97-AF65-F5344CB8AC3E}">
        <p14:creationId xmlns:p14="http://schemas.microsoft.com/office/powerpoint/2010/main" val="4044576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habits, personne, Visage humain, costume&#10;&#10;Description générée automatiquement">
            <a:extLst>
              <a:ext uri="{FF2B5EF4-FFF2-40B4-BE49-F238E27FC236}">
                <a16:creationId xmlns:a16="http://schemas.microsoft.com/office/drawing/2014/main" id="{8BA74631-FDC7-17E8-2058-B7469F87A8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6181" y="2779420"/>
            <a:ext cx="6271998" cy="35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C4BC9CD4-9D46-FEA7-0594-CB3A602A367B}"/>
              </a:ext>
            </a:extLst>
          </p:cNvPr>
          <p:cNvSpPr txBox="1"/>
          <p:nvPr/>
        </p:nvSpPr>
        <p:spPr>
          <a:xfrm>
            <a:off x="430923" y="315311"/>
            <a:ext cx="8818180" cy="2246769"/>
          </a:xfrm>
          <a:prstGeom prst="rect">
            <a:avLst/>
          </a:prstGeom>
          <a:noFill/>
        </p:spPr>
        <p:txBody>
          <a:bodyPr wrap="square">
            <a:spAutoFit/>
          </a:bodyPr>
          <a:lstStyle/>
          <a:p>
            <a:r>
              <a:rPr lang="fr-FR" sz="2000" b="1" dirty="0">
                <a:solidFill>
                  <a:srgbClr val="FFFF00"/>
                </a:solidFill>
              </a:rPr>
              <a:t>Alice sort de prison après avoir purgé une peine de huit mois ferme pour vol de voiture. Sa mère qui vient de mourir lui a laissé une cassette ou elle lui avoue le mystère de sa naissance. Alice n'a jamais connu son père. Il y a vingt ans, sa mère a aimé deux hommes. L'un des deux l'a conçue sans le savoir puisqu'elle ne leur a rien dit. Alice va découvrir deux gros gabarits. Avant de savoir lequel des deux est son papa, elle va les entrainer dans une sacrée aventure.</a:t>
            </a:r>
          </a:p>
        </p:txBody>
      </p:sp>
      <p:sp>
        <p:nvSpPr>
          <p:cNvPr id="11" name="ZoneTexte 10">
            <a:extLst>
              <a:ext uri="{FF2B5EF4-FFF2-40B4-BE49-F238E27FC236}">
                <a16:creationId xmlns:a16="http://schemas.microsoft.com/office/drawing/2014/main" id="{EF783C76-9F56-2FB5-4324-750498F6A4C3}"/>
              </a:ext>
            </a:extLst>
          </p:cNvPr>
          <p:cNvSpPr txBox="1"/>
          <p:nvPr/>
        </p:nvSpPr>
        <p:spPr>
          <a:xfrm>
            <a:off x="7152288" y="2779420"/>
            <a:ext cx="5239409" cy="3170099"/>
          </a:xfrm>
          <a:prstGeom prst="rect">
            <a:avLst/>
          </a:prstGeom>
          <a:noFill/>
        </p:spPr>
        <p:txBody>
          <a:bodyPr wrap="square">
            <a:spAutoFit/>
          </a:bodyPr>
          <a:lstStyle/>
          <a:p>
            <a:r>
              <a:rPr lang="fr-FR" sz="2000" b="1" dirty="0">
                <a:solidFill>
                  <a:srgbClr val="FFFF00"/>
                </a:solidFill>
              </a:rPr>
              <a:t>Un chef d'œuvre du cinéma Français  : </a:t>
            </a:r>
          </a:p>
          <a:p>
            <a:r>
              <a:rPr lang="fr-FR" sz="2000" b="1" dirty="0">
                <a:solidFill>
                  <a:srgbClr val="FFFF00"/>
                </a:solidFill>
              </a:rPr>
              <a:t>Un bon scénario  , une bonne histoire . </a:t>
            </a:r>
          </a:p>
          <a:p>
            <a:r>
              <a:rPr lang="fr-FR" sz="2000" b="1" dirty="0">
                <a:solidFill>
                  <a:srgbClr val="FFFF00"/>
                </a:solidFill>
              </a:rPr>
              <a:t>Un super casting : Jean Paul Belmondo  , Alain Delon et Vanessa Paradis réunis , dans le même film  . </a:t>
            </a:r>
          </a:p>
          <a:p>
            <a:r>
              <a:rPr lang="fr-FR" sz="2000" b="1" dirty="0">
                <a:solidFill>
                  <a:srgbClr val="FFFF00"/>
                </a:solidFill>
              </a:rPr>
              <a:t>Un mélange de comédie dramatique familiale et de film d'action . </a:t>
            </a:r>
          </a:p>
          <a:p>
            <a:r>
              <a:rPr lang="fr-FR" sz="2000" b="1" dirty="0">
                <a:solidFill>
                  <a:srgbClr val="FFFF00"/>
                </a:solidFill>
              </a:rPr>
              <a:t>De l' émotion  , de l' humour qui fait beaucoup rigoler  , du suspens et de l '  action  . </a:t>
            </a:r>
          </a:p>
        </p:txBody>
      </p:sp>
    </p:spTree>
    <p:extLst>
      <p:ext uri="{BB962C8B-B14F-4D97-AF65-F5344CB8AC3E}">
        <p14:creationId xmlns:p14="http://schemas.microsoft.com/office/powerpoint/2010/main" val="214824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habits, personne, Visage humain, noir et blanc&#10;&#10;Description générée automatiquement">
            <a:extLst>
              <a:ext uri="{FF2B5EF4-FFF2-40B4-BE49-F238E27FC236}">
                <a16:creationId xmlns:a16="http://schemas.microsoft.com/office/drawing/2014/main" id="{CC586E48-8821-B795-E937-441B9FBF8B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8936" y="2665689"/>
            <a:ext cx="6300000" cy="354460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1BA9438A-4A03-C0B7-082F-19755F8F46CB}"/>
              </a:ext>
            </a:extLst>
          </p:cNvPr>
          <p:cNvSpPr txBox="1"/>
          <p:nvPr/>
        </p:nvSpPr>
        <p:spPr>
          <a:xfrm>
            <a:off x="540327" y="93518"/>
            <a:ext cx="8354291" cy="1938992"/>
          </a:xfrm>
          <a:prstGeom prst="rect">
            <a:avLst/>
          </a:prstGeom>
          <a:noFill/>
        </p:spPr>
        <p:txBody>
          <a:bodyPr wrap="square" rtlCol="0">
            <a:spAutoFit/>
          </a:bodyPr>
          <a:lstStyle/>
          <a:p>
            <a:r>
              <a:rPr lang="fr-FR" sz="2400" b="1">
                <a:solidFill>
                  <a:srgbClr val="FFFF00"/>
                </a:solidFill>
              </a:rPr>
              <a:t>Dans l'Italie d'après-guerre, dans le cadre de l'industrialisation accélérée du Nord du pays et de l'émigration intérieure, du sud vers le nord, l'innocence, la naïveté et les traditions méridionales se heurtent à la réalité des temps modernes et de la vie urbaine.</a:t>
            </a:r>
            <a:endParaRPr lang="fr-FR" sz="2400" b="1" dirty="0">
              <a:solidFill>
                <a:srgbClr val="FFFF00"/>
              </a:solidFill>
            </a:endParaRPr>
          </a:p>
        </p:txBody>
      </p:sp>
      <p:sp>
        <p:nvSpPr>
          <p:cNvPr id="12" name="ZoneTexte 11">
            <a:extLst>
              <a:ext uri="{FF2B5EF4-FFF2-40B4-BE49-F238E27FC236}">
                <a16:creationId xmlns:a16="http://schemas.microsoft.com/office/drawing/2014/main" id="{93BE64C2-76EE-F9FB-D342-9DFA4CEDED41}"/>
              </a:ext>
            </a:extLst>
          </p:cNvPr>
          <p:cNvSpPr txBox="1"/>
          <p:nvPr/>
        </p:nvSpPr>
        <p:spPr>
          <a:xfrm>
            <a:off x="7351907" y="2665689"/>
            <a:ext cx="4840093" cy="3416320"/>
          </a:xfrm>
          <a:prstGeom prst="rect">
            <a:avLst/>
          </a:prstGeom>
          <a:noFill/>
        </p:spPr>
        <p:txBody>
          <a:bodyPr wrap="square" rtlCol="0">
            <a:spAutoFit/>
          </a:bodyPr>
          <a:lstStyle/>
          <a:p>
            <a:r>
              <a:rPr lang="it-IT" sz="2400" b="1">
                <a:solidFill>
                  <a:srgbClr val="FFFF00"/>
                </a:solidFill>
              </a:rPr>
              <a:t>Titre original	Rocco e i suoi fratelli</a:t>
            </a:r>
          </a:p>
          <a:p>
            <a:r>
              <a:rPr lang="it-IT" sz="2400" b="1">
                <a:solidFill>
                  <a:srgbClr val="FFFF00"/>
                </a:solidFill>
              </a:rPr>
              <a:t>Réalisation	Luchino Visconti</a:t>
            </a:r>
          </a:p>
          <a:p>
            <a:r>
              <a:rPr lang="it-IT" sz="2400" b="1">
                <a:solidFill>
                  <a:srgbClr val="FFFF00"/>
                </a:solidFill>
              </a:rPr>
              <a:t>Scénario	Luchino Visconti</a:t>
            </a:r>
          </a:p>
          <a:p>
            <a:r>
              <a:rPr lang="it-IT" sz="2400" b="1">
                <a:solidFill>
                  <a:srgbClr val="FFFF00"/>
                </a:solidFill>
              </a:rPr>
              <a:t>Vasco Pratolini</a:t>
            </a:r>
          </a:p>
          <a:p>
            <a:r>
              <a:rPr lang="it-IT" sz="2400" b="1">
                <a:solidFill>
                  <a:srgbClr val="FFFF00"/>
                </a:solidFill>
              </a:rPr>
              <a:t>Acteurs principaux	</a:t>
            </a:r>
          </a:p>
          <a:p>
            <a:r>
              <a:rPr lang="it-IT" sz="2400" b="1">
                <a:solidFill>
                  <a:srgbClr val="FFFF00"/>
                </a:solidFill>
              </a:rPr>
              <a:t>Annie Girardot</a:t>
            </a:r>
          </a:p>
          <a:p>
            <a:r>
              <a:rPr lang="it-IT" sz="2400" b="1">
                <a:solidFill>
                  <a:srgbClr val="FFFF00"/>
                </a:solidFill>
              </a:rPr>
              <a:t>Alain Delon</a:t>
            </a:r>
          </a:p>
          <a:p>
            <a:r>
              <a:rPr lang="it-IT" sz="2400" b="1">
                <a:solidFill>
                  <a:srgbClr val="FFFF00"/>
                </a:solidFill>
              </a:rPr>
              <a:t>Renato Salvatori</a:t>
            </a:r>
            <a:endParaRPr lang="fr-FR" sz="2400" b="1" dirty="0">
              <a:solidFill>
                <a:srgbClr val="FFFF00"/>
              </a:solidFill>
            </a:endParaRPr>
          </a:p>
        </p:txBody>
      </p:sp>
    </p:spTree>
    <p:extLst>
      <p:ext uri="{BB962C8B-B14F-4D97-AF65-F5344CB8AC3E}">
        <p14:creationId xmlns:p14="http://schemas.microsoft.com/office/powerpoint/2010/main" val="3235591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2A79E05-13CA-E587-93FB-CC89E2E33ACB}"/>
              </a:ext>
            </a:extLst>
          </p:cNvPr>
          <p:cNvSpPr txBox="1"/>
          <p:nvPr/>
        </p:nvSpPr>
        <p:spPr>
          <a:xfrm>
            <a:off x="6960118" y="3120184"/>
            <a:ext cx="4520045" cy="2677656"/>
          </a:xfrm>
          <a:prstGeom prst="rect">
            <a:avLst/>
          </a:prstGeom>
          <a:noFill/>
        </p:spPr>
        <p:txBody>
          <a:bodyPr wrap="square" rtlCol="0">
            <a:spAutoFit/>
          </a:bodyPr>
          <a:lstStyle/>
          <a:p>
            <a:r>
              <a:rPr lang="fr-FR" sz="2400" b="1" dirty="0">
                <a:solidFill>
                  <a:srgbClr val="FFFF00"/>
                </a:solidFill>
              </a:rPr>
              <a:t>Réalisation	René Clément</a:t>
            </a:r>
          </a:p>
          <a:p>
            <a:r>
              <a:rPr lang="fr-FR" sz="2400" b="1" dirty="0">
                <a:solidFill>
                  <a:srgbClr val="FFFF00"/>
                </a:solidFill>
              </a:rPr>
              <a:t>Scénario	René Clément</a:t>
            </a:r>
          </a:p>
          <a:p>
            <a:r>
              <a:rPr lang="fr-FR" sz="2400" b="1" dirty="0">
                <a:solidFill>
                  <a:srgbClr val="FFFF00"/>
                </a:solidFill>
              </a:rPr>
              <a:t>Paul </a:t>
            </a:r>
            <a:r>
              <a:rPr lang="fr-FR" sz="2400" b="1" dirty="0" err="1">
                <a:solidFill>
                  <a:srgbClr val="FFFF00"/>
                </a:solidFill>
              </a:rPr>
              <a:t>Gégauff</a:t>
            </a:r>
            <a:endParaRPr lang="fr-FR" sz="2400" b="1" dirty="0">
              <a:solidFill>
                <a:srgbClr val="FFFF00"/>
              </a:solidFill>
            </a:endParaRP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Marie Laforêt</a:t>
            </a:r>
          </a:p>
          <a:p>
            <a:r>
              <a:rPr lang="fr-FR" sz="2400" b="1" dirty="0">
                <a:solidFill>
                  <a:srgbClr val="FFFF00"/>
                </a:solidFill>
              </a:rPr>
              <a:t>Maurice </a:t>
            </a:r>
            <a:r>
              <a:rPr lang="fr-FR" sz="2400" b="1" dirty="0" err="1">
                <a:solidFill>
                  <a:srgbClr val="FFFF00"/>
                </a:solidFill>
              </a:rPr>
              <a:t>Ronet</a:t>
            </a:r>
            <a:endParaRPr lang="fr-FR" sz="2400" b="1" dirty="0">
              <a:solidFill>
                <a:srgbClr val="FFFF00"/>
              </a:solidFill>
            </a:endParaRPr>
          </a:p>
        </p:txBody>
      </p:sp>
      <p:sp>
        <p:nvSpPr>
          <p:cNvPr id="3" name="ZoneTexte 2">
            <a:extLst>
              <a:ext uri="{FF2B5EF4-FFF2-40B4-BE49-F238E27FC236}">
                <a16:creationId xmlns:a16="http://schemas.microsoft.com/office/drawing/2014/main" id="{2ACD7930-CF2C-CE55-1E8A-94DD056F520E}"/>
              </a:ext>
            </a:extLst>
          </p:cNvPr>
          <p:cNvSpPr txBox="1"/>
          <p:nvPr/>
        </p:nvSpPr>
        <p:spPr>
          <a:xfrm>
            <a:off x="356754" y="325821"/>
            <a:ext cx="10419216" cy="2308324"/>
          </a:xfrm>
          <a:prstGeom prst="rect">
            <a:avLst/>
          </a:prstGeom>
          <a:noFill/>
        </p:spPr>
        <p:txBody>
          <a:bodyPr wrap="square" rtlCol="0">
            <a:spAutoFit/>
          </a:bodyPr>
          <a:lstStyle/>
          <a:p>
            <a:r>
              <a:rPr lang="fr-FR" sz="2400" b="1">
                <a:solidFill>
                  <a:srgbClr val="FFFF00"/>
                </a:solidFill>
              </a:rPr>
              <a:t>Plein Soleil est un film franco-italien de René Clément sorti en 1960. Le scénario est adapté du roman Monsieur Ripley de Patricia Highsmith publié en 1955. Quarante ans plus tard, Anthony Minghella adapte à nouveau le roman pour le film Le Talentueux Mr Ripley, ou L'Énigmatique M. Ripley au Québec (The Talented Mr Ripley), avec Matt Damon et Jude Law.</a:t>
            </a:r>
            <a:endParaRPr lang="fr-FR" sz="2400" b="1" dirty="0">
              <a:solidFill>
                <a:srgbClr val="FFFF00"/>
              </a:solidFill>
            </a:endParaRPr>
          </a:p>
        </p:txBody>
      </p:sp>
      <p:pic>
        <p:nvPicPr>
          <p:cNvPr id="4" name="Image 3">
            <a:extLst>
              <a:ext uri="{FF2B5EF4-FFF2-40B4-BE49-F238E27FC236}">
                <a16:creationId xmlns:a16="http://schemas.microsoft.com/office/drawing/2014/main" id="{C89D452F-B5C5-A7F5-A454-E771EE0F4A05}"/>
              </a:ext>
            </a:extLst>
          </p:cNvPr>
          <p:cNvPicPr>
            <a:picLocks noChangeAspect="1"/>
          </p:cNvPicPr>
          <p:nvPr/>
        </p:nvPicPr>
        <p:blipFill>
          <a:blip r:embed="rId2"/>
          <a:stretch>
            <a:fillRect/>
          </a:stretch>
        </p:blipFill>
        <p:spPr>
          <a:xfrm>
            <a:off x="1116469" y="2920402"/>
            <a:ext cx="5140709" cy="326640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00427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7D44FE4-CE62-780B-5ADD-1B2BCCDF2797}"/>
              </a:ext>
            </a:extLst>
          </p:cNvPr>
          <p:cNvPicPr>
            <a:picLocks noChangeAspect="1"/>
          </p:cNvPicPr>
          <p:nvPr/>
        </p:nvPicPr>
        <p:blipFill>
          <a:blip r:embed="rId2"/>
          <a:stretch>
            <a:fillRect/>
          </a:stretch>
        </p:blipFill>
        <p:spPr>
          <a:xfrm>
            <a:off x="793203" y="2819399"/>
            <a:ext cx="5436000" cy="238853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C865C84F-F337-1A93-4043-742990C16270}"/>
              </a:ext>
            </a:extLst>
          </p:cNvPr>
          <p:cNvSpPr txBox="1"/>
          <p:nvPr/>
        </p:nvSpPr>
        <p:spPr>
          <a:xfrm>
            <a:off x="7120130" y="1613009"/>
            <a:ext cx="4488873" cy="480131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Titre original	Che </a:t>
            </a:r>
            <a:r>
              <a:rPr lang="fr-FR" sz="2400" b="1" dirty="0" err="1">
                <a:solidFill>
                  <a:srgbClr val="FFFF00"/>
                </a:solidFill>
              </a:rPr>
              <a:t>gioia</a:t>
            </a:r>
            <a:r>
              <a:rPr lang="fr-FR" sz="2400" b="1" dirty="0">
                <a:solidFill>
                  <a:srgbClr val="FFFF00"/>
                </a:solidFill>
              </a:rPr>
              <a:t> </a:t>
            </a:r>
            <a:r>
              <a:rPr lang="fr-FR" sz="2400" b="1" dirty="0" err="1">
                <a:solidFill>
                  <a:srgbClr val="FFFF00"/>
                </a:solidFill>
              </a:rPr>
              <a:t>vivere</a:t>
            </a:r>
            <a:endParaRPr lang="fr-FR" sz="2400" b="1" dirty="0">
              <a:solidFill>
                <a:srgbClr val="FFFF00"/>
              </a:solidFill>
            </a:endParaRPr>
          </a:p>
          <a:p>
            <a:r>
              <a:rPr lang="fr-FR" sz="2400" b="1" dirty="0">
                <a:solidFill>
                  <a:srgbClr val="FFFF00"/>
                </a:solidFill>
              </a:rPr>
              <a:t>Réalisation	René Clément</a:t>
            </a:r>
          </a:p>
          <a:p>
            <a:r>
              <a:rPr lang="fr-FR" sz="2400" b="1" dirty="0">
                <a:solidFill>
                  <a:srgbClr val="FFFF00"/>
                </a:solidFill>
              </a:rPr>
              <a:t>Scénario	Leonardo Benvenuti</a:t>
            </a:r>
          </a:p>
          <a:p>
            <a:r>
              <a:rPr lang="fr-FR" sz="2400" b="1" dirty="0">
                <a:solidFill>
                  <a:srgbClr val="FFFF00"/>
                </a:solidFill>
              </a:rPr>
              <a:t>Pierre Bost</a:t>
            </a:r>
          </a:p>
          <a:p>
            <a:r>
              <a:rPr lang="fr-FR" sz="2400" b="1" dirty="0">
                <a:solidFill>
                  <a:srgbClr val="FFFF00"/>
                </a:solidFill>
              </a:rPr>
              <a:t>René Clément</a:t>
            </a:r>
          </a:p>
          <a:p>
            <a:r>
              <a:rPr lang="fr-FR" sz="2400" b="1" dirty="0">
                <a:solidFill>
                  <a:srgbClr val="FFFF00"/>
                </a:solidFill>
              </a:rPr>
              <a:t>Piero De Bernardi, d'après une idée de </a:t>
            </a:r>
            <a:r>
              <a:rPr lang="fr-FR" sz="2400" b="1" dirty="0" err="1">
                <a:solidFill>
                  <a:srgbClr val="FFFF00"/>
                </a:solidFill>
              </a:rPr>
              <a:t>Gualtiero</a:t>
            </a:r>
            <a:r>
              <a:rPr lang="fr-FR" sz="2400" b="1" dirty="0">
                <a:solidFill>
                  <a:srgbClr val="FFFF00"/>
                </a:solidFill>
              </a:rPr>
              <a:t> </a:t>
            </a:r>
            <a:r>
              <a:rPr lang="fr-FR" sz="2400" b="1" dirty="0" err="1">
                <a:solidFill>
                  <a:srgbClr val="FFFF00"/>
                </a:solidFill>
              </a:rPr>
              <a:t>Jacopetti</a:t>
            </a:r>
            <a:endParaRPr lang="fr-FR" sz="2400" b="1" dirty="0">
              <a:solidFill>
                <a:srgbClr val="FFFF00"/>
              </a:solidFill>
            </a:endParaRP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Barbara </a:t>
            </a:r>
            <a:r>
              <a:rPr lang="fr-FR" sz="2400" b="1" dirty="0" err="1">
                <a:solidFill>
                  <a:srgbClr val="FFFF00"/>
                </a:solidFill>
              </a:rPr>
              <a:t>Lass</a:t>
            </a:r>
            <a:endParaRPr lang="fr-FR" sz="2400" b="1" dirty="0">
              <a:solidFill>
                <a:srgbClr val="FFFF00"/>
              </a:solidFill>
            </a:endParaRPr>
          </a:p>
          <a:p>
            <a:r>
              <a:rPr lang="fr-FR" sz="2400" b="1" dirty="0">
                <a:solidFill>
                  <a:srgbClr val="FFFF00"/>
                </a:solidFill>
              </a:rPr>
              <a:t>Gino </a:t>
            </a:r>
            <a:r>
              <a:rPr lang="fr-FR" sz="2400" b="1" dirty="0" err="1">
                <a:solidFill>
                  <a:srgbClr val="FFFF00"/>
                </a:solidFill>
              </a:rPr>
              <a:t>Cervi</a:t>
            </a:r>
            <a:endParaRPr lang="fr-FR" b="1" dirty="0">
              <a:solidFill>
                <a:srgbClr val="FFFF00"/>
              </a:solidFill>
            </a:endParaRPr>
          </a:p>
        </p:txBody>
      </p:sp>
      <p:sp>
        <p:nvSpPr>
          <p:cNvPr id="6" name="ZoneTexte 5">
            <a:extLst>
              <a:ext uri="{FF2B5EF4-FFF2-40B4-BE49-F238E27FC236}">
                <a16:creationId xmlns:a16="http://schemas.microsoft.com/office/drawing/2014/main" id="{4D794CC3-F2A0-4E45-874E-FB351B62C14C}"/>
              </a:ext>
            </a:extLst>
          </p:cNvPr>
          <p:cNvSpPr txBox="1"/>
          <p:nvPr/>
        </p:nvSpPr>
        <p:spPr>
          <a:xfrm>
            <a:off x="578667" y="1012844"/>
            <a:ext cx="6096000" cy="1200329"/>
          </a:xfrm>
          <a:prstGeom prst="rect">
            <a:avLst/>
          </a:prstGeom>
          <a:noFill/>
        </p:spPr>
        <p:txBody>
          <a:bodyPr wrap="square">
            <a:spAutoFit/>
          </a:bodyPr>
          <a:lstStyle/>
          <a:p>
            <a:r>
              <a:rPr lang="fr-FR" sz="2400" b="1" dirty="0">
                <a:solidFill>
                  <a:srgbClr val="FFFF00"/>
                </a:solidFill>
              </a:rPr>
              <a:t>Quelle joie de vivre (Che </a:t>
            </a:r>
            <a:r>
              <a:rPr lang="fr-FR" sz="2400" b="1" dirty="0" err="1">
                <a:solidFill>
                  <a:srgbClr val="FFFF00"/>
                </a:solidFill>
              </a:rPr>
              <a:t>gioia</a:t>
            </a:r>
            <a:r>
              <a:rPr lang="fr-FR" sz="2400" b="1" dirty="0">
                <a:solidFill>
                  <a:srgbClr val="FFFF00"/>
                </a:solidFill>
              </a:rPr>
              <a:t> </a:t>
            </a:r>
            <a:r>
              <a:rPr lang="fr-FR" sz="2400" b="1" dirty="0" err="1">
                <a:solidFill>
                  <a:srgbClr val="FFFF00"/>
                </a:solidFill>
              </a:rPr>
              <a:t>vivere</a:t>
            </a:r>
            <a:r>
              <a:rPr lang="fr-FR" sz="2400" b="1" dirty="0">
                <a:solidFill>
                  <a:srgbClr val="FFFF00"/>
                </a:solidFill>
              </a:rPr>
              <a:t>) est un film franco-italien de René Clément sorti en 1961.</a:t>
            </a:r>
          </a:p>
        </p:txBody>
      </p:sp>
    </p:spTree>
    <p:extLst>
      <p:ext uri="{BB962C8B-B14F-4D97-AF65-F5344CB8AC3E}">
        <p14:creationId xmlns:p14="http://schemas.microsoft.com/office/powerpoint/2010/main" val="2758233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4A11D62-6C7A-A95E-0E36-1EE526A2ED4B}"/>
              </a:ext>
            </a:extLst>
          </p:cNvPr>
          <p:cNvPicPr>
            <a:picLocks noChangeAspect="1"/>
          </p:cNvPicPr>
          <p:nvPr/>
        </p:nvPicPr>
        <p:blipFill>
          <a:blip r:embed="rId2"/>
          <a:stretch>
            <a:fillRect/>
          </a:stretch>
        </p:blipFill>
        <p:spPr>
          <a:xfrm>
            <a:off x="2443500" y="1208286"/>
            <a:ext cx="3564000" cy="480599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6EEA78-F1FB-7ADE-1992-63E695A1DA80}"/>
              </a:ext>
            </a:extLst>
          </p:cNvPr>
          <p:cNvSpPr txBox="1"/>
          <p:nvPr/>
        </p:nvSpPr>
        <p:spPr>
          <a:xfrm>
            <a:off x="7004307" y="1584722"/>
            <a:ext cx="4530436" cy="4154984"/>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Réalisation	Marc Allégret</a:t>
            </a:r>
          </a:p>
          <a:p>
            <a:r>
              <a:rPr lang="fr-FR" sz="2400" b="1" dirty="0">
                <a:solidFill>
                  <a:srgbClr val="FFFF00"/>
                </a:solidFill>
              </a:rPr>
              <a:t>Scénario	Marc Allégret</a:t>
            </a:r>
          </a:p>
          <a:p>
            <a:r>
              <a:rPr lang="fr-FR" sz="2400" b="1" dirty="0">
                <a:solidFill>
                  <a:srgbClr val="FFFF00"/>
                </a:solidFill>
              </a:rPr>
              <a:t>William Benjamin</a:t>
            </a:r>
          </a:p>
          <a:p>
            <a:r>
              <a:rPr lang="fr-FR" sz="2400" b="1" dirty="0">
                <a:solidFill>
                  <a:srgbClr val="FFFF00"/>
                </a:solidFill>
              </a:rPr>
              <a:t>Acteurs principaux	</a:t>
            </a:r>
          </a:p>
          <a:p>
            <a:r>
              <a:rPr lang="fr-FR" sz="2400" b="1" dirty="0">
                <a:solidFill>
                  <a:srgbClr val="FFFF00"/>
                </a:solidFill>
              </a:rPr>
              <a:t>Mylène </a:t>
            </a:r>
            <a:r>
              <a:rPr lang="fr-FR" sz="2400" b="1" dirty="0" err="1">
                <a:solidFill>
                  <a:srgbClr val="FFFF00"/>
                </a:solidFill>
              </a:rPr>
              <a:t>Demongeot</a:t>
            </a:r>
            <a:endParaRPr lang="fr-FR" sz="2400" b="1" dirty="0">
              <a:solidFill>
                <a:srgbClr val="FFFF00"/>
              </a:solidFill>
            </a:endParaRPr>
          </a:p>
          <a:p>
            <a:r>
              <a:rPr lang="fr-FR" sz="2400" b="1" dirty="0">
                <a:solidFill>
                  <a:srgbClr val="FFFF00"/>
                </a:solidFill>
              </a:rPr>
              <a:t>Alain Delon</a:t>
            </a:r>
          </a:p>
          <a:p>
            <a:r>
              <a:rPr lang="fr-FR" sz="2400" b="1" dirty="0">
                <a:solidFill>
                  <a:srgbClr val="FFFF00"/>
                </a:solidFill>
              </a:rPr>
              <a:t>Henri Vidal</a:t>
            </a:r>
          </a:p>
          <a:p>
            <a:r>
              <a:rPr lang="fr-FR" sz="2400" b="1" dirty="0">
                <a:solidFill>
                  <a:srgbClr val="FFFF00"/>
                </a:solidFill>
              </a:rPr>
              <a:t>Béatrice </a:t>
            </a:r>
            <a:r>
              <a:rPr lang="fr-FR" sz="2400" b="1" dirty="0" err="1">
                <a:solidFill>
                  <a:srgbClr val="FFFF00"/>
                </a:solidFill>
              </a:rPr>
              <a:t>Altariba</a:t>
            </a:r>
            <a:endParaRPr lang="fr-FR" sz="2400" b="1" dirty="0">
              <a:solidFill>
                <a:srgbClr val="FFFF00"/>
              </a:solidFill>
            </a:endParaRPr>
          </a:p>
          <a:p>
            <a:r>
              <a:rPr lang="fr-FR" sz="2400" b="1" dirty="0" err="1">
                <a:solidFill>
                  <a:srgbClr val="FFFF00"/>
                </a:solidFill>
              </a:rPr>
              <a:t>Darry</a:t>
            </a:r>
            <a:r>
              <a:rPr lang="fr-FR" sz="2400" b="1" dirty="0">
                <a:solidFill>
                  <a:srgbClr val="FFFF00"/>
                </a:solidFill>
              </a:rPr>
              <a:t> </a:t>
            </a:r>
            <a:r>
              <a:rPr lang="fr-FR" sz="2400" b="1" dirty="0" err="1">
                <a:solidFill>
                  <a:srgbClr val="FFFF00"/>
                </a:solidFill>
              </a:rPr>
              <a:t>Cowl</a:t>
            </a:r>
            <a:endParaRPr lang="fr-FR" sz="2400" b="1" dirty="0">
              <a:solidFill>
                <a:srgbClr val="FFFF00"/>
              </a:solidFill>
            </a:endParaRPr>
          </a:p>
          <a:p>
            <a:r>
              <a:rPr lang="fr-FR" sz="2400" b="1" dirty="0">
                <a:solidFill>
                  <a:srgbClr val="FFFF00"/>
                </a:solidFill>
              </a:rPr>
              <a:t>Jean Paul Belmondo</a:t>
            </a:r>
          </a:p>
        </p:txBody>
      </p:sp>
      <p:sp>
        <p:nvSpPr>
          <p:cNvPr id="5" name="ZoneTexte 4">
            <a:extLst>
              <a:ext uri="{FF2B5EF4-FFF2-40B4-BE49-F238E27FC236}">
                <a16:creationId xmlns:a16="http://schemas.microsoft.com/office/drawing/2014/main" id="{4DC3CB72-6A95-B659-943A-23E1A6DE41E0}"/>
              </a:ext>
            </a:extLst>
          </p:cNvPr>
          <p:cNvSpPr txBox="1"/>
          <p:nvPr/>
        </p:nvSpPr>
        <p:spPr>
          <a:xfrm>
            <a:off x="2109952" y="377289"/>
            <a:ext cx="6702136" cy="830997"/>
          </a:xfrm>
          <a:prstGeom prst="rect">
            <a:avLst/>
          </a:prstGeom>
          <a:noFill/>
        </p:spPr>
        <p:txBody>
          <a:bodyPr wrap="square" rtlCol="0">
            <a:spAutoFit/>
          </a:bodyPr>
          <a:lstStyle/>
          <a:p>
            <a:r>
              <a:rPr lang="fr-FR" sz="2400" b="1">
                <a:solidFill>
                  <a:srgbClr val="FFFF00"/>
                </a:solidFill>
              </a:rPr>
              <a:t>Sois belle et tais-toi est un film français de Marc Allégret, sorti en 1958.</a:t>
            </a:r>
            <a:endParaRPr lang="fr-FR" sz="2400" b="1" dirty="0">
              <a:solidFill>
                <a:srgbClr val="FFFF00"/>
              </a:solidFill>
            </a:endParaRPr>
          </a:p>
        </p:txBody>
      </p:sp>
    </p:spTree>
    <p:extLst>
      <p:ext uri="{BB962C8B-B14F-4D97-AF65-F5344CB8AC3E}">
        <p14:creationId xmlns:p14="http://schemas.microsoft.com/office/powerpoint/2010/main" val="1233817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960315D-AE0A-CCE2-D8E5-3E11F26BA316}"/>
              </a:ext>
            </a:extLst>
          </p:cNvPr>
          <p:cNvPicPr>
            <a:picLocks noChangeAspect="1"/>
          </p:cNvPicPr>
          <p:nvPr/>
        </p:nvPicPr>
        <p:blipFill>
          <a:blip r:embed="rId2"/>
          <a:stretch>
            <a:fillRect/>
          </a:stretch>
        </p:blipFill>
        <p:spPr>
          <a:xfrm>
            <a:off x="1728624" y="1598409"/>
            <a:ext cx="3143250" cy="46291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0DED5ADE-CBE5-7666-5577-15CC58825741}"/>
              </a:ext>
            </a:extLst>
          </p:cNvPr>
          <p:cNvSpPr txBox="1"/>
          <p:nvPr/>
        </p:nvSpPr>
        <p:spPr>
          <a:xfrm>
            <a:off x="6439975" y="1598409"/>
            <a:ext cx="5642263" cy="4154984"/>
          </a:xfrm>
          <a:prstGeom prst="rect">
            <a:avLst/>
          </a:prstGeom>
          <a:noFill/>
        </p:spPr>
        <p:txBody>
          <a:bodyPr wrap="square" rtlCol="0">
            <a:spAutoFit/>
          </a:bodyPr>
          <a:lstStyle/>
          <a:p>
            <a:r>
              <a:rPr lang="fr-FR" sz="2400" b="1">
                <a:solidFill>
                  <a:srgbClr val="FFFF00"/>
                </a:solidFill>
              </a:rPr>
              <a:t>Titre original	Faibles Femmes</a:t>
            </a:r>
          </a:p>
          <a:p>
            <a:r>
              <a:rPr lang="fr-FR" sz="2400" b="1">
                <a:solidFill>
                  <a:srgbClr val="FFFF00"/>
                </a:solidFill>
              </a:rPr>
              <a:t>Réalisation	Michel Boisrond</a:t>
            </a:r>
          </a:p>
          <a:p>
            <a:r>
              <a:rPr lang="fr-FR" sz="2400" b="1">
                <a:solidFill>
                  <a:srgbClr val="FFFF00"/>
                </a:solidFill>
              </a:rPr>
              <a:t>Scénario	Michel Boisrond</a:t>
            </a:r>
          </a:p>
          <a:p>
            <a:r>
              <a:rPr lang="fr-FR" sz="2400" b="1">
                <a:solidFill>
                  <a:srgbClr val="FFFF00"/>
                </a:solidFill>
              </a:rPr>
              <a:t>Annette Wademant</a:t>
            </a:r>
          </a:p>
          <a:p>
            <a:r>
              <a:rPr lang="fr-FR" sz="2400" b="1">
                <a:solidFill>
                  <a:srgbClr val="FFFF00"/>
                </a:solidFill>
              </a:rPr>
              <a:t>d'après le roman de</a:t>
            </a:r>
          </a:p>
          <a:p>
            <a:r>
              <a:rPr lang="fr-FR" sz="2400" b="1">
                <a:solidFill>
                  <a:srgbClr val="FFFF00"/>
                </a:solidFill>
              </a:rPr>
              <a:t>Sophie Cathala</a:t>
            </a:r>
          </a:p>
          <a:p>
            <a:r>
              <a:rPr lang="fr-FR" sz="2400" b="1">
                <a:solidFill>
                  <a:srgbClr val="FFFF00"/>
                </a:solidFill>
              </a:rPr>
              <a:t>Acteurs principaux	</a:t>
            </a:r>
          </a:p>
          <a:p>
            <a:r>
              <a:rPr lang="fr-FR" sz="2400" b="1">
                <a:solidFill>
                  <a:srgbClr val="FFFF00"/>
                </a:solidFill>
              </a:rPr>
              <a:t>Alain Delon</a:t>
            </a:r>
          </a:p>
          <a:p>
            <a:r>
              <a:rPr lang="fr-FR" sz="2400" b="1">
                <a:solidFill>
                  <a:srgbClr val="FFFF00"/>
                </a:solidFill>
              </a:rPr>
              <a:t>Mylène Demongeot</a:t>
            </a:r>
          </a:p>
          <a:p>
            <a:r>
              <a:rPr lang="fr-FR" sz="2400" b="1">
                <a:solidFill>
                  <a:srgbClr val="FFFF00"/>
                </a:solidFill>
              </a:rPr>
              <a:t>Pascale Petit</a:t>
            </a:r>
          </a:p>
          <a:p>
            <a:r>
              <a:rPr lang="fr-FR" sz="2400" b="1">
                <a:solidFill>
                  <a:srgbClr val="FFFF00"/>
                </a:solidFill>
              </a:rPr>
              <a:t>Jacqueline Sassard</a:t>
            </a:r>
            <a:endParaRPr lang="fr-FR" sz="2400" b="1" dirty="0">
              <a:solidFill>
                <a:srgbClr val="FFFF00"/>
              </a:solidFill>
            </a:endParaRPr>
          </a:p>
        </p:txBody>
      </p:sp>
      <p:sp>
        <p:nvSpPr>
          <p:cNvPr id="4" name="ZoneTexte 3">
            <a:extLst>
              <a:ext uri="{FF2B5EF4-FFF2-40B4-BE49-F238E27FC236}">
                <a16:creationId xmlns:a16="http://schemas.microsoft.com/office/drawing/2014/main" id="{DD38C192-CA1A-8D48-9245-94AD74EEA573}"/>
              </a:ext>
            </a:extLst>
          </p:cNvPr>
          <p:cNvSpPr txBox="1"/>
          <p:nvPr/>
        </p:nvSpPr>
        <p:spPr>
          <a:xfrm>
            <a:off x="907742" y="347003"/>
            <a:ext cx="7928263" cy="830997"/>
          </a:xfrm>
          <a:prstGeom prst="rect">
            <a:avLst/>
          </a:prstGeom>
          <a:noFill/>
        </p:spPr>
        <p:txBody>
          <a:bodyPr wrap="square" rtlCol="0">
            <a:spAutoFit/>
          </a:bodyPr>
          <a:lstStyle/>
          <a:p>
            <a:r>
              <a:rPr lang="fr-FR" sz="2400" b="1">
                <a:solidFill>
                  <a:srgbClr val="FFFF00"/>
                </a:solidFill>
              </a:rPr>
              <a:t>Faibles Femmes est un film de coproduction franco-italien réalisé par Michel Boisrond et sorti en 1959</a:t>
            </a:r>
            <a:endParaRPr lang="fr-FR" sz="2400" b="1" dirty="0">
              <a:solidFill>
                <a:srgbClr val="FFFF00"/>
              </a:solidFill>
            </a:endParaRPr>
          </a:p>
        </p:txBody>
      </p:sp>
    </p:spTree>
    <p:extLst>
      <p:ext uri="{BB962C8B-B14F-4D97-AF65-F5344CB8AC3E}">
        <p14:creationId xmlns:p14="http://schemas.microsoft.com/office/powerpoint/2010/main" val="2653727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2D6DE83-20FD-E096-09E1-C8B7A34EADB8}"/>
              </a:ext>
            </a:extLst>
          </p:cNvPr>
          <p:cNvSpPr txBox="1"/>
          <p:nvPr/>
        </p:nvSpPr>
        <p:spPr>
          <a:xfrm>
            <a:off x="7283669" y="1454488"/>
            <a:ext cx="4576061" cy="4524315"/>
          </a:xfrm>
          <a:prstGeom prst="rect">
            <a:avLst/>
          </a:prstGeom>
          <a:noFill/>
        </p:spPr>
        <p:txBody>
          <a:bodyPr wrap="square" rtlCol="0">
            <a:spAutoFit/>
          </a:bodyPr>
          <a:lstStyle/>
          <a:p>
            <a:r>
              <a:rPr lang="fr-FR" sz="2400" b="1" dirty="0">
                <a:solidFill>
                  <a:srgbClr val="FFFF00"/>
                </a:solidFill>
              </a:rPr>
              <a:t>Réalisation	Pierre Gaspard-Huit</a:t>
            </a:r>
          </a:p>
          <a:p>
            <a:r>
              <a:rPr lang="fr-FR" sz="2400" b="1" dirty="0">
                <a:solidFill>
                  <a:srgbClr val="FFFF00"/>
                </a:solidFill>
              </a:rPr>
              <a:t>Scénario	Pierre Gaspard-Huit</a:t>
            </a:r>
          </a:p>
          <a:p>
            <a:r>
              <a:rPr lang="fr-FR" sz="2400" b="1" dirty="0">
                <a:solidFill>
                  <a:srgbClr val="FFFF00"/>
                </a:solidFill>
              </a:rPr>
              <a:t>Hans Wilhelm</a:t>
            </a:r>
          </a:p>
          <a:p>
            <a:r>
              <a:rPr lang="fr-FR" sz="2400" b="1" dirty="0">
                <a:solidFill>
                  <a:srgbClr val="FFFF00"/>
                </a:solidFill>
              </a:rPr>
              <a:t>d'après la pièce</a:t>
            </a:r>
          </a:p>
          <a:p>
            <a:r>
              <a:rPr lang="fr-FR" sz="2400" b="1" dirty="0">
                <a:solidFill>
                  <a:srgbClr val="FFFF00"/>
                </a:solidFill>
              </a:rPr>
              <a:t>d'Arthur Schnitzler</a:t>
            </a:r>
          </a:p>
          <a:p>
            <a:r>
              <a:rPr lang="fr-FR" sz="2400" b="1" dirty="0">
                <a:solidFill>
                  <a:srgbClr val="FFFF00"/>
                </a:solidFill>
              </a:rPr>
              <a:t>Acteurs principaux	</a:t>
            </a:r>
          </a:p>
          <a:p>
            <a:r>
              <a:rPr lang="fr-FR" sz="2400" b="1" dirty="0">
                <a:solidFill>
                  <a:srgbClr val="FFFF00"/>
                </a:solidFill>
              </a:rPr>
              <a:t>Romy Schneider</a:t>
            </a:r>
          </a:p>
          <a:p>
            <a:r>
              <a:rPr lang="fr-FR" sz="2400" b="1" dirty="0">
                <a:solidFill>
                  <a:srgbClr val="FFFF00"/>
                </a:solidFill>
              </a:rPr>
              <a:t>Alain Delon</a:t>
            </a:r>
          </a:p>
          <a:p>
            <a:r>
              <a:rPr lang="fr-FR" sz="2400" b="1" dirty="0">
                <a:solidFill>
                  <a:srgbClr val="FFFF00"/>
                </a:solidFill>
              </a:rPr>
              <a:t>Micheline Presle</a:t>
            </a:r>
          </a:p>
          <a:p>
            <a:r>
              <a:rPr lang="fr-FR" sz="2400" b="1" dirty="0">
                <a:solidFill>
                  <a:srgbClr val="FFFF00"/>
                </a:solidFill>
              </a:rPr>
              <a:t>Sophie Grimaldi</a:t>
            </a:r>
          </a:p>
        </p:txBody>
      </p:sp>
      <p:pic>
        <p:nvPicPr>
          <p:cNvPr id="4" name="Image 3" descr="Une image contenant personne, habits, Visage humain, Accessoire de mode&#10;&#10;Description générée automatiquement">
            <a:extLst>
              <a:ext uri="{FF2B5EF4-FFF2-40B4-BE49-F238E27FC236}">
                <a16:creationId xmlns:a16="http://schemas.microsoft.com/office/drawing/2014/main" id="{9B9B5571-7F43-7387-2906-A8E4919320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8312" y="2594581"/>
            <a:ext cx="5508000" cy="309499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13CC918F-DBAE-3F44-623D-920A9431D25C}"/>
              </a:ext>
            </a:extLst>
          </p:cNvPr>
          <p:cNvSpPr txBox="1"/>
          <p:nvPr/>
        </p:nvSpPr>
        <p:spPr>
          <a:xfrm>
            <a:off x="583682" y="520262"/>
            <a:ext cx="6598227" cy="1569660"/>
          </a:xfrm>
          <a:prstGeom prst="rect">
            <a:avLst/>
          </a:prstGeom>
          <a:noFill/>
        </p:spPr>
        <p:txBody>
          <a:bodyPr wrap="square" rtlCol="0">
            <a:spAutoFit/>
          </a:bodyPr>
          <a:lstStyle/>
          <a:p>
            <a:r>
              <a:rPr lang="fr-FR" sz="2400" b="1">
                <a:solidFill>
                  <a:srgbClr val="FFFF00"/>
                </a:solidFill>
              </a:rPr>
              <a:t>Christine est un film franco-italien réalisé par Pierre Gaspard-Huit, sorti en 1958. Il s'agit d'une reprise de Liebelei, film que Max Ophüls a tiré en 1933 d'une pièce d'Arthur Schnitzler.</a:t>
            </a:r>
            <a:endParaRPr lang="fr-FR" sz="2400" b="1" dirty="0">
              <a:solidFill>
                <a:srgbClr val="FFFF00"/>
              </a:solidFill>
            </a:endParaRPr>
          </a:p>
        </p:txBody>
      </p:sp>
    </p:spTree>
    <p:extLst>
      <p:ext uri="{BB962C8B-B14F-4D97-AF65-F5344CB8AC3E}">
        <p14:creationId xmlns:p14="http://schemas.microsoft.com/office/powerpoint/2010/main" val="327188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8C13F5A-9D2E-8C24-ECF3-6372464ECF4A}"/>
              </a:ext>
            </a:extLst>
          </p:cNvPr>
          <p:cNvSpPr txBox="1"/>
          <p:nvPr/>
        </p:nvSpPr>
        <p:spPr>
          <a:xfrm>
            <a:off x="6305341" y="2021112"/>
            <a:ext cx="6094268" cy="4154984"/>
          </a:xfrm>
          <a:prstGeom prst="rect">
            <a:avLst/>
          </a:prstGeom>
          <a:noFill/>
        </p:spPr>
        <p:txBody>
          <a:bodyPr wrap="square">
            <a:spAutoFit/>
          </a:bodyPr>
          <a:lstStyle/>
          <a:p>
            <a:r>
              <a:rPr lang="fr-FR" sz="2400" b="1" dirty="0">
                <a:solidFill>
                  <a:srgbClr val="FFFF00"/>
                </a:solidFill>
              </a:rPr>
              <a:t>Réalisation	Michel </a:t>
            </a:r>
            <a:r>
              <a:rPr lang="fr-FR" sz="2400" b="1" dirty="0" err="1">
                <a:solidFill>
                  <a:srgbClr val="FFFF00"/>
                </a:solidFill>
              </a:rPr>
              <a:t>Boisrond</a:t>
            </a:r>
            <a:endParaRPr lang="fr-FR" sz="2400" b="1" dirty="0">
              <a:solidFill>
                <a:srgbClr val="FFFF00"/>
              </a:solidFill>
            </a:endParaRPr>
          </a:p>
          <a:p>
            <a:r>
              <a:rPr lang="fr-FR" sz="2400" b="1" dirty="0">
                <a:solidFill>
                  <a:srgbClr val="FFFF00"/>
                </a:solidFill>
              </a:rPr>
              <a:t>Scénario	Jean </a:t>
            </a:r>
            <a:r>
              <a:rPr lang="fr-FR" sz="2400" b="1" dirty="0" err="1">
                <a:solidFill>
                  <a:srgbClr val="FFFF00"/>
                </a:solidFill>
              </a:rPr>
              <a:t>Aurenche</a:t>
            </a:r>
            <a:endParaRPr lang="fr-FR" sz="2400" b="1" dirty="0">
              <a:solidFill>
                <a:srgbClr val="FFFF00"/>
              </a:solidFill>
            </a:endParaRPr>
          </a:p>
          <a:p>
            <a:r>
              <a:rPr lang="fr-FR" sz="2400" b="1" dirty="0">
                <a:solidFill>
                  <a:srgbClr val="FFFF00"/>
                </a:solidFill>
              </a:rPr>
              <a:t>Pierre Bost</a:t>
            </a:r>
          </a:p>
          <a:p>
            <a:r>
              <a:rPr lang="fr-FR" sz="2400" b="1" dirty="0">
                <a:solidFill>
                  <a:srgbClr val="FFFF00"/>
                </a:solidFill>
              </a:rPr>
              <a:t>d'après le roman de</a:t>
            </a:r>
          </a:p>
          <a:p>
            <a:r>
              <a:rPr lang="fr-FR" sz="2400" b="1" dirty="0">
                <a:solidFill>
                  <a:srgbClr val="FFFF00"/>
                </a:solidFill>
              </a:rPr>
              <a:t>Marcel Aymé</a:t>
            </a:r>
          </a:p>
          <a:p>
            <a:r>
              <a:rPr lang="fr-FR" sz="2400" b="1" dirty="0">
                <a:solidFill>
                  <a:srgbClr val="FFFF00"/>
                </a:solidFill>
              </a:rPr>
              <a:t>Acteurs principaux	</a:t>
            </a:r>
          </a:p>
          <a:p>
            <a:r>
              <a:rPr lang="fr-FR" sz="2400" b="1" dirty="0">
                <a:solidFill>
                  <a:srgbClr val="FFFF00"/>
                </a:solidFill>
              </a:rPr>
              <a:t>Françoise Arnoul</a:t>
            </a:r>
          </a:p>
          <a:p>
            <a:r>
              <a:rPr lang="fr-FR" sz="2400" b="1" dirty="0">
                <a:solidFill>
                  <a:srgbClr val="FFFF00"/>
                </a:solidFill>
              </a:rPr>
              <a:t>Bourvil</a:t>
            </a:r>
          </a:p>
          <a:p>
            <a:r>
              <a:rPr lang="fr-FR" sz="2400" b="1" dirty="0">
                <a:solidFill>
                  <a:srgbClr val="FFFF00"/>
                </a:solidFill>
              </a:rPr>
              <a:t>Lino Ventura</a:t>
            </a:r>
          </a:p>
          <a:p>
            <a:r>
              <a:rPr lang="fr-FR" sz="2400" b="1" dirty="0">
                <a:solidFill>
                  <a:srgbClr val="FFFF00"/>
                </a:solidFill>
              </a:rPr>
              <a:t>Alain Delon</a:t>
            </a:r>
          </a:p>
          <a:p>
            <a:r>
              <a:rPr lang="fr-FR" sz="2400" b="1" dirty="0">
                <a:solidFill>
                  <a:srgbClr val="FFFF00"/>
                </a:solidFill>
              </a:rPr>
              <a:t>Paulette Dubost</a:t>
            </a:r>
            <a:endParaRPr lang="fr-FR" b="1" dirty="0">
              <a:solidFill>
                <a:srgbClr val="FFFF00"/>
              </a:solidFill>
            </a:endParaRPr>
          </a:p>
        </p:txBody>
      </p:sp>
      <p:sp>
        <p:nvSpPr>
          <p:cNvPr id="4" name="ZoneTexte 3">
            <a:extLst>
              <a:ext uri="{FF2B5EF4-FFF2-40B4-BE49-F238E27FC236}">
                <a16:creationId xmlns:a16="http://schemas.microsoft.com/office/drawing/2014/main" id="{7C45D980-7F01-DE72-1785-AD9E55A53B82}"/>
              </a:ext>
            </a:extLst>
          </p:cNvPr>
          <p:cNvSpPr txBox="1"/>
          <p:nvPr/>
        </p:nvSpPr>
        <p:spPr>
          <a:xfrm>
            <a:off x="1496171" y="403931"/>
            <a:ext cx="6982691" cy="1200329"/>
          </a:xfrm>
          <a:prstGeom prst="rect">
            <a:avLst/>
          </a:prstGeom>
          <a:noFill/>
        </p:spPr>
        <p:txBody>
          <a:bodyPr wrap="square" rtlCol="0">
            <a:spAutoFit/>
          </a:bodyPr>
          <a:lstStyle/>
          <a:p>
            <a:r>
              <a:rPr lang="fr-FR" sz="2400" b="1">
                <a:solidFill>
                  <a:srgbClr val="FFFF00"/>
                </a:solidFill>
              </a:rPr>
              <a:t>Le Chemin des écoliers est un film de Michel Boisrond sorti en 1959, d'après le roman homonyme de Marcel Aymé.</a:t>
            </a:r>
            <a:endParaRPr lang="fr-FR" sz="2400" b="1" dirty="0">
              <a:solidFill>
                <a:srgbClr val="FFFF00"/>
              </a:solidFill>
            </a:endParaRPr>
          </a:p>
        </p:txBody>
      </p:sp>
      <p:pic>
        <p:nvPicPr>
          <p:cNvPr id="5" name="Image 4">
            <a:extLst>
              <a:ext uri="{FF2B5EF4-FFF2-40B4-BE49-F238E27FC236}">
                <a16:creationId xmlns:a16="http://schemas.microsoft.com/office/drawing/2014/main" id="{E920F60F-BF89-3BD6-EFC9-BF41900E53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34504" y="2094684"/>
            <a:ext cx="3312000" cy="4456618"/>
          </a:xfrm>
          <a:prstGeom prst="rect">
            <a:avLst/>
          </a:prstGeom>
        </p:spPr>
      </p:pic>
    </p:spTree>
    <p:extLst>
      <p:ext uri="{BB962C8B-B14F-4D97-AF65-F5344CB8AC3E}">
        <p14:creationId xmlns:p14="http://schemas.microsoft.com/office/powerpoint/2010/main" val="32625378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C4F82B7-7447-A136-6E3B-302E961B7090}"/>
              </a:ext>
            </a:extLst>
          </p:cNvPr>
          <p:cNvPicPr>
            <a:picLocks noChangeAspect="1"/>
          </p:cNvPicPr>
          <p:nvPr/>
        </p:nvPicPr>
        <p:blipFill>
          <a:blip r:embed="rId2"/>
          <a:stretch>
            <a:fillRect/>
          </a:stretch>
        </p:blipFill>
        <p:spPr>
          <a:xfrm>
            <a:off x="1207613" y="3048545"/>
            <a:ext cx="5004000" cy="273783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9D94C991-FB91-82FE-15C2-73BF0B90AED2}"/>
              </a:ext>
            </a:extLst>
          </p:cNvPr>
          <p:cNvSpPr txBox="1"/>
          <p:nvPr/>
        </p:nvSpPr>
        <p:spPr>
          <a:xfrm>
            <a:off x="7170326" y="2708905"/>
            <a:ext cx="4727863" cy="3785652"/>
          </a:xfrm>
          <a:prstGeom prst="rect">
            <a:avLst/>
          </a:prstGeom>
          <a:noFill/>
        </p:spPr>
        <p:txBody>
          <a:bodyPr wrap="square" rtlCol="0">
            <a:spAutoFit/>
          </a:bodyPr>
          <a:lstStyle/>
          <a:p>
            <a:r>
              <a:rPr lang="fr-FR" sz="2400" b="1" dirty="0">
                <a:solidFill>
                  <a:srgbClr val="FFFF00"/>
                </a:solidFill>
              </a:rPr>
              <a:t>Titre original	L'</a:t>
            </a:r>
            <a:r>
              <a:rPr lang="fr-FR" sz="2400" b="1" dirty="0" err="1">
                <a:solidFill>
                  <a:srgbClr val="FFFF00"/>
                </a:solidFill>
              </a:rPr>
              <a:t>eclisse</a:t>
            </a:r>
            <a:endParaRPr lang="fr-FR" sz="2400" b="1" dirty="0">
              <a:solidFill>
                <a:srgbClr val="FFFF00"/>
              </a:solidFill>
            </a:endParaRPr>
          </a:p>
          <a:p>
            <a:r>
              <a:rPr lang="fr-FR" sz="2400" b="1" dirty="0">
                <a:solidFill>
                  <a:srgbClr val="FFFF00"/>
                </a:solidFill>
              </a:rPr>
              <a:t>Réalisation	Michelangelo Antonioni</a:t>
            </a:r>
          </a:p>
          <a:p>
            <a:r>
              <a:rPr lang="fr-FR" sz="2400" b="1" dirty="0">
                <a:solidFill>
                  <a:srgbClr val="FFFF00"/>
                </a:solidFill>
              </a:rPr>
              <a:t>Scénario	Michelangelo Antonioni, Tonino Guerra, </a:t>
            </a:r>
            <a:r>
              <a:rPr lang="fr-FR" sz="2400" b="1" dirty="0" err="1">
                <a:solidFill>
                  <a:srgbClr val="FFFF00"/>
                </a:solidFill>
              </a:rPr>
              <a:t>Ottiero</a:t>
            </a:r>
            <a:r>
              <a:rPr lang="fr-FR" sz="2400" b="1" dirty="0">
                <a:solidFill>
                  <a:srgbClr val="FFFF00"/>
                </a:solidFill>
              </a:rPr>
              <a:t> </a:t>
            </a:r>
            <a:r>
              <a:rPr lang="fr-FR" sz="2400" b="1" dirty="0" err="1">
                <a:solidFill>
                  <a:srgbClr val="FFFF00"/>
                </a:solidFill>
              </a:rPr>
              <a:t>Ottieri</a:t>
            </a:r>
            <a:r>
              <a:rPr lang="fr-FR" sz="2400" b="1" dirty="0">
                <a:solidFill>
                  <a:srgbClr val="FFFF00"/>
                </a:solidFill>
              </a:rPr>
              <a:t> et Elio Bartolini</a:t>
            </a: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Monica </a:t>
            </a:r>
            <a:r>
              <a:rPr lang="fr-FR" sz="2400" b="1" dirty="0" err="1">
                <a:solidFill>
                  <a:srgbClr val="FFFF00"/>
                </a:solidFill>
              </a:rPr>
              <a:t>Vitti</a:t>
            </a:r>
            <a:endParaRPr lang="fr-FR" sz="2400" b="1" dirty="0">
              <a:solidFill>
                <a:srgbClr val="FFFF00"/>
              </a:solidFill>
            </a:endParaRPr>
          </a:p>
          <a:p>
            <a:r>
              <a:rPr lang="fr-FR" sz="2400" b="1" dirty="0">
                <a:solidFill>
                  <a:srgbClr val="FFFF00"/>
                </a:solidFill>
              </a:rPr>
              <a:t>Francisco </a:t>
            </a:r>
            <a:r>
              <a:rPr lang="fr-FR" sz="2400" b="1" dirty="0" err="1">
                <a:solidFill>
                  <a:srgbClr val="FFFF00"/>
                </a:solidFill>
              </a:rPr>
              <a:t>Rabal</a:t>
            </a:r>
            <a:endParaRPr lang="fr-FR" sz="2400" b="1" dirty="0">
              <a:solidFill>
                <a:srgbClr val="FFFF00"/>
              </a:solidFill>
            </a:endParaRPr>
          </a:p>
        </p:txBody>
      </p:sp>
      <p:sp>
        <p:nvSpPr>
          <p:cNvPr id="4" name="ZoneTexte 3">
            <a:extLst>
              <a:ext uri="{FF2B5EF4-FFF2-40B4-BE49-F238E27FC236}">
                <a16:creationId xmlns:a16="http://schemas.microsoft.com/office/drawing/2014/main" id="{C354C417-E5CB-A95A-1569-D7907F7D1A5B}"/>
              </a:ext>
            </a:extLst>
          </p:cNvPr>
          <p:cNvSpPr txBox="1"/>
          <p:nvPr/>
        </p:nvSpPr>
        <p:spPr>
          <a:xfrm>
            <a:off x="279600" y="132216"/>
            <a:ext cx="10735242" cy="2308324"/>
          </a:xfrm>
          <a:prstGeom prst="rect">
            <a:avLst/>
          </a:prstGeom>
          <a:noFill/>
        </p:spPr>
        <p:txBody>
          <a:bodyPr wrap="square" rtlCol="0">
            <a:spAutoFit/>
          </a:bodyPr>
          <a:lstStyle/>
          <a:p>
            <a:r>
              <a:rPr lang="fr-FR" sz="2400" b="1" dirty="0">
                <a:solidFill>
                  <a:srgbClr val="FFFF00"/>
                </a:solidFill>
              </a:rPr>
              <a:t>L'Éclipse (titre original : L'</a:t>
            </a:r>
            <a:r>
              <a:rPr lang="fr-FR" sz="2400" b="1" dirty="0" err="1">
                <a:solidFill>
                  <a:srgbClr val="FFFF00"/>
                </a:solidFill>
              </a:rPr>
              <a:t>eclisse</a:t>
            </a:r>
            <a:r>
              <a:rPr lang="fr-FR" sz="2400" b="1" dirty="0">
                <a:solidFill>
                  <a:srgbClr val="FFFF00"/>
                </a:solidFill>
              </a:rPr>
              <a:t>) est un film italo-français en noir et blanc réalisé par Michelangelo Antonioni, sorti en 1962. Le film suit une jeune femme (Monica </a:t>
            </a:r>
            <a:r>
              <a:rPr lang="fr-FR" sz="2400" b="1" dirty="0" err="1">
                <a:solidFill>
                  <a:srgbClr val="FFFF00"/>
                </a:solidFill>
              </a:rPr>
              <a:t>Vitti</a:t>
            </a:r>
            <a:r>
              <a:rPr lang="fr-FR" sz="2400" b="1" dirty="0">
                <a:solidFill>
                  <a:srgbClr val="FFFF00"/>
                </a:solidFill>
              </a:rPr>
              <a:t>) qui se sépare de son compagnon et a une relation avec un courtier en Bourse (Alain Delon), incarnation du monde matérialiste contemporain. Il s'agit du troisième volet d'une trilogie d'Antonioni comprenant L'</a:t>
            </a:r>
            <a:r>
              <a:rPr lang="fr-FR" sz="2400" b="1" dirty="0" err="1">
                <a:solidFill>
                  <a:srgbClr val="FFFF00"/>
                </a:solidFill>
              </a:rPr>
              <a:t>avventura</a:t>
            </a:r>
            <a:r>
              <a:rPr lang="fr-FR" sz="2400" b="1" dirty="0">
                <a:solidFill>
                  <a:srgbClr val="FFFF00"/>
                </a:solidFill>
              </a:rPr>
              <a:t> (1960) et La </a:t>
            </a:r>
            <a:r>
              <a:rPr lang="fr-FR" sz="2400" b="1" dirty="0" err="1">
                <a:solidFill>
                  <a:srgbClr val="FFFF00"/>
                </a:solidFill>
              </a:rPr>
              <a:t>notte</a:t>
            </a:r>
            <a:r>
              <a:rPr lang="fr-FR" sz="2400" b="1" dirty="0">
                <a:solidFill>
                  <a:srgbClr val="FFFF00"/>
                </a:solidFill>
              </a:rPr>
              <a:t> (1961).</a:t>
            </a:r>
          </a:p>
        </p:txBody>
      </p:sp>
    </p:spTree>
    <p:extLst>
      <p:ext uri="{BB962C8B-B14F-4D97-AF65-F5344CB8AC3E}">
        <p14:creationId xmlns:p14="http://schemas.microsoft.com/office/powerpoint/2010/main" val="3013779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11587884-A42E-B805-992E-B79C02C66C58}"/>
              </a:ext>
            </a:extLst>
          </p:cNvPr>
          <p:cNvPicPr>
            <a:picLocks noChangeAspect="1"/>
          </p:cNvPicPr>
          <p:nvPr/>
        </p:nvPicPr>
        <p:blipFill>
          <a:blip r:embed="rId2"/>
          <a:stretch>
            <a:fillRect/>
          </a:stretch>
        </p:blipFill>
        <p:spPr>
          <a:xfrm>
            <a:off x="1080166" y="2279151"/>
            <a:ext cx="5184000" cy="4147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2" name="ZoneTexte 11">
            <a:extLst>
              <a:ext uri="{FF2B5EF4-FFF2-40B4-BE49-F238E27FC236}">
                <a16:creationId xmlns:a16="http://schemas.microsoft.com/office/drawing/2014/main" id="{470EE5D3-2FB9-ABDC-654B-B5C4BC09C3D4}"/>
              </a:ext>
            </a:extLst>
          </p:cNvPr>
          <p:cNvSpPr txBox="1"/>
          <p:nvPr/>
        </p:nvSpPr>
        <p:spPr>
          <a:xfrm>
            <a:off x="7241617" y="1905927"/>
            <a:ext cx="4083627" cy="4893647"/>
          </a:xfrm>
          <a:prstGeom prst="rect">
            <a:avLst/>
          </a:prstGeom>
          <a:noFill/>
        </p:spPr>
        <p:txBody>
          <a:bodyPr wrap="square" rtlCol="0">
            <a:spAutoFit/>
          </a:bodyPr>
          <a:lstStyle/>
          <a:p>
            <a:r>
              <a:rPr lang="fr-FR" sz="2400" b="1" dirty="0">
                <a:solidFill>
                  <a:srgbClr val="FFFF00"/>
                </a:solidFill>
              </a:rPr>
              <a:t>Titre original	Il </a:t>
            </a:r>
            <a:r>
              <a:rPr lang="fr-FR" sz="2400" b="1" dirty="0" err="1">
                <a:solidFill>
                  <a:srgbClr val="FFFF00"/>
                </a:solidFill>
              </a:rPr>
              <a:t>Gattopardo</a:t>
            </a:r>
            <a:endParaRPr lang="fr-FR" sz="2400" b="1" dirty="0">
              <a:solidFill>
                <a:srgbClr val="FFFF00"/>
              </a:solidFill>
            </a:endParaRPr>
          </a:p>
          <a:p>
            <a:r>
              <a:rPr lang="fr-FR" sz="2400" b="1" dirty="0">
                <a:solidFill>
                  <a:srgbClr val="FFFF00"/>
                </a:solidFill>
              </a:rPr>
              <a:t>Réalisation	Luchino Visconti</a:t>
            </a:r>
          </a:p>
          <a:p>
            <a:r>
              <a:rPr lang="fr-FR" sz="2400" b="1" dirty="0">
                <a:solidFill>
                  <a:srgbClr val="FFFF00"/>
                </a:solidFill>
              </a:rPr>
              <a:t>Scénario	Suso Cecchi D'</a:t>
            </a:r>
            <a:r>
              <a:rPr lang="fr-FR" sz="2400" b="1" dirty="0" err="1">
                <a:solidFill>
                  <a:srgbClr val="FFFF00"/>
                </a:solidFill>
              </a:rPr>
              <a:t>Amico</a:t>
            </a:r>
            <a:endParaRPr lang="fr-FR" sz="2400" b="1" dirty="0">
              <a:solidFill>
                <a:srgbClr val="FFFF00"/>
              </a:solidFill>
            </a:endParaRPr>
          </a:p>
          <a:p>
            <a:r>
              <a:rPr lang="fr-FR" sz="2400" b="1" dirty="0">
                <a:solidFill>
                  <a:srgbClr val="FFFF00"/>
                </a:solidFill>
              </a:rPr>
              <a:t>Pasquale </a:t>
            </a:r>
            <a:r>
              <a:rPr lang="fr-FR" sz="2400" b="1" dirty="0" err="1">
                <a:solidFill>
                  <a:srgbClr val="FFFF00"/>
                </a:solidFill>
              </a:rPr>
              <a:t>Festa</a:t>
            </a:r>
            <a:r>
              <a:rPr lang="fr-FR" sz="2400" b="1" dirty="0">
                <a:solidFill>
                  <a:srgbClr val="FFFF00"/>
                </a:solidFill>
              </a:rPr>
              <a:t> Campanile</a:t>
            </a:r>
          </a:p>
          <a:p>
            <a:r>
              <a:rPr lang="fr-FR" sz="2400" b="1" dirty="0">
                <a:solidFill>
                  <a:srgbClr val="FFFF00"/>
                </a:solidFill>
              </a:rPr>
              <a:t>Enrico </a:t>
            </a:r>
            <a:r>
              <a:rPr lang="fr-FR" sz="2400" b="1" dirty="0" err="1">
                <a:solidFill>
                  <a:srgbClr val="FFFF00"/>
                </a:solidFill>
              </a:rPr>
              <a:t>Medioli</a:t>
            </a:r>
            <a:endParaRPr lang="fr-FR" sz="2400" b="1" dirty="0">
              <a:solidFill>
                <a:srgbClr val="FFFF00"/>
              </a:solidFill>
            </a:endParaRPr>
          </a:p>
          <a:p>
            <a:r>
              <a:rPr lang="fr-FR" sz="2400" b="1" dirty="0">
                <a:solidFill>
                  <a:srgbClr val="FFFF00"/>
                </a:solidFill>
              </a:rPr>
              <a:t>Massimo </a:t>
            </a:r>
            <a:r>
              <a:rPr lang="fr-FR" sz="2400" b="1" dirty="0" err="1">
                <a:solidFill>
                  <a:srgbClr val="FFFF00"/>
                </a:solidFill>
              </a:rPr>
              <a:t>Franciosa</a:t>
            </a:r>
            <a:endParaRPr lang="fr-FR" sz="2400" b="1" dirty="0">
              <a:solidFill>
                <a:srgbClr val="FFFF00"/>
              </a:solidFill>
            </a:endParaRPr>
          </a:p>
          <a:p>
            <a:r>
              <a:rPr lang="fr-FR" sz="2400" b="1" dirty="0">
                <a:solidFill>
                  <a:srgbClr val="FFFF00"/>
                </a:solidFill>
              </a:rPr>
              <a:t>Luchino Visconti</a:t>
            </a:r>
          </a:p>
          <a:p>
            <a:r>
              <a:rPr lang="fr-FR" sz="2400" b="1" dirty="0">
                <a:solidFill>
                  <a:srgbClr val="FFFF00"/>
                </a:solidFill>
              </a:rPr>
              <a:t>Acteurs principaux	</a:t>
            </a:r>
          </a:p>
          <a:p>
            <a:r>
              <a:rPr lang="fr-FR" sz="2400" b="1" dirty="0">
                <a:solidFill>
                  <a:srgbClr val="FFFF00"/>
                </a:solidFill>
              </a:rPr>
              <a:t>Burt Lancaster</a:t>
            </a:r>
          </a:p>
          <a:p>
            <a:r>
              <a:rPr lang="fr-FR" sz="2400" b="1" dirty="0">
                <a:solidFill>
                  <a:srgbClr val="FFFF00"/>
                </a:solidFill>
              </a:rPr>
              <a:t>Alain Delon</a:t>
            </a:r>
          </a:p>
          <a:p>
            <a:r>
              <a:rPr lang="fr-FR" sz="2400" b="1" dirty="0">
                <a:solidFill>
                  <a:srgbClr val="FFFF00"/>
                </a:solidFill>
              </a:rPr>
              <a:t>Claudia Cardinale</a:t>
            </a:r>
          </a:p>
        </p:txBody>
      </p:sp>
      <p:sp>
        <p:nvSpPr>
          <p:cNvPr id="13" name="ZoneTexte 12">
            <a:extLst>
              <a:ext uri="{FF2B5EF4-FFF2-40B4-BE49-F238E27FC236}">
                <a16:creationId xmlns:a16="http://schemas.microsoft.com/office/drawing/2014/main" id="{A7800E6E-389C-1854-5BCF-B2920F6EE4F2}"/>
              </a:ext>
            </a:extLst>
          </p:cNvPr>
          <p:cNvSpPr txBox="1"/>
          <p:nvPr/>
        </p:nvSpPr>
        <p:spPr>
          <a:xfrm>
            <a:off x="102715" y="241738"/>
            <a:ext cx="9745478" cy="2308324"/>
          </a:xfrm>
          <a:prstGeom prst="rect">
            <a:avLst/>
          </a:prstGeom>
          <a:noFill/>
        </p:spPr>
        <p:txBody>
          <a:bodyPr wrap="square" rtlCol="0">
            <a:spAutoFit/>
          </a:bodyPr>
          <a:lstStyle/>
          <a:p>
            <a:r>
              <a:rPr lang="fr-FR" sz="2400" b="1" dirty="0">
                <a:solidFill>
                  <a:srgbClr val="FFFF00"/>
                </a:solidFill>
              </a:rPr>
              <a:t>Le Guépard (Il </a:t>
            </a:r>
            <a:r>
              <a:rPr lang="fr-FR" sz="2400" b="1" dirty="0" err="1">
                <a:solidFill>
                  <a:srgbClr val="FFFF00"/>
                </a:solidFill>
              </a:rPr>
              <a:t>Gattopardo</a:t>
            </a:r>
            <a:r>
              <a:rPr lang="fr-FR" sz="2400" b="1" dirty="0">
                <a:solidFill>
                  <a:srgbClr val="FFFF00"/>
                </a:solidFill>
              </a:rPr>
              <a:t>) est un film franco-italien réalisé par Luchino Visconti, sorti en 1963 et adapté du roman de Giuseppe Tomasi di Lampedusa.</a:t>
            </a:r>
          </a:p>
          <a:p>
            <a:endParaRPr lang="fr-FR" sz="2400" b="1" dirty="0">
              <a:solidFill>
                <a:srgbClr val="FFFF00"/>
              </a:solidFill>
            </a:endParaRPr>
          </a:p>
          <a:p>
            <a:r>
              <a:rPr lang="fr-FR" sz="2400" b="1" dirty="0">
                <a:solidFill>
                  <a:srgbClr val="FFFF00"/>
                </a:solidFill>
              </a:rPr>
              <a:t>Il a reçu la Palme d'or au Festival de Cannes 1963.</a:t>
            </a:r>
          </a:p>
          <a:p>
            <a:endParaRPr lang="fr-FR" sz="2400" b="1" dirty="0">
              <a:solidFill>
                <a:srgbClr val="FFFF00"/>
              </a:solidFill>
            </a:endParaRPr>
          </a:p>
        </p:txBody>
      </p:sp>
    </p:spTree>
    <p:extLst>
      <p:ext uri="{BB962C8B-B14F-4D97-AF65-F5344CB8AC3E}">
        <p14:creationId xmlns:p14="http://schemas.microsoft.com/office/powerpoint/2010/main" val="3630702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0A7D4C1-939A-792A-FD10-259477428985}"/>
              </a:ext>
            </a:extLst>
          </p:cNvPr>
          <p:cNvSpPr txBox="1"/>
          <p:nvPr/>
        </p:nvSpPr>
        <p:spPr>
          <a:xfrm>
            <a:off x="6253416" y="2262380"/>
            <a:ext cx="4551218" cy="3785652"/>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Réalisation	Henri Verneuil</a:t>
            </a:r>
          </a:p>
          <a:p>
            <a:r>
              <a:rPr lang="fr-FR" sz="2400" b="1" dirty="0">
                <a:solidFill>
                  <a:srgbClr val="FFFF00"/>
                </a:solidFill>
              </a:rPr>
              <a:t>Scénario	Albert Simonin</a:t>
            </a:r>
          </a:p>
          <a:p>
            <a:r>
              <a:rPr lang="fr-FR" sz="2400" b="1" dirty="0">
                <a:solidFill>
                  <a:srgbClr val="FFFF00"/>
                </a:solidFill>
              </a:rPr>
              <a:t>Michel Audiard</a:t>
            </a:r>
          </a:p>
          <a:p>
            <a:r>
              <a:rPr lang="fr-FR" sz="2400" b="1" dirty="0">
                <a:solidFill>
                  <a:srgbClr val="FFFF00"/>
                </a:solidFill>
              </a:rPr>
              <a:t>Musique	Michel Magne</a:t>
            </a:r>
          </a:p>
          <a:p>
            <a:r>
              <a:rPr lang="fr-FR" sz="2400" b="1" dirty="0">
                <a:solidFill>
                  <a:srgbClr val="FFFF00"/>
                </a:solidFill>
              </a:rPr>
              <a:t>Acteurs principaux	</a:t>
            </a:r>
          </a:p>
          <a:p>
            <a:r>
              <a:rPr lang="fr-FR" sz="2400" b="1" dirty="0">
                <a:solidFill>
                  <a:srgbClr val="FFFF00"/>
                </a:solidFill>
              </a:rPr>
              <a:t>Jean Gabin</a:t>
            </a:r>
          </a:p>
          <a:p>
            <a:r>
              <a:rPr lang="fr-FR" sz="2400" b="1" dirty="0">
                <a:solidFill>
                  <a:srgbClr val="FFFF00"/>
                </a:solidFill>
              </a:rPr>
              <a:t>Alain Delon</a:t>
            </a:r>
          </a:p>
          <a:p>
            <a:r>
              <a:rPr lang="fr-FR" sz="2400" b="1" dirty="0">
                <a:solidFill>
                  <a:srgbClr val="FFFF00"/>
                </a:solidFill>
              </a:rPr>
              <a:t>Maurice </a:t>
            </a:r>
            <a:r>
              <a:rPr lang="fr-FR" sz="2400" b="1" dirty="0" err="1">
                <a:solidFill>
                  <a:srgbClr val="FFFF00"/>
                </a:solidFill>
              </a:rPr>
              <a:t>Biraud</a:t>
            </a:r>
            <a:endParaRPr lang="fr-FR" sz="2400" b="1" dirty="0">
              <a:solidFill>
                <a:srgbClr val="FFFF00"/>
              </a:solidFill>
            </a:endParaRPr>
          </a:p>
          <a:p>
            <a:r>
              <a:rPr lang="fr-FR" sz="2400" b="1" dirty="0">
                <a:solidFill>
                  <a:srgbClr val="FFFF00"/>
                </a:solidFill>
              </a:rPr>
              <a:t>Viviane Romance</a:t>
            </a:r>
          </a:p>
        </p:txBody>
      </p:sp>
      <p:pic>
        <p:nvPicPr>
          <p:cNvPr id="3" name="Image 2">
            <a:extLst>
              <a:ext uri="{FF2B5EF4-FFF2-40B4-BE49-F238E27FC236}">
                <a16:creationId xmlns:a16="http://schemas.microsoft.com/office/drawing/2014/main" id="{C2283609-7BE3-EC72-ECFC-418D5FBF2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7117" y="2262380"/>
            <a:ext cx="2916000" cy="4374000"/>
          </a:xfrm>
          <a:prstGeom prst="rect">
            <a:avLst/>
          </a:prstGeom>
        </p:spPr>
      </p:pic>
      <p:sp>
        <p:nvSpPr>
          <p:cNvPr id="4" name="ZoneTexte 3">
            <a:extLst>
              <a:ext uri="{FF2B5EF4-FFF2-40B4-BE49-F238E27FC236}">
                <a16:creationId xmlns:a16="http://schemas.microsoft.com/office/drawing/2014/main" id="{B8694C39-75D2-A3BE-298A-4EBB93DEC3E1}"/>
              </a:ext>
            </a:extLst>
          </p:cNvPr>
          <p:cNvSpPr txBox="1"/>
          <p:nvPr/>
        </p:nvSpPr>
        <p:spPr>
          <a:xfrm>
            <a:off x="487894" y="0"/>
            <a:ext cx="10779195" cy="1938992"/>
          </a:xfrm>
          <a:prstGeom prst="rect">
            <a:avLst/>
          </a:prstGeom>
          <a:noFill/>
        </p:spPr>
        <p:txBody>
          <a:bodyPr wrap="square" rtlCol="0">
            <a:spAutoFit/>
          </a:bodyPr>
          <a:lstStyle/>
          <a:p>
            <a:r>
              <a:rPr lang="fr-FR" sz="2000" b="1" dirty="0">
                <a:solidFill>
                  <a:srgbClr val="FFFF00"/>
                </a:solidFill>
              </a:rPr>
              <a:t>Mélodie en sous-sol est un film franco-italien réalisé par Henri Verneuil en 1963. Adaptation cinématographique du roman The Big </a:t>
            </a:r>
            <a:r>
              <a:rPr lang="fr-FR" sz="2000" b="1" dirty="0" err="1">
                <a:solidFill>
                  <a:srgbClr val="FFFF00"/>
                </a:solidFill>
              </a:rPr>
              <a:t>Grab</a:t>
            </a:r>
            <a:r>
              <a:rPr lang="fr-FR" sz="2000" b="1" dirty="0">
                <a:solidFill>
                  <a:srgbClr val="FFFF00"/>
                </a:solidFill>
              </a:rPr>
              <a:t> de John </a:t>
            </a:r>
            <a:r>
              <a:rPr lang="fr-FR" sz="2000" b="1" dirty="0" err="1">
                <a:solidFill>
                  <a:srgbClr val="FFFF00"/>
                </a:solidFill>
              </a:rPr>
              <a:t>Trinian</a:t>
            </a:r>
            <a:r>
              <a:rPr lang="fr-FR" sz="2000" b="1" dirty="0">
                <a:solidFill>
                  <a:srgbClr val="FFFF00"/>
                </a:solidFill>
              </a:rPr>
              <a:t> et mettant en scène Jean Gabin et Alain Delon dans les rôles principaux, le long-métrage narre l'histoire d'un vieux malfrat récemment sorti de prison (Gabin) qui s'associe avec un jeune truand (Delon) afin de braquer un casino, le Palm Beach de Cannes. Sorti en salles au début de l'année 1963 en France, Mélodie en sous-sol rencontre un bon</a:t>
            </a:r>
          </a:p>
        </p:txBody>
      </p:sp>
    </p:spTree>
    <p:extLst>
      <p:ext uri="{BB962C8B-B14F-4D97-AF65-F5344CB8AC3E}">
        <p14:creationId xmlns:p14="http://schemas.microsoft.com/office/powerpoint/2010/main" val="38250264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9EE93B8-21CD-A393-93DD-8D5C8B7C3619}"/>
              </a:ext>
            </a:extLst>
          </p:cNvPr>
          <p:cNvSpPr txBox="1"/>
          <p:nvPr/>
        </p:nvSpPr>
        <p:spPr>
          <a:xfrm>
            <a:off x="6845696" y="1918187"/>
            <a:ext cx="6094268" cy="4524315"/>
          </a:xfrm>
          <a:prstGeom prst="rect">
            <a:avLst/>
          </a:prstGeom>
          <a:noFill/>
        </p:spPr>
        <p:txBody>
          <a:bodyPr wrap="square">
            <a:spAutoFit/>
          </a:bodyPr>
          <a:lstStyle/>
          <a:p>
            <a:r>
              <a:rPr lang="fr-FR" sz="2400" b="1" dirty="0">
                <a:solidFill>
                  <a:srgbClr val="FFFF00"/>
                </a:solidFill>
              </a:rPr>
              <a:t>Réalisation	Christian-Jaque</a:t>
            </a:r>
          </a:p>
          <a:p>
            <a:r>
              <a:rPr lang="fr-FR" sz="2400" b="1" dirty="0">
                <a:solidFill>
                  <a:srgbClr val="FFFF00"/>
                </a:solidFill>
              </a:rPr>
              <a:t>Scénario	Henri Jeanson</a:t>
            </a:r>
          </a:p>
          <a:p>
            <a:r>
              <a:rPr lang="fr-FR" sz="2400" b="1" dirty="0">
                <a:solidFill>
                  <a:srgbClr val="FFFF00"/>
                </a:solidFill>
              </a:rPr>
              <a:t>Marcello </a:t>
            </a:r>
            <a:r>
              <a:rPr lang="fr-FR" sz="2400" b="1" dirty="0" err="1">
                <a:solidFill>
                  <a:srgbClr val="FFFF00"/>
                </a:solidFill>
              </a:rPr>
              <a:t>Ciorciolini</a:t>
            </a:r>
            <a:endParaRPr lang="fr-FR" sz="2400" b="1" dirty="0">
              <a:solidFill>
                <a:srgbClr val="FFFF00"/>
              </a:solidFill>
            </a:endParaRPr>
          </a:p>
          <a:p>
            <a:r>
              <a:rPr lang="fr-FR" sz="2400" b="1" dirty="0">
                <a:solidFill>
                  <a:srgbClr val="FFFF00"/>
                </a:solidFill>
              </a:rPr>
              <a:t>Christian-Jaque</a:t>
            </a:r>
          </a:p>
          <a:p>
            <a:r>
              <a:rPr lang="fr-FR" sz="2400" b="1" dirty="0">
                <a:solidFill>
                  <a:srgbClr val="FFFF00"/>
                </a:solidFill>
              </a:rPr>
              <a:t>Acteurs principaux	</a:t>
            </a:r>
          </a:p>
          <a:p>
            <a:r>
              <a:rPr lang="fr-FR" sz="2400" b="1" dirty="0">
                <a:solidFill>
                  <a:srgbClr val="FFFF00"/>
                </a:solidFill>
              </a:rPr>
              <a:t>Alain Delon</a:t>
            </a:r>
          </a:p>
          <a:p>
            <a:r>
              <a:rPr lang="fr-FR" sz="2400" b="1" dirty="0" err="1">
                <a:solidFill>
                  <a:srgbClr val="FFFF00"/>
                </a:solidFill>
              </a:rPr>
              <a:t>Virna</a:t>
            </a:r>
            <a:r>
              <a:rPr lang="fr-FR" sz="2400" b="1" dirty="0">
                <a:solidFill>
                  <a:srgbClr val="FFFF00"/>
                </a:solidFill>
              </a:rPr>
              <a:t> </a:t>
            </a:r>
            <a:r>
              <a:rPr lang="fr-FR" sz="2400" b="1" dirty="0" err="1">
                <a:solidFill>
                  <a:srgbClr val="FFFF00"/>
                </a:solidFill>
              </a:rPr>
              <a:t>Lisi</a:t>
            </a:r>
            <a:endParaRPr lang="fr-FR" sz="2400" b="1" dirty="0">
              <a:solidFill>
                <a:srgbClr val="FFFF00"/>
              </a:solidFill>
            </a:endParaRPr>
          </a:p>
          <a:p>
            <a:r>
              <a:rPr lang="fr-FR" sz="2400" b="1" dirty="0">
                <a:solidFill>
                  <a:srgbClr val="FFFF00"/>
                </a:solidFill>
              </a:rPr>
              <a:t>Dawn </a:t>
            </a:r>
            <a:r>
              <a:rPr lang="fr-FR" sz="2400" b="1" dirty="0" err="1">
                <a:solidFill>
                  <a:srgbClr val="FFFF00"/>
                </a:solidFill>
              </a:rPr>
              <a:t>Addams</a:t>
            </a:r>
            <a:endParaRPr lang="fr-FR" sz="2400" b="1" dirty="0">
              <a:solidFill>
                <a:srgbClr val="FFFF00"/>
              </a:solidFill>
            </a:endParaRPr>
          </a:p>
          <a:p>
            <a:r>
              <a:rPr lang="fr-FR" sz="2400" b="1" dirty="0">
                <a:solidFill>
                  <a:srgbClr val="FFFF00"/>
                </a:solidFill>
              </a:rPr>
              <a:t>Akim </a:t>
            </a:r>
            <a:r>
              <a:rPr lang="fr-FR" sz="2400" b="1" dirty="0" err="1">
                <a:solidFill>
                  <a:srgbClr val="FFFF00"/>
                </a:solidFill>
              </a:rPr>
              <a:t>Tamiroff</a:t>
            </a:r>
            <a:endParaRPr lang="fr-FR" sz="2400" b="1" dirty="0">
              <a:solidFill>
                <a:srgbClr val="FFFF00"/>
              </a:solidFill>
            </a:endParaRPr>
          </a:p>
          <a:p>
            <a:r>
              <a:rPr lang="fr-FR" sz="2400" b="1" dirty="0">
                <a:solidFill>
                  <a:srgbClr val="FFFF00"/>
                </a:solidFill>
              </a:rPr>
              <a:t>Adolfo </a:t>
            </a:r>
            <a:r>
              <a:rPr lang="fr-FR" sz="2400" b="1" dirty="0" err="1">
                <a:solidFill>
                  <a:srgbClr val="FFFF00"/>
                </a:solidFill>
              </a:rPr>
              <a:t>Marsillach</a:t>
            </a:r>
            <a:endParaRPr lang="fr-FR" sz="2400" b="1" dirty="0">
              <a:solidFill>
                <a:srgbClr val="FFFF00"/>
              </a:solidFill>
            </a:endParaRPr>
          </a:p>
          <a:p>
            <a:r>
              <a:rPr lang="fr-FR" sz="2400" b="1" dirty="0">
                <a:solidFill>
                  <a:srgbClr val="FFFF00"/>
                </a:solidFill>
              </a:rPr>
              <a:t>Robert Manuel</a:t>
            </a:r>
          </a:p>
          <a:p>
            <a:r>
              <a:rPr lang="fr-FR" sz="2400" b="1" dirty="0">
                <a:solidFill>
                  <a:srgbClr val="FFFF00"/>
                </a:solidFill>
              </a:rPr>
              <a:t>Francis Blanche</a:t>
            </a:r>
            <a:endParaRPr lang="fr-FR" b="1" dirty="0">
              <a:solidFill>
                <a:srgbClr val="FFFF00"/>
              </a:solidFill>
            </a:endParaRPr>
          </a:p>
        </p:txBody>
      </p:sp>
      <p:pic>
        <p:nvPicPr>
          <p:cNvPr id="5" name="Image 4">
            <a:extLst>
              <a:ext uri="{FF2B5EF4-FFF2-40B4-BE49-F238E27FC236}">
                <a16:creationId xmlns:a16="http://schemas.microsoft.com/office/drawing/2014/main" id="{7C3103C2-DD35-7230-B6AA-CA9497DC02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6348" y="1425026"/>
            <a:ext cx="3480000" cy="52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C904AD1-66A1-EF77-8291-A6EEC3BA940D}"/>
              </a:ext>
            </a:extLst>
          </p:cNvPr>
          <p:cNvSpPr txBox="1"/>
          <p:nvPr/>
        </p:nvSpPr>
        <p:spPr>
          <a:xfrm>
            <a:off x="357980" y="415498"/>
            <a:ext cx="9216736" cy="830997"/>
          </a:xfrm>
          <a:prstGeom prst="rect">
            <a:avLst/>
          </a:prstGeom>
          <a:noFill/>
        </p:spPr>
        <p:txBody>
          <a:bodyPr wrap="square" rtlCol="0">
            <a:spAutoFit/>
          </a:bodyPr>
          <a:lstStyle/>
          <a:p>
            <a:r>
              <a:rPr lang="fr-FR" sz="2400" b="1">
                <a:solidFill>
                  <a:srgbClr val="FFFF00"/>
                </a:solidFill>
              </a:rPr>
              <a:t>La Tulipe noire est un film franco-italo-espagnol de cape et d'épée réalisé par Christian-Jaque,</a:t>
            </a:r>
            <a:endParaRPr lang="fr-FR" sz="2400" b="1" dirty="0">
              <a:solidFill>
                <a:srgbClr val="FFFF00"/>
              </a:solidFill>
            </a:endParaRPr>
          </a:p>
        </p:txBody>
      </p:sp>
    </p:spTree>
    <p:extLst>
      <p:ext uri="{BB962C8B-B14F-4D97-AF65-F5344CB8AC3E}">
        <p14:creationId xmlns:p14="http://schemas.microsoft.com/office/powerpoint/2010/main" val="31427668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14B2288C-1E17-AE23-5BC5-7FB02A5A849A}"/>
              </a:ext>
            </a:extLst>
          </p:cNvPr>
          <p:cNvSpPr txBox="1"/>
          <p:nvPr/>
        </p:nvSpPr>
        <p:spPr>
          <a:xfrm>
            <a:off x="6307691" y="1850316"/>
            <a:ext cx="6096000" cy="3693319"/>
          </a:xfrm>
          <a:prstGeom prst="rect">
            <a:avLst/>
          </a:prstGeom>
          <a:noFill/>
        </p:spPr>
        <p:txBody>
          <a:bodyPr wrap="square">
            <a:spAutoFit/>
          </a:bodyPr>
          <a:lstStyle/>
          <a:p>
            <a:endParaRPr lang="fr-FR" dirty="0">
              <a:solidFill>
                <a:srgbClr val="FFFF00"/>
              </a:solidFill>
            </a:endParaRPr>
          </a:p>
          <a:p>
            <a:r>
              <a:rPr lang="fr-FR" sz="2400" b="1" dirty="0">
                <a:solidFill>
                  <a:srgbClr val="FFFF00"/>
                </a:solidFill>
              </a:rPr>
              <a:t>Données clés</a:t>
            </a:r>
          </a:p>
          <a:p>
            <a:r>
              <a:rPr lang="fr-FR" sz="2400" b="1" dirty="0">
                <a:solidFill>
                  <a:srgbClr val="FFFF00"/>
                </a:solidFill>
              </a:rPr>
              <a:t>Titre original	Les Félins</a:t>
            </a:r>
          </a:p>
          <a:p>
            <a:r>
              <a:rPr lang="fr-FR" sz="2400" b="1" dirty="0">
                <a:solidFill>
                  <a:srgbClr val="FFFF00"/>
                </a:solidFill>
              </a:rPr>
              <a:t>Réalisation	René Clément</a:t>
            </a:r>
          </a:p>
          <a:p>
            <a:r>
              <a:rPr lang="fr-FR" sz="2400" b="1" dirty="0">
                <a:solidFill>
                  <a:srgbClr val="FFFF00"/>
                </a:solidFill>
              </a:rPr>
              <a:t>Scénario	René Clément</a:t>
            </a:r>
          </a:p>
          <a:p>
            <a:r>
              <a:rPr lang="fr-FR" sz="2400" b="1" dirty="0">
                <a:solidFill>
                  <a:srgbClr val="FFFF00"/>
                </a:solidFill>
              </a:rPr>
              <a:t>Charles Williams</a:t>
            </a: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Jane Fonda</a:t>
            </a:r>
          </a:p>
          <a:p>
            <a:r>
              <a:rPr lang="fr-FR" sz="2400" b="1" dirty="0">
                <a:solidFill>
                  <a:srgbClr val="FFFF00"/>
                </a:solidFill>
              </a:rPr>
              <a:t>Lola Albright</a:t>
            </a:r>
          </a:p>
        </p:txBody>
      </p:sp>
      <p:sp>
        <p:nvSpPr>
          <p:cNvPr id="4" name="ZoneTexte 3">
            <a:extLst>
              <a:ext uri="{FF2B5EF4-FFF2-40B4-BE49-F238E27FC236}">
                <a16:creationId xmlns:a16="http://schemas.microsoft.com/office/drawing/2014/main" id="{FFB2A644-57F7-41A4-81D4-2978E681C97A}"/>
              </a:ext>
            </a:extLst>
          </p:cNvPr>
          <p:cNvSpPr txBox="1"/>
          <p:nvPr/>
        </p:nvSpPr>
        <p:spPr>
          <a:xfrm>
            <a:off x="1344705" y="736776"/>
            <a:ext cx="6056555" cy="954107"/>
          </a:xfrm>
          <a:prstGeom prst="rect">
            <a:avLst/>
          </a:prstGeom>
          <a:noFill/>
        </p:spPr>
        <p:txBody>
          <a:bodyPr wrap="square" rtlCol="0">
            <a:spAutoFit/>
          </a:bodyPr>
          <a:lstStyle/>
          <a:p>
            <a:r>
              <a:rPr lang="fr-FR" sz="2400" b="1" dirty="0">
                <a:solidFill>
                  <a:srgbClr val="FFFF00"/>
                </a:solidFill>
              </a:rPr>
              <a:t>Les Félins est un film français réalisé par René Clément et </a:t>
            </a:r>
            <a:r>
              <a:rPr lang="fr-FR" sz="3200" b="1" dirty="0">
                <a:solidFill>
                  <a:srgbClr val="FFFF00"/>
                </a:solidFill>
              </a:rPr>
              <a:t>sorti</a:t>
            </a:r>
            <a:r>
              <a:rPr lang="fr-FR" sz="2400" b="1" dirty="0">
                <a:solidFill>
                  <a:srgbClr val="FFFF00"/>
                </a:solidFill>
              </a:rPr>
              <a:t> en 1964.</a:t>
            </a:r>
          </a:p>
        </p:txBody>
      </p:sp>
      <p:pic>
        <p:nvPicPr>
          <p:cNvPr id="8" name="Image 7" descr="Une image contenant Visage humain, homme, habits, croquis&#10;&#10;Description générée automatiquement">
            <a:extLst>
              <a:ext uri="{FF2B5EF4-FFF2-40B4-BE49-F238E27FC236}">
                <a16:creationId xmlns:a16="http://schemas.microsoft.com/office/drawing/2014/main" id="{6DEB80A6-8AB0-7CC8-FDDB-555EA372ED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5511" y="2032187"/>
            <a:ext cx="2880000" cy="43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43540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05B14D7-F4C7-C986-8BF2-4A53C8D17F29}"/>
              </a:ext>
            </a:extLst>
          </p:cNvPr>
          <p:cNvSpPr txBox="1"/>
          <p:nvPr/>
        </p:nvSpPr>
        <p:spPr>
          <a:xfrm>
            <a:off x="5499301" y="2382468"/>
            <a:ext cx="5777345" cy="2954655"/>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Réalisation	Alain Cavalier</a:t>
            </a:r>
          </a:p>
          <a:p>
            <a:r>
              <a:rPr lang="fr-FR" sz="2400" b="1" dirty="0">
                <a:solidFill>
                  <a:srgbClr val="FFFF00"/>
                </a:solidFill>
              </a:rPr>
              <a:t>Scénario	Alain Cavalier et Jean Cau</a:t>
            </a: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Léa </a:t>
            </a:r>
            <a:r>
              <a:rPr lang="fr-FR" sz="2400" b="1" dirty="0" err="1">
                <a:solidFill>
                  <a:srgbClr val="FFFF00"/>
                </a:solidFill>
              </a:rPr>
              <a:t>Massari</a:t>
            </a:r>
            <a:endParaRPr lang="fr-FR" sz="2400" b="1" dirty="0">
              <a:solidFill>
                <a:srgbClr val="FFFF00"/>
              </a:solidFill>
            </a:endParaRPr>
          </a:p>
          <a:p>
            <a:r>
              <a:rPr lang="fr-FR" sz="2400" b="1" dirty="0">
                <a:solidFill>
                  <a:srgbClr val="FFFF00"/>
                </a:solidFill>
              </a:rPr>
              <a:t>Georges </a:t>
            </a:r>
            <a:r>
              <a:rPr lang="fr-FR" sz="2400" b="1" dirty="0" err="1">
                <a:solidFill>
                  <a:srgbClr val="FFFF00"/>
                </a:solidFill>
              </a:rPr>
              <a:t>Géret</a:t>
            </a:r>
            <a:endParaRPr lang="fr-FR" sz="2400" b="1" dirty="0">
              <a:solidFill>
                <a:srgbClr val="FFFF00"/>
              </a:solidFill>
            </a:endParaRPr>
          </a:p>
          <a:p>
            <a:r>
              <a:rPr lang="fr-FR" sz="2400" b="1" dirty="0">
                <a:solidFill>
                  <a:srgbClr val="FFFF00"/>
                </a:solidFill>
              </a:rPr>
              <a:t>Maurice </a:t>
            </a:r>
            <a:r>
              <a:rPr lang="fr-FR" sz="2400" b="1" dirty="0" err="1">
                <a:solidFill>
                  <a:srgbClr val="FFFF00"/>
                </a:solidFill>
              </a:rPr>
              <a:t>Garrel</a:t>
            </a:r>
            <a:endParaRPr lang="fr-FR" b="1" dirty="0">
              <a:solidFill>
                <a:srgbClr val="FFFF00"/>
              </a:solidFill>
            </a:endParaRPr>
          </a:p>
        </p:txBody>
      </p:sp>
      <p:pic>
        <p:nvPicPr>
          <p:cNvPr id="6" name="Image 5" descr="Une image contenant texte, affiche, homme, Panneau d’affichage&#10;&#10;Description générée automatiquement">
            <a:extLst>
              <a:ext uri="{FF2B5EF4-FFF2-40B4-BE49-F238E27FC236}">
                <a16:creationId xmlns:a16="http://schemas.microsoft.com/office/drawing/2014/main" id="{078DA392-7C31-43BF-510D-982DEAF7AC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91316" y="1261259"/>
            <a:ext cx="3816000" cy="51970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3AA81FB-BC25-643A-CC38-E828E2071269}"/>
              </a:ext>
            </a:extLst>
          </p:cNvPr>
          <p:cNvSpPr txBox="1"/>
          <p:nvPr/>
        </p:nvSpPr>
        <p:spPr>
          <a:xfrm>
            <a:off x="465799" y="369070"/>
            <a:ext cx="6677175" cy="830997"/>
          </a:xfrm>
          <a:prstGeom prst="rect">
            <a:avLst/>
          </a:prstGeom>
          <a:noFill/>
        </p:spPr>
        <p:txBody>
          <a:bodyPr wrap="square" rtlCol="0">
            <a:spAutoFit/>
          </a:bodyPr>
          <a:lstStyle/>
          <a:p>
            <a:r>
              <a:rPr lang="fr-FR" sz="2400" b="1" dirty="0">
                <a:solidFill>
                  <a:srgbClr val="FFFF00"/>
                </a:solidFill>
              </a:rPr>
              <a:t>L’Insoumis est un film français d'Alain Cavalier sorti en 1964.</a:t>
            </a:r>
          </a:p>
        </p:txBody>
      </p:sp>
    </p:spTree>
    <p:extLst>
      <p:ext uri="{BB962C8B-B14F-4D97-AF65-F5344CB8AC3E}">
        <p14:creationId xmlns:p14="http://schemas.microsoft.com/office/powerpoint/2010/main" val="7865903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264E5CF8-2F54-7695-B2A4-9B41BF01083D}"/>
              </a:ext>
            </a:extLst>
          </p:cNvPr>
          <p:cNvPicPr>
            <a:picLocks noChangeAspect="1"/>
          </p:cNvPicPr>
          <p:nvPr/>
        </p:nvPicPr>
        <p:blipFill>
          <a:blip r:embed="rId2"/>
          <a:stretch>
            <a:fillRect/>
          </a:stretch>
        </p:blipFill>
        <p:spPr>
          <a:xfrm>
            <a:off x="528083" y="2618509"/>
            <a:ext cx="5652000" cy="303726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8E714E0E-4C93-BA13-7959-DE9519804B10}"/>
              </a:ext>
            </a:extLst>
          </p:cNvPr>
          <p:cNvSpPr txBox="1"/>
          <p:nvPr/>
        </p:nvSpPr>
        <p:spPr>
          <a:xfrm>
            <a:off x="7211291" y="2618509"/>
            <a:ext cx="4145973" cy="2677656"/>
          </a:xfrm>
          <a:prstGeom prst="rect">
            <a:avLst/>
          </a:prstGeom>
          <a:noFill/>
        </p:spPr>
        <p:txBody>
          <a:bodyPr wrap="square" rtlCol="0">
            <a:spAutoFit/>
          </a:bodyPr>
          <a:lstStyle/>
          <a:p>
            <a:r>
              <a:rPr lang="fr-FR" sz="2400" b="1" dirty="0">
                <a:solidFill>
                  <a:srgbClr val="FFFF00"/>
                </a:solidFill>
              </a:rPr>
              <a:t>Réalisation	Mark Robson</a:t>
            </a:r>
          </a:p>
          <a:p>
            <a:r>
              <a:rPr lang="fr-FR" sz="2400" b="1" dirty="0">
                <a:solidFill>
                  <a:srgbClr val="FFFF00"/>
                </a:solidFill>
              </a:rPr>
              <a:t>Scénario	Jean </a:t>
            </a:r>
            <a:r>
              <a:rPr lang="fr-FR" sz="2400" b="1" dirty="0" err="1">
                <a:solidFill>
                  <a:srgbClr val="FFFF00"/>
                </a:solidFill>
              </a:rPr>
              <a:t>Lartéguy</a:t>
            </a:r>
            <a:r>
              <a:rPr lang="fr-FR" sz="2400" b="1" dirty="0">
                <a:solidFill>
                  <a:srgbClr val="FFFF00"/>
                </a:solidFill>
              </a:rPr>
              <a:t> (roman), Nelson </a:t>
            </a:r>
            <a:r>
              <a:rPr lang="fr-FR" sz="2400" b="1" dirty="0" err="1">
                <a:solidFill>
                  <a:srgbClr val="FFFF00"/>
                </a:solidFill>
              </a:rPr>
              <a:t>Gidding</a:t>
            </a:r>
            <a:endParaRPr lang="fr-FR" sz="2400" b="1" dirty="0">
              <a:solidFill>
                <a:srgbClr val="FFFF00"/>
              </a:solidFill>
            </a:endParaRPr>
          </a:p>
          <a:p>
            <a:r>
              <a:rPr lang="fr-FR" sz="2400" b="1" dirty="0">
                <a:solidFill>
                  <a:srgbClr val="FFFF00"/>
                </a:solidFill>
              </a:rPr>
              <a:t>Acteurs principaux	</a:t>
            </a:r>
          </a:p>
          <a:p>
            <a:r>
              <a:rPr lang="fr-FR" sz="2400" b="1" dirty="0">
                <a:solidFill>
                  <a:srgbClr val="FFFF00"/>
                </a:solidFill>
              </a:rPr>
              <a:t>Anthony Quinn, Alain Delon, George Segal, Michèle Morgan</a:t>
            </a:r>
          </a:p>
        </p:txBody>
      </p:sp>
      <p:sp>
        <p:nvSpPr>
          <p:cNvPr id="6" name="ZoneTexte 5">
            <a:extLst>
              <a:ext uri="{FF2B5EF4-FFF2-40B4-BE49-F238E27FC236}">
                <a16:creationId xmlns:a16="http://schemas.microsoft.com/office/drawing/2014/main" id="{2BAA3D10-18F3-7321-E810-FB335477D713}"/>
              </a:ext>
            </a:extLst>
          </p:cNvPr>
          <p:cNvSpPr txBox="1"/>
          <p:nvPr/>
        </p:nvSpPr>
        <p:spPr>
          <a:xfrm>
            <a:off x="336331" y="777005"/>
            <a:ext cx="11519338" cy="1569660"/>
          </a:xfrm>
          <a:prstGeom prst="rect">
            <a:avLst/>
          </a:prstGeom>
          <a:noFill/>
        </p:spPr>
        <p:txBody>
          <a:bodyPr wrap="square" rtlCol="0">
            <a:spAutoFit/>
          </a:bodyPr>
          <a:lstStyle/>
          <a:p>
            <a:r>
              <a:rPr lang="fr-FR" sz="2400" b="1" dirty="0">
                <a:solidFill>
                  <a:srgbClr val="FFFF00"/>
                </a:solidFill>
              </a:rPr>
              <a:t>La guerre est le quotidien de Pierre </a:t>
            </a:r>
            <a:r>
              <a:rPr lang="fr-FR" sz="2400" b="1" dirty="0" err="1">
                <a:solidFill>
                  <a:srgbClr val="FFFF00"/>
                </a:solidFill>
              </a:rPr>
              <a:t>Raspeguy</a:t>
            </a:r>
            <a:r>
              <a:rPr lang="fr-FR" sz="2400" b="1" dirty="0">
                <a:solidFill>
                  <a:srgbClr val="FFFF00"/>
                </a:solidFill>
              </a:rPr>
              <a:t>, un lieutenant-colonel de l'armée française. À la tête d'un régiment de parachutistes coloniaux, il est chargé de retrouver le chef de la rébellion algérienne, un ancien officier de son équipe durant la bataille de </a:t>
            </a:r>
            <a:r>
              <a:rPr lang="fr-FR" sz="2400" b="1" dirty="0" err="1">
                <a:solidFill>
                  <a:srgbClr val="FFFF00"/>
                </a:solidFill>
              </a:rPr>
              <a:t>Diên</a:t>
            </a:r>
            <a:r>
              <a:rPr lang="fr-FR" sz="2400" b="1" dirty="0">
                <a:solidFill>
                  <a:srgbClr val="FFFF00"/>
                </a:solidFill>
              </a:rPr>
              <a:t> </a:t>
            </a:r>
            <a:r>
              <a:rPr lang="fr-FR" sz="2400" b="1" dirty="0" err="1">
                <a:solidFill>
                  <a:srgbClr val="FFFF00"/>
                </a:solidFill>
              </a:rPr>
              <a:t>Biên</a:t>
            </a:r>
            <a:r>
              <a:rPr lang="fr-FR" sz="2400" b="1" dirty="0">
                <a:solidFill>
                  <a:srgbClr val="FFFF00"/>
                </a:solidFill>
              </a:rPr>
              <a:t> Phu.</a:t>
            </a:r>
          </a:p>
        </p:txBody>
      </p:sp>
      <p:sp>
        <p:nvSpPr>
          <p:cNvPr id="2" name="ZoneTexte 1">
            <a:extLst>
              <a:ext uri="{FF2B5EF4-FFF2-40B4-BE49-F238E27FC236}">
                <a16:creationId xmlns:a16="http://schemas.microsoft.com/office/drawing/2014/main" id="{E7AA15E0-0798-AB97-2119-5C743CA1D4A0}"/>
              </a:ext>
            </a:extLst>
          </p:cNvPr>
          <p:cNvSpPr txBox="1"/>
          <p:nvPr/>
        </p:nvSpPr>
        <p:spPr>
          <a:xfrm>
            <a:off x="7513941" y="2115832"/>
            <a:ext cx="5122718" cy="461665"/>
          </a:xfrm>
          <a:prstGeom prst="rect">
            <a:avLst/>
          </a:prstGeom>
          <a:noFill/>
        </p:spPr>
        <p:txBody>
          <a:bodyPr wrap="square" rtlCol="0">
            <a:spAutoFit/>
          </a:bodyPr>
          <a:lstStyle/>
          <a:p>
            <a:r>
              <a:rPr lang="fr-FR" sz="2400" b="1" dirty="0">
                <a:solidFill>
                  <a:srgbClr val="FFFF00"/>
                </a:solidFill>
              </a:rPr>
              <a:t>Les Centurions</a:t>
            </a:r>
          </a:p>
        </p:txBody>
      </p:sp>
    </p:spTree>
    <p:extLst>
      <p:ext uri="{BB962C8B-B14F-4D97-AF65-F5344CB8AC3E}">
        <p14:creationId xmlns:p14="http://schemas.microsoft.com/office/powerpoint/2010/main" val="4862256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34D6F00-B05D-7E38-1F6B-7E9093BC31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4401" y="1870858"/>
            <a:ext cx="3204000" cy="480737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8FCC4377-47DB-9353-7489-D00773AD91DD}"/>
              </a:ext>
            </a:extLst>
          </p:cNvPr>
          <p:cNvSpPr txBox="1"/>
          <p:nvPr/>
        </p:nvSpPr>
        <p:spPr>
          <a:xfrm>
            <a:off x="5938344" y="2612552"/>
            <a:ext cx="5697682" cy="3323987"/>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Réalisation	Jean-Pierre Melville</a:t>
            </a:r>
          </a:p>
          <a:p>
            <a:r>
              <a:rPr lang="fr-FR" sz="2400" b="1" dirty="0">
                <a:solidFill>
                  <a:srgbClr val="FFFF00"/>
                </a:solidFill>
              </a:rPr>
              <a:t>Scénario	Jean-Pierre Melville</a:t>
            </a:r>
          </a:p>
          <a:p>
            <a:r>
              <a:rPr lang="fr-FR" sz="2400" b="1" dirty="0">
                <a:solidFill>
                  <a:srgbClr val="FFFF00"/>
                </a:solidFill>
              </a:rPr>
              <a:t>Georges Pellegrin</a:t>
            </a: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François Périer</a:t>
            </a:r>
          </a:p>
          <a:p>
            <a:r>
              <a:rPr lang="fr-FR" sz="2400" b="1" dirty="0">
                <a:solidFill>
                  <a:srgbClr val="FFFF00"/>
                </a:solidFill>
              </a:rPr>
              <a:t>Nathalie Delon</a:t>
            </a:r>
          </a:p>
          <a:p>
            <a:r>
              <a:rPr lang="fr-FR" sz="2400" b="1" dirty="0">
                <a:solidFill>
                  <a:srgbClr val="FFFF00"/>
                </a:solidFill>
              </a:rPr>
              <a:t>Cathy Rosier</a:t>
            </a:r>
            <a:endParaRPr lang="fr-FR" b="1" dirty="0">
              <a:solidFill>
                <a:srgbClr val="FFFF00"/>
              </a:solidFill>
            </a:endParaRPr>
          </a:p>
        </p:txBody>
      </p:sp>
      <p:sp>
        <p:nvSpPr>
          <p:cNvPr id="4" name="ZoneTexte 3">
            <a:extLst>
              <a:ext uri="{FF2B5EF4-FFF2-40B4-BE49-F238E27FC236}">
                <a16:creationId xmlns:a16="http://schemas.microsoft.com/office/drawing/2014/main" id="{4E9474D1-9194-EA20-8AE1-CFBD5E4107EF}"/>
              </a:ext>
            </a:extLst>
          </p:cNvPr>
          <p:cNvSpPr txBox="1"/>
          <p:nvPr/>
        </p:nvSpPr>
        <p:spPr>
          <a:xfrm>
            <a:off x="103200" y="69752"/>
            <a:ext cx="10622205" cy="1938992"/>
          </a:xfrm>
          <a:prstGeom prst="rect">
            <a:avLst/>
          </a:prstGeom>
          <a:noFill/>
        </p:spPr>
        <p:txBody>
          <a:bodyPr wrap="square" rtlCol="0">
            <a:spAutoFit/>
          </a:bodyPr>
          <a:lstStyle/>
          <a:p>
            <a:r>
              <a:rPr lang="fr-FR" sz="2400" b="1" dirty="0">
                <a:solidFill>
                  <a:srgbClr val="FFFF00"/>
                </a:solidFill>
              </a:rPr>
              <a:t>Le Samouraï est un film noir franco-italien réalisé par Jean-Pierre Melville, sorti en 1967. Il raconte les parcours croisés d'un tueur à gages professionnel (Delon) qui cherche à savoir qui l'a embauché pour un travail puis a tenté de le faire tuer, et du commissaire parisien (Périer) qui tente de l'attraper.</a:t>
            </a:r>
          </a:p>
        </p:txBody>
      </p:sp>
    </p:spTree>
    <p:extLst>
      <p:ext uri="{BB962C8B-B14F-4D97-AF65-F5344CB8AC3E}">
        <p14:creationId xmlns:p14="http://schemas.microsoft.com/office/powerpoint/2010/main" val="31789051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8A493E8-666D-ED58-51B7-45F47AD06A36}"/>
              </a:ext>
            </a:extLst>
          </p:cNvPr>
          <p:cNvSpPr txBox="1"/>
          <p:nvPr/>
        </p:nvSpPr>
        <p:spPr>
          <a:xfrm>
            <a:off x="6789681" y="2775383"/>
            <a:ext cx="4276277" cy="3046988"/>
          </a:xfrm>
          <a:prstGeom prst="rect">
            <a:avLst/>
          </a:prstGeom>
          <a:noFill/>
        </p:spPr>
        <p:txBody>
          <a:bodyPr wrap="square" rtlCol="0">
            <a:spAutoFit/>
          </a:bodyPr>
          <a:lstStyle/>
          <a:p>
            <a:endParaRPr lang="fr-FR" sz="2400" b="1" dirty="0"/>
          </a:p>
          <a:p>
            <a:r>
              <a:rPr lang="fr-FR" sz="2400" b="1" dirty="0">
                <a:solidFill>
                  <a:srgbClr val="FFFF00"/>
                </a:solidFill>
              </a:rPr>
              <a:t>Données clés</a:t>
            </a:r>
          </a:p>
          <a:p>
            <a:r>
              <a:rPr lang="fr-FR" sz="2400" b="1" dirty="0">
                <a:solidFill>
                  <a:srgbClr val="FFFF00"/>
                </a:solidFill>
              </a:rPr>
              <a:t>Réalisation	José Giovanni</a:t>
            </a:r>
          </a:p>
          <a:p>
            <a:r>
              <a:rPr lang="fr-FR" sz="2400" b="1" dirty="0">
                <a:solidFill>
                  <a:srgbClr val="FFFF00"/>
                </a:solidFill>
              </a:rPr>
              <a:t>Scénario	José Giovanni</a:t>
            </a: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Annie Girardot</a:t>
            </a:r>
          </a:p>
          <a:p>
            <a:r>
              <a:rPr lang="fr-FR" sz="2400" b="1" dirty="0">
                <a:solidFill>
                  <a:srgbClr val="FFFF00"/>
                </a:solidFill>
              </a:rPr>
              <a:t>Paul Meurisse</a:t>
            </a:r>
          </a:p>
        </p:txBody>
      </p:sp>
      <p:pic>
        <p:nvPicPr>
          <p:cNvPr id="5" name="Image 4">
            <a:extLst>
              <a:ext uri="{FF2B5EF4-FFF2-40B4-BE49-F238E27FC236}">
                <a16:creationId xmlns:a16="http://schemas.microsoft.com/office/drawing/2014/main" id="{E562CAA6-CB00-6E87-4E56-4E49F635BA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2829" y="2057877"/>
            <a:ext cx="2988000" cy="448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A7EACD1-A70B-2D24-2CE5-2431B34D3B26}"/>
              </a:ext>
            </a:extLst>
          </p:cNvPr>
          <p:cNvSpPr txBox="1"/>
          <p:nvPr/>
        </p:nvSpPr>
        <p:spPr>
          <a:xfrm>
            <a:off x="376820" y="331446"/>
            <a:ext cx="11142518" cy="1323439"/>
          </a:xfrm>
          <a:prstGeom prst="rect">
            <a:avLst/>
          </a:prstGeom>
          <a:noFill/>
        </p:spPr>
        <p:txBody>
          <a:bodyPr wrap="square" rtlCol="0">
            <a:spAutoFit/>
          </a:bodyPr>
          <a:lstStyle/>
          <a:p>
            <a:r>
              <a:rPr lang="fr-FR" sz="2000" b="1" dirty="0">
                <a:solidFill>
                  <a:srgbClr val="FFFF00"/>
                </a:solidFill>
              </a:rPr>
              <a:t>Hugo </a:t>
            </a:r>
            <a:r>
              <a:rPr lang="fr-FR" sz="2000" b="1" dirty="0" err="1">
                <a:solidFill>
                  <a:srgbClr val="FFFF00"/>
                </a:solidFill>
              </a:rPr>
              <a:t>Senart</a:t>
            </a:r>
            <a:r>
              <a:rPr lang="fr-FR" sz="2000" b="1" dirty="0">
                <a:solidFill>
                  <a:srgbClr val="FFFF00"/>
                </a:solidFill>
              </a:rPr>
              <a:t>, dit « le Gitan » (Alain Delon), vient de s'évader de prison. C'est un gangster redoutable, en révolte contre une société qui, selon lui, place les Gitans « dès leur enfance sur le banc des accusés » . S'il traite sévèrement ses deux complices, et s'il châtie impitoyablement ceux qui le « trahissent », il est également dur avec lui-même</a:t>
            </a:r>
          </a:p>
        </p:txBody>
      </p:sp>
    </p:spTree>
    <p:extLst>
      <p:ext uri="{BB962C8B-B14F-4D97-AF65-F5344CB8AC3E}">
        <p14:creationId xmlns:p14="http://schemas.microsoft.com/office/powerpoint/2010/main" val="10668821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5A46C29-F99C-46F4-C150-6D54EC8081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0851" y="2006078"/>
            <a:ext cx="3060000" cy="459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70F75339-54A5-6565-60C8-4C255915BA2D}"/>
              </a:ext>
            </a:extLst>
          </p:cNvPr>
          <p:cNvSpPr txBox="1"/>
          <p:nvPr/>
        </p:nvSpPr>
        <p:spPr>
          <a:xfrm>
            <a:off x="6670963" y="2179463"/>
            <a:ext cx="4488873" cy="4062651"/>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Réalisation	Jacques </a:t>
            </a:r>
            <a:r>
              <a:rPr lang="fr-FR" sz="2400" b="1" dirty="0" err="1">
                <a:solidFill>
                  <a:srgbClr val="FFFF00"/>
                </a:solidFill>
              </a:rPr>
              <a:t>Deray</a:t>
            </a:r>
            <a:endParaRPr lang="fr-FR" sz="2400" b="1" dirty="0">
              <a:solidFill>
                <a:srgbClr val="FFFF00"/>
              </a:solidFill>
            </a:endParaRPr>
          </a:p>
          <a:p>
            <a:r>
              <a:rPr lang="fr-FR" sz="2400" b="1" dirty="0">
                <a:solidFill>
                  <a:srgbClr val="FFFF00"/>
                </a:solidFill>
              </a:rPr>
              <a:t>Scénario	Alain Delon</a:t>
            </a:r>
          </a:p>
          <a:p>
            <a:r>
              <a:rPr lang="fr-FR" sz="2400" b="1" dirty="0">
                <a:solidFill>
                  <a:srgbClr val="FFFF00"/>
                </a:solidFill>
              </a:rPr>
              <a:t>Jacques </a:t>
            </a:r>
            <a:r>
              <a:rPr lang="fr-FR" sz="2400" b="1" dirty="0" err="1">
                <a:solidFill>
                  <a:srgbClr val="FFFF00"/>
                </a:solidFill>
              </a:rPr>
              <a:t>Deray</a:t>
            </a:r>
            <a:endParaRPr lang="fr-FR" sz="2400" b="1" dirty="0">
              <a:solidFill>
                <a:srgbClr val="FFFF00"/>
              </a:solidFill>
            </a:endParaRPr>
          </a:p>
          <a:p>
            <a:r>
              <a:rPr lang="fr-FR" sz="2400" b="1" dirty="0">
                <a:solidFill>
                  <a:srgbClr val="FFFF00"/>
                </a:solidFill>
              </a:rPr>
              <a:t>Christopher Frank</a:t>
            </a:r>
          </a:p>
          <a:p>
            <a:r>
              <a:rPr lang="fr-FR" sz="2400" b="1" dirty="0">
                <a:solidFill>
                  <a:srgbClr val="FFFF00"/>
                </a:solidFill>
              </a:rPr>
              <a:t>Musique	Claude </a:t>
            </a:r>
            <a:r>
              <a:rPr lang="fr-FR" sz="2400" b="1" dirty="0" err="1">
                <a:solidFill>
                  <a:srgbClr val="FFFF00"/>
                </a:solidFill>
              </a:rPr>
              <a:t>Bolling</a:t>
            </a:r>
            <a:endParaRPr lang="fr-FR" sz="2400" b="1" dirty="0">
              <a:solidFill>
                <a:srgbClr val="FFFF00"/>
              </a:solidFill>
            </a:endParaRP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Dalila Di Lazzaro</a:t>
            </a:r>
          </a:p>
          <a:p>
            <a:r>
              <a:rPr lang="fr-FR" sz="2400" b="1" dirty="0">
                <a:solidFill>
                  <a:srgbClr val="FFFF00"/>
                </a:solidFill>
              </a:rPr>
              <a:t>Michel Auclair</a:t>
            </a:r>
          </a:p>
          <a:p>
            <a:r>
              <a:rPr lang="fr-FR" sz="2400" b="1" dirty="0">
                <a:solidFill>
                  <a:srgbClr val="FFFF00"/>
                </a:solidFill>
              </a:rPr>
              <a:t>Pierre Dux</a:t>
            </a:r>
            <a:endParaRPr lang="fr-FR" b="1" dirty="0">
              <a:solidFill>
                <a:srgbClr val="FFFF00"/>
              </a:solidFill>
            </a:endParaRPr>
          </a:p>
        </p:txBody>
      </p:sp>
      <p:sp>
        <p:nvSpPr>
          <p:cNvPr id="4" name="ZoneTexte 3">
            <a:extLst>
              <a:ext uri="{FF2B5EF4-FFF2-40B4-BE49-F238E27FC236}">
                <a16:creationId xmlns:a16="http://schemas.microsoft.com/office/drawing/2014/main" id="{9037F92C-4911-F524-C10F-61ABFD8EB6BF}"/>
              </a:ext>
            </a:extLst>
          </p:cNvPr>
          <p:cNvSpPr txBox="1"/>
          <p:nvPr/>
        </p:nvSpPr>
        <p:spPr>
          <a:xfrm>
            <a:off x="311727" y="436418"/>
            <a:ext cx="8603673" cy="1569660"/>
          </a:xfrm>
          <a:prstGeom prst="rect">
            <a:avLst/>
          </a:prstGeom>
          <a:noFill/>
        </p:spPr>
        <p:txBody>
          <a:bodyPr wrap="square" rtlCol="0">
            <a:spAutoFit/>
          </a:bodyPr>
          <a:lstStyle/>
          <a:p>
            <a:r>
              <a:rPr lang="fr-FR" sz="2400" b="1">
                <a:solidFill>
                  <a:srgbClr val="FFFF00"/>
                </a:solidFill>
              </a:rPr>
              <a:t>Trois Hommes à abattre est un film français réalisé par Jacques Deray et sorti en 1980. C'est une adaptation très libre du roman Le Petit Bleu de la côte ouest de Jean-Patrick Manchette.</a:t>
            </a:r>
            <a:endParaRPr lang="fr-FR" sz="2400" b="1" dirty="0">
              <a:solidFill>
                <a:srgbClr val="FFFF00"/>
              </a:solidFill>
            </a:endParaRPr>
          </a:p>
        </p:txBody>
      </p:sp>
    </p:spTree>
    <p:extLst>
      <p:ext uri="{BB962C8B-B14F-4D97-AF65-F5344CB8AC3E}">
        <p14:creationId xmlns:p14="http://schemas.microsoft.com/office/powerpoint/2010/main" val="1867534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19F3655-C727-67B7-0533-586DA67198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9337" y="1960913"/>
            <a:ext cx="2952000" cy="469315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6EE72D83-A267-DA73-84DD-86DCFCC5CEE9}"/>
              </a:ext>
            </a:extLst>
          </p:cNvPr>
          <p:cNvSpPr txBox="1"/>
          <p:nvPr/>
        </p:nvSpPr>
        <p:spPr>
          <a:xfrm>
            <a:off x="6762930" y="2601072"/>
            <a:ext cx="4987636" cy="3046988"/>
          </a:xfrm>
          <a:prstGeom prst="rect">
            <a:avLst/>
          </a:prstGeom>
          <a:noFill/>
        </p:spPr>
        <p:txBody>
          <a:bodyPr wrap="square" rtlCol="0">
            <a:spAutoFit/>
          </a:bodyPr>
          <a:lstStyle/>
          <a:p>
            <a:r>
              <a:rPr lang="fr-FR" sz="2400" b="1" dirty="0">
                <a:solidFill>
                  <a:srgbClr val="FFFF00"/>
                </a:solidFill>
              </a:rPr>
              <a:t>Réalisation	Alain Delon</a:t>
            </a:r>
          </a:p>
          <a:p>
            <a:r>
              <a:rPr lang="fr-FR" sz="2400" b="1" dirty="0">
                <a:solidFill>
                  <a:srgbClr val="FFFF00"/>
                </a:solidFill>
              </a:rPr>
              <a:t>Scénario	Alain Delon</a:t>
            </a:r>
          </a:p>
          <a:p>
            <a:r>
              <a:rPr lang="fr-FR" sz="2400" b="1" dirty="0">
                <a:solidFill>
                  <a:srgbClr val="FFFF00"/>
                </a:solidFill>
              </a:rPr>
              <a:t>Christopher Frank</a:t>
            </a:r>
          </a:p>
          <a:p>
            <a:r>
              <a:rPr lang="fr-FR" sz="2400" b="1" dirty="0">
                <a:solidFill>
                  <a:srgbClr val="FFFF00"/>
                </a:solidFill>
              </a:rPr>
              <a:t>Acteurs principaux	</a:t>
            </a:r>
          </a:p>
          <a:p>
            <a:r>
              <a:rPr lang="fr-FR" sz="2400" b="1" dirty="0">
                <a:solidFill>
                  <a:srgbClr val="FFFF00"/>
                </a:solidFill>
              </a:rPr>
              <a:t>Alain Delon</a:t>
            </a:r>
          </a:p>
          <a:p>
            <a:r>
              <a:rPr lang="fr-FR" sz="2400" b="1" dirty="0">
                <a:solidFill>
                  <a:srgbClr val="FFFF00"/>
                </a:solidFill>
              </a:rPr>
              <a:t>Anne </a:t>
            </a:r>
            <a:r>
              <a:rPr lang="fr-FR" sz="2400" b="1" dirty="0" err="1">
                <a:solidFill>
                  <a:srgbClr val="FFFF00"/>
                </a:solidFill>
              </a:rPr>
              <a:t>Parillaud</a:t>
            </a:r>
            <a:endParaRPr lang="fr-FR" sz="2400" b="1" dirty="0">
              <a:solidFill>
                <a:srgbClr val="FFFF00"/>
              </a:solidFill>
            </a:endParaRPr>
          </a:p>
          <a:p>
            <a:r>
              <a:rPr lang="fr-FR" sz="2400" b="1" dirty="0">
                <a:solidFill>
                  <a:srgbClr val="FFFF00"/>
                </a:solidFill>
              </a:rPr>
              <a:t>Daniel Ceccaldi</a:t>
            </a:r>
          </a:p>
          <a:p>
            <a:r>
              <a:rPr lang="fr-FR" sz="2400" b="1" dirty="0">
                <a:solidFill>
                  <a:srgbClr val="FFFF00"/>
                </a:solidFill>
              </a:rPr>
              <a:t>Jean-Pierre Darras</a:t>
            </a:r>
            <a:endParaRPr lang="fr-FR" b="1" dirty="0">
              <a:solidFill>
                <a:srgbClr val="FFFF00"/>
              </a:solidFill>
            </a:endParaRPr>
          </a:p>
        </p:txBody>
      </p:sp>
      <p:sp>
        <p:nvSpPr>
          <p:cNvPr id="4" name="ZoneTexte 3">
            <a:extLst>
              <a:ext uri="{FF2B5EF4-FFF2-40B4-BE49-F238E27FC236}">
                <a16:creationId xmlns:a16="http://schemas.microsoft.com/office/drawing/2014/main" id="{61BA6939-9ADF-0D5C-4F38-FC4C3325AD9F}"/>
              </a:ext>
            </a:extLst>
          </p:cNvPr>
          <p:cNvSpPr txBox="1"/>
          <p:nvPr/>
        </p:nvSpPr>
        <p:spPr>
          <a:xfrm>
            <a:off x="125407" y="14747"/>
            <a:ext cx="11299338" cy="1569660"/>
          </a:xfrm>
          <a:prstGeom prst="rect">
            <a:avLst/>
          </a:prstGeom>
          <a:noFill/>
        </p:spPr>
        <p:txBody>
          <a:bodyPr wrap="square" rtlCol="0">
            <a:spAutoFit/>
          </a:bodyPr>
          <a:lstStyle/>
          <a:p>
            <a:r>
              <a:rPr lang="fr-FR" sz="2400" b="1" dirty="0">
                <a:solidFill>
                  <a:srgbClr val="FFFF00"/>
                </a:solidFill>
              </a:rPr>
              <a:t>Choucas, un ancien policier devenu détective privé, est engagé par une femme afin de retrouver sa fille aveugle, Marthe, qui a disparu. Il reçoit la visite de l'inspecteur principal </a:t>
            </a:r>
            <a:r>
              <a:rPr lang="fr-FR" sz="2400" b="1" dirty="0" err="1">
                <a:solidFill>
                  <a:srgbClr val="FFFF00"/>
                </a:solidFill>
              </a:rPr>
              <a:t>Coccioli</a:t>
            </a:r>
            <a:r>
              <a:rPr lang="fr-FR" sz="2400" b="1" dirty="0">
                <a:solidFill>
                  <a:srgbClr val="FFFF00"/>
                </a:solidFill>
              </a:rPr>
              <a:t> qui lui recommande de laisser tomber l'affaire. Peu après la femme est assassinée.</a:t>
            </a:r>
          </a:p>
        </p:txBody>
      </p:sp>
    </p:spTree>
    <p:extLst>
      <p:ext uri="{BB962C8B-B14F-4D97-AF65-F5344CB8AC3E}">
        <p14:creationId xmlns:p14="http://schemas.microsoft.com/office/powerpoint/2010/main" val="1179038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1A7EE87-066B-8576-F3C7-5C4B10FC04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0386" y="1593308"/>
            <a:ext cx="3384000" cy="50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9D2BBB93-25F8-8629-7B78-EB4E7899FEE5}"/>
              </a:ext>
            </a:extLst>
          </p:cNvPr>
          <p:cNvSpPr txBox="1"/>
          <p:nvPr/>
        </p:nvSpPr>
        <p:spPr>
          <a:xfrm>
            <a:off x="6203611" y="2832776"/>
            <a:ext cx="4520045" cy="2308324"/>
          </a:xfrm>
          <a:prstGeom prst="rect">
            <a:avLst/>
          </a:prstGeom>
          <a:noFill/>
        </p:spPr>
        <p:txBody>
          <a:bodyPr wrap="square" rtlCol="0">
            <a:spAutoFit/>
          </a:bodyPr>
          <a:lstStyle/>
          <a:p>
            <a:r>
              <a:rPr lang="fr-FR" sz="2400" b="1" dirty="0">
                <a:solidFill>
                  <a:srgbClr val="FFFF00"/>
                </a:solidFill>
              </a:rPr>
              <a:t>Réalisation	Georges Lautner</a:t>
            </a:r>
          </a:p>
          <a:p>
            <a:r>
              <a:rPr lang="fr-FR" sz="2400" b="1" dirty="0">
                <a:solidFill>
                  <a:srgbClr val="FFFF00"/>
                </a:solidFill>
              </a:rPr>
              <a:t>Scénario	Georges Lautner</a:t>
            </a:r>
          </a:p>
          <a:p>
            <a:r>
              <a:rPr lang="fr-FR" sz="2400" b="1" dirty="0">
                <a:solidFill>
                  <a:srgbClr val="FFFF00"/>
                </a:solidFill>
              </a:rPr>
              <a:t>Acteurs principaux	</a:t>
            </a:r>
          </a:p>
          <a:p>
            <a:r>
              <a:rPr lang="fr-FR" sz="2400" b="1" dirty="0">
                <a:solidFill>
                  <a:srgbClr val="FFFF00"/>
                </a:solidFill>
              </a:rPr>
              <a:t>Claude Brasseur</a:t>
            </a:r>
          </a:p>
          <a:p>
            <a:r>
              <a:rPr lang="fr-FR" sz="2400" b="1" dirty="0">
                <a:solidFill>
                  <a:srgbClr val="FFFF00"/>
                </a:solidFill>
              </a:rPr>
              <a:t>Mireille </a:t>
            </a:r>
            <a:r>
              <a:rPr lang="fr-FR" sz="2400" b="1" dirty="0" err="1">
                <a:solidFill>
                  <a:srgbClr val="FFFF00"/>
                </a:solidFill>
              </a:rPr>
              <a:t>Darc</a:t>
            </a:r>
            <a:endParaRPr lang="fr-FR" sz="2400" b="1" dirty="0">
              <a:solidFill>
                <a:srgbClr val="FFFF00"/>
              </a:solidFill>
            </a:endParaRPr>
          </a:p>
          <a:p>
            <a:r>
              <a:rPr lang="fr-FR" sz="2400" b="1" dirty="0">
                <a:solidFill>
                  <a:srgbClr val="FFFF00"/>
                </a:solidFill>
              </a:rPr>
              <a:t>Alain Delon</a:t>
            </a:r>
            <a:endParaRPr lang="fr-FR" b="1" dirty="0">
              <a:solidFill>
                <a:srgbClr val="FFFF00"/>
              </a:solidFill>
            </a:endParaRPr>
          </a:p>
        </p:txBody>
      </p:sp>
      <p:sp>
        <p:nvSpPr>
          <p:cNvPr id="4" name="ZoneTexte 3">
            <a:extLst>
              <a:ext uri="{FF2B5EF4-FFF2-40B4-BE49-F238E27FC236}">
                <a16:creationId xmlns:a16="http://schemas.microsoft.com/office/drawing/2014/main" id="{743ACB91-681D-2041-701E-CD97C7937162}"/>
              </a:ext>
            </a:extLst>
          </p:cNvPr>
          <p:cNvSpPr txBox="1"/>
          <p:nvPr/>
        </p:nvSpPr>
        <p:spPr>
          <a:xfrm>
            <a:off x="270401" y="0"/>
            <a:ext cx="11721902" cy="1569660"/>
          </a:xfrm>
          <a:prstGeom prst="rect">
            <a:avLst/>
          </a:prstGeom>
          <a:noFill/>
        </p:spPr>
        <p:txBody>
          <a:bodyPr wrap="square" rtlCol="0">
            <a:spAutoFit/>
          </a:bodyPr>
          <a:lstStyle/>
          <a:p>
            <a:r>
              <a:rPr lang="fr-FR" sz="2400" b="1">
                <a:solidFill>
                  <a:srgbClr val="FFFF00"/>
                </a:solidFill>
              </a:rPr>
              <a:t>Un écrivain cherche l'inspiration sur une plage de la Côte d'Azur. Il y rencontre une jeune femme mystérieuse qui lui fait penser à l'héroïne de son roman. Il entreprend la conquête de cette jeune femme étrange et probablement psychopathe, protégée par un puissant avocat et ses hommes de main.</a:t>
            </a:r>
            <a:endParaRPr lang="fr-FR" sz="2400" b="1" dirty="0">
              <a:solidFill>
                <a:srgbClr val="FFFF00"/>
              </a:solidFill>
            </a:endParaRPr>
          </a:p>
        </p:txBody>
      </p:sp>
    </p:spTree>
    <p:extLst>
      <p:ext uri="{BB962C8B-B14F-4D97-AF65-F5344CB8AC3E}">
        <p14:creationId xmlns:p14="http://schemas.microsoft.com/office/powerpoint/2010/main" val="3483600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914DBAA-5127-A472-7E13-7A2B8DD683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4637" y="2075269"/>
            <a:ext cx="3204000" cy="439127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62184219-1131-BA0E-BECE-F8A4C5AA7FDB}"/>
              </a:ext>
            </a:extLst>
          </p:cNvPr>
          <p:cNvSpPr txBox="1"/>
          <p:nvPr/>
        </p:nvSpPr>
        <p:spPr>
          <a:xfrm>
            <a:off x="6830353" y="2522187"/>
            <a:ext cx="6764481" cy="3785652"/>
          </a:xfrm>
          <a:prstGeom prst="rect">
            <a:avLst/>
          </a:prstGeom>
          <a:noFill/>
        </p:spPr>
        <p:txBody>
          <a:bodyPr wrap="square" rtlCol="0">
            <a:spAutoFit/>
          </a:bodyPr>
          <a:lstStyle/>
          <a:p>
            <a:r>
              <a:rPr lang="fr-FR" sz="2400" b="1" dirty="0">
                <a:solidFill>
                  <a:srgbClr val="FFFF00"/>
                </a:solidFill>
              </a:rPr>
              <a:t>Réalisation	José Giovanni</a:t>
            </a:r>
          </a:p>
          <a:p>
            <a:r>
              <a:rPr lang="fr-FR" sz="2400" b="1" dirty="0">
                <a:solidFill>
                  <a:srgbClr val="FFFF00"/>
                </a:solidFill>
              </a:rPr>
              <a:t>Scénario	José Giovanni</a:t>
            </a:r>
          </a:p>
          <a:p>
            <a:r>
              <a:rPr lang="fr-FR" sz="2400" b="1" dirty="0">
                <a:solidFill>
                  <a:srgbClr val="FFFF00"/>
                </a:solidFill>
              </a:rPr>
              <a:t>Musique	Philippe Sarde</a:t>
            </a:r>
          </a:p>
          <a:p>
            <a:r>
              <a:rPr lang="fr-FR" sz="2400" b="1" dirty="0">
                <a:solidFill>
                  <a:srgbClr val="FFFF00"/>
                </a:solidFill>
              </a:rPr>
              <a:t>Acteurs principaux	</a:t>
            </a:r>
          </a:p>
          <a:p>
            <a:r>
              <a:rPr lang="fr-FR" sz="2400" b="1" dirty="0">
                <a:solidFill>
                  <a:srgbClr val="FFFF00"/>
                </a:solidFill>
              </a:rPr>
              <a:t>Jean Gabin</a:t>
            </a:r>
          </a:p>
          <a:p>
            <a:r>
              <a:rPr lang="fr-FR" sz="2400" b="1" dirty="0">
                <a:solidFill>
                  <a:srgbClr val="FFFF00"/>
                </a:solidFill>
              </a:rPr>
              <a:t>Alain Delon</a:t>
            </a:r>
          </a:p>
          <a:p>
            <a:r>
              <a:rPr lang="fr-FR" sz="2400" b="1" dirty="0">
                <a:solidFill>
                  <a:srgbClr val="FFFF00"/>
                </a:solidFill>
              </a:rPr>
              <a:t>Michel Bouquet</a:t>
            </a:r>
          </a:p>
          <a:p>
            <a:r>
              <a:rPr lang="fr-FR" sz="2400" b="1" dirty="0" err="1">
                <a:solidFill>
                  <a:srgbClr val="FFFF00"/>
                </a:solidFill>
              </a:rPr>
              <a:t>Ilaria</a:t>
            </a:r>
            <a:r>
              <a:rPr lang="fr-FR" sz="2400" b="1" dirty="0">
                <a:solidFill>
                  <a:srgbClr val="FFFF00"/>
                </a:solidFill>
              </a:rPr>
              <a:t> </a:t>
            </a:r>
            <a:r>
              <a:rPr lang="fr-FR" sz="2400" b="1" dirty="0" err="1">
                <a:solidFill>
                  <a:srgbClr val="FFFF00"/>
                </a:solidFill>
              </a:rPr>
              <a:t>Occhini</a:t>
            </a:r>
            <a:endParaRPr lang="fr-FR" sz="2400" b="1" dirty="0">
              <a:solidFill>
                <a:srgbClr val="FFFF00"/>
              </a:solidFill>
            </a:endParaRPr>
          </a:p>
          <a:p>
            <a:r>
              <a:rPr lang="fr-FR" sz="2400" b="1" dirty="0" err="1">
                <a:solidFill>
                  <a:srgbClr val="FFFF00"/>
                </a:solidFill>
              </a:rPr>
              <a:t>Mimsy</a:t>
            </a:r>
            <a:r>
              <a:rPr lang="fr-FR" sz="2400" b="1" dirty="0">
                <a:solidFill>
                  <a:srgbClr val="FFFF00"/>
                </a:solidFill>
              </a:rPr>
              <a:t> Farmer</a:t>
            </a:r>
          </a:p>
          <a:p>
            <a:r>
              <a:rPr lang="fr-FR" sz="2400" b="1" dirty="0">
                <a:solidFill>
                  <a:srgbClr val="FFFF00"/>
                </a:solidFill>
              </a:rPr>
              <a:t>Victor Lanoux</a:t>
            </a:r>
          </a:p>
        </p:txBody>
      </p:sp>
      <p:sp>
        <p:nvSpPr>
          <p:cNvPr id="4" name="ZoneTexte 3">
            <a:extLst>
              <a:ext uri="{FF2B5EF4-FFF2-40B4-BE49-F238E27FC236}">
                <a16:creationId xmlns:a16="http://schemas.microsoft.com/office/drawing/2014/main" id="{58DED65A-EE09-0647-8F90-6D2CE1E8C015}"/>
              </a:ext>
            </a:extLst>
          </p:cNvPr>
          <p:cNvSpPr txBox="1"/>
          <p:nvPr/>
        </p:nvSpPr>
        <p:spPr>
          <a:xfrm>
            <a:off x="606014" y="118334"/>
            <a:ext cx="10391887" cy="1569660"/>
          </a:xfrm>
          <a:prstGeom prst="rect">
            <a:avLst/>
          </a:prstGeom>
          <a:noFill/>
        </p:spPr>
        <p:txBody>
          <a:bodyPr wrap="square" rtlCol="0">
            <a:spAutoFit/>
          </a:bodyPr>
          <a:lstStyle/>
          <a:p>
            <a:r>
              <a:rPr lang="fr-FR" sz="2400" b="1" dirty="0">
                <a:solidFill>
                  <a:srgbClr val="FFFF00"/>
                </a:solidFill>
              </a:rPr>
              <a:t>Germain Cazeneuve (Jean Gabin), ancien policier, est devenu éducateur social pour délinquants afin de les réinsérer dans la vie active à leur sortie de prison. Il se porte garant envers Gino </a:t>
            </a:r>
            <a:r>
              <a:rPr lang="fr-FR" sz="2400" b="1" dirty="0" err="1">
                <a:solidFill>
                  <a:srgbClr val="FFFF00"/>
                </a:solidFill>
              </a:rPr>
              <a:t>Strabliggi</a:t>
            </a:r>
            <a:r>
              <a:rPr lang="fr-FR" sz="2400" b="1" dirty="0">
                <a:solidFill>
                  <a:srgbClr val="FFFF00"/>
                </a:solidFill>
              </a:rPr>
              <a:t> (Alain Delon), ancien truand condamné à douze années de prison pour l'attaque d'une banque. </a:t>
            </a:r>
          </a:p>
        </p:txBody>
      </p:sp>
    </p:spTree>
    <p:extLst>
      <p:ext uri="{BB962C8B-B14F-4D97-AF65-F5344CB8AC3E}">
        <p14:creationId xmlns:p14="http://schemas.microsoft.com/office/powerpoint/2010/main" val="17610738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personne, Visage humain, ride, Citoyen sénior&#10;&#10;Description générée automatiquement">
            <a:extLst>
              <a:ext uri="{FF2B5EF4-FFF2-40B4-BE49-F238E27FC236}">
                <a16:creationId xmlns:a16="http://schemas.microsoft.com/office/drawing/2014/main" id="{49E3B4E5-0EF0-98AD-3571-C40FEFDEF7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0491"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A3502D2A-08AB-FCD5-999E-971E3E8A3720}"/>
              </a:ext>
            </a:extLst>
          </p:cNvPr>
          <p:cNvSpPr txBox="1"/>
          <p:nvPr/>
        </p:nvSpPr>
        <p:spPr>
          <a:xfrm>
            <a:off x="5642264" y="1641764"/>
            <a:ext cx="6442363" cy="830997"/>
          </a:xfrm>
          <a:prstGeom prst="rect">
            <a:avLst/>
          </a:prstGeom>
          <a:noFill/>
        </p:spPr>
        <p:txBody>
          <a:bodyPr wrap="square" rtlCol="0">
            <a:spAutoFit/>
          </a:bodyPr>
          <a:lstStyle/>
          <a:p>
            <a:r>
              <a:rPr lang="fr-FR" sz="2400" b="1" dirty="0">
                <a:solidFill>
                  <a:srgbClr val="FFFF00"/>
                </a:solidFill>
              </a:rPr>
              <a:t>Lorient Vous A Présenté Un Hommage A Alain Delon</a:t>
            </a:r>
          </a:p>
        </p:txBody>
      </p:sp>
      <p:sp>
        <p:nvSpPr>
          <p:cNvPr id="6" name="ZoneTexte 5">
            <a:extLst>
              <a:ext uri="{FF2B5EF4-FFF2-40B4-BE49-F238E27FC236}">
                <a16:creationId xmlns:a16="http://schemas.microsoft.com/office/drawing/2014/main" id="{98D5F7A4-9A1F-8B19-16FE-D9EFE5237978}"/>
              </a:ext>
            </a:extLst>
          </p:cNvPr>
          <p:cNvSpPr txBox="1"/>
          <p:nvPr/>
        </p:nvSpPr>
        <p:spPr>
          <a:xfrm>
            <a:off x="6891511" y="3198168"/>
            <a:ext cx="4873337" cy="461665"/>
          </a:xfrm>
          <a:prstGeom prst="rect">
            <a:avLst/>
          </a:prstGeom>
          <a:noFill/>
        </p:spPr>
        <p:txBody>
          <a:bodyPr wrap="square" rtlCol="0">
            <a:spAutoFit/>
          </a:bodyPr>
          <a:lstStyle/>
          <a:p>
            <a:r>
              <a:rPr lang="fr-FR" sz="2400" b="1" dirty="0">
                <a:solidFill>
                  <a:srgbClr val="FFFF00"/>
                </a:solidFill>
              </a:rPr>
              <a:t>Merci De Votre Visite </a:t>
            </a:r>
          </a:p>
        </p:txBody>
      </p:sp>
      <p:sp>
        <p:nvSpPr>
          <p:cNvPr id="7" name="ZoneTexte 6">
            <a:extLst>
              <a:ext uri="{FF2B5EF4-FFF2-40B4-BE49-F238E27FC236}">
                <a16:creationId xmlns:a16="http://schemas.microsoft.com/office/drawing/2014/main" id="{94F109E7-D835-32E1-53BB-2047DC92DAE8}"/>
              </a:ext>
            </a:extLst>
          </p:cNvPr>
          <p:cNvSpPr txBox="1"/>
          <p:nvPr/>
        </p:nvSpPr>
        <p:spPr>
          <a:xfrm>
            <a:off x="8105626" y="4385240"/>
            <a:ext cx="4675909"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3067397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peelOff"/>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185</TotalTime>
  <Words>1988</Words>
  <Application>Microsoft Office PowerPoint</Application>
  <PresentationFormat>Grand écran</PresentationFormat>
  <Paragraphs>264</Paragraphs>
  <Slides>28</Slides>
  <Notes>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2024-08-22T08:02:05Z</dcterms:created>
  <dcterms:modified xsi:type="dcterms:W3CDTF">2024-08-22T12:14:29Z</dcterms:modified>
</cp:coreProperties>
</file>