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61" r:id="rId3"/>
    <p:sldId id="276" r:id="rId4"/>
    <p:sldId id="275" r:id="rId5"/>
    <p:sldId id="274" r:id="rId6"/>
    <p:sldId id="273" r:id="rId7"/>
    <p:sldId id="272" r:id="rId8"/>
    <p:sldId id="271" r:id="rId9"/>
    <p:sldId id="270" r:id="rId10"/>
    <p:sldId id="269" r:id="rId11"/>
    <p:sldId id="268" r:id="rId12"/>
    <p:sldId id="267" r:id="rId13"/>
    <p:sldId id="266" r:id="rId14"/>
    <p:sldId id="265" r:id="rId15"/>
    <p:sldId id="264" r:id="rId16"/>
    <p:sldId id="263" r:id="rId17"/>
    <p:sldId id="262" r:id="rId18"/>
    <p:sldId id="260" r:id="rId19"/>
    <p:sldId id="286" r:id="rId20"/>
    <p:sldId id="259" r:id="rId21"/>
    <p:sldId id="258" r:id="rId22"/>
    <p:sldId id="257" r:id="rId23"/>
    <p:sldId id="277" r:id="rId24"/>
    <p:sldId id="278" r:id="rId25"/>
    <p:sldId id="279" r:id="rId26"/>
    <p:sldId id="280" r:id="rId27"/>
    <p:sldId id="281" r:id="rId28"/>
    <p:sldId id="282" r:id="rId29"/>
    <p:sldId id="283" r:id="rId30"/>
    <p:sldId id="284" r:id="rId31"/>
    <p:sldId id="287" r:id="rId32"/>
    <p:sldId id="285"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77" autoAdjust="0"/>
    <p:restoredTop sz="94660"/>
  </p:normalViewPr>
  <p:slideViewPr>
    <p:cSldViewPr snapToGrid="0">
      <p:cViewPr varScale="1">
        <p:scale>
          <a:sx n="74" d="100"/>
          <a:sy n="74" d="100"/>
        </p:scale>
        <p:origin x="379"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9EF9B74-159B-4ACD-A662-0FC3482E5806}" type="datetimeFigureOut">
              <a:rPr lang="fr-FR" smtClean="0"/>
              <a:t>22/08/2024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F83DBA0-3FD1-4502-BD0A-3554BF60EE23}" type="slidenum">
              <a:rPr lang="fr-FR" smtClean="0"/>
              <a:t>‹N°›</a:t>
            </a:fld>
            <a:endParaRPr lang="fr-FR"/>
          </a:p>
        </p:txBody>
      </p:sp>
    </p:spTree>
    <p:extLst>
      <p:ext uri="{BB962C8B-B14F-4D97-AF65-F5344CB8AC3E}">
        <p14:creationId xmlns:p14="http://schemas.microsoft.com/office/powerpoint/2010/main" val="686629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3F83DBA0-3FD1-4502-BD0A-3554BF60EE23}" type="slidenum">
              <a:rPr lang="fr-FR" smtClean="0"/>
              <a:t>18</a:t>
            </a:fld>
            <a:endParaRPr lang="fr-FR"/>
          </a:p>
        </p:txBody>
      </p:sp>
    </p:spTree>
    <p:extLst>
      <p:ext uri="{BB962C8B-B14F-4D97-AF65-F5344CB8AC3E}">
        <p14:creationId xmlns:p14="http://schemas.microsoft.com/office/powerpoint/2010/main" val="2756012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5766C0-F87A-7C7D-A70E-7DE13E8C5ACF}"/>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222ED4AC-F1D3-DEA2-FC32-968CD01BF5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7E2A8EB-6D77-3D88-BA6F-7B91AC549609}"/>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BC8F63F3-A653-A3C3-6B36-AECA3AFD9EF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8DE191-CFC9-0CEE-D74D-0C7035502906}"/>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49907211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240F06-8E19-7E9C-F5CD-BF485094118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0A0EE229-5223-E085-FE67-6C1495B9678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19B6431-5C6E-589F-68FB-338754E7592F}"/>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403825E6-2267-23F5-0653-D59AB953404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026A453-0D34-4843-69FB-AA19BD61903A}"/>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401942882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E67D7A-F4A3-C937-E794-EFFAF2D99D1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2719EAB7-C8E8-C576-0457-365F404B2BA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EC6C5EA-7C3F-27A8-1F06-ABD37650BBB3}"/>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397550D1-9FDB-1F88-A4FE-FAEB48D2F32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1751D59-8B47-2AE1-963A-17CBC28F0D17}"/>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222499912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C52DD09-457C-48B0-37F5-1FC84BC6135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762D50C-F18D-C820-2C46-4ADD7EDF240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0EA6F3B0-DA9E-68B4-C700-8FAC0E8D487C}"/>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1075F9E-6E6D-B0A2-A26D-A7840572DF83}"/>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6" name="Espace réservé du pied de page 5">
            <a:extLst>
              <a:ext uri="{FF2B5EF4-FFF2-40B4-BE49-F238E27FC236}">
                <a16:creationId xmlns:a16="http://schemas.microsoft.com/office/drawing/2014/main" id="{929724F2-622E-A281-5521-829E321C645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5609C78-6A87-63BE-D824-04C8DFCB6AB2}"/>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311151626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91D05B-58AB-2138-FBEA-A1F9B7264762}"/>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6E87A30E-0190-E919-FA96-D5D052A7C66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C909F2F-9F0F-6236-12AA-8B95ADE8B8B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CA45090D-3B9D-1518-EE2E-3F122D3B41E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F8EA455-D531-9FB4-3068-087D0B384F73}"/>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1319FA5-8D45-F8B9-54A1-AE725E377DE7}"/>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8" name="Espace réservé du pied de page 7">
            <a:extLst>
              <a:ext uri="{FF2B5EF4-FFF2-40B4-BE49-F238E27FC236}">
                <a16:creationId xmlns:a16="http://schemas.microsoft.com/office/drawing/2014/main" id="{796DB12F-5042-B02F-FABB-15D169739449}"/>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EBCCD5B4-24D5-6EC0-5286-9251118089DC}"/>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354075343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9D1DE2-7927-812C-0736-0FA2B4B2093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8D4E13CB-0CE8-EBDE-CB0D-112E094BFF6A}"/>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4" name="Espace réservé du pied de page 3">
            <a:extLst>
              <a:ext uri="{FF2B5EF4-FFF2-40B4-BE49-F238E27FC236}">
                <a16:creationId xmlns:a16="http://schemas.microsoft.com/office/drawing/2014/main" id="{7F5EB417-4C58-3B0A-EE2A-9EE96EAE49A1}"/>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28452094-67B7-AEEF-3D57-FA14698C7994}"/>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76582628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8817D1E3-D32D-C048-3B69-2D050738EDB5}"/>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3" name="Espace réservé du pied de page 2">
            <a:extLst>
              <a:ext uri="{FF2B5EF4-FFF2-40B4-BE49-F238E27FC236}">
                <a16:creationId xmlns:a16="http://schemas.microsoft.com/office/drawing/2014/main" id="{63E21106-692E-C233-93CA-D2914BB0EC7A}"/>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3462EF7-2E6B-9E7D-5BAB-E95686EE33F4}"/>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175997691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AC03BF-CF98-CC69-64A0-76ADB6687C23}"/>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7A7335F8-2F98-2D3E-CD9F-1337D4342A5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D864A1C2-DE9D-9F6C-44C2-92E493C7A7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7C3B69F-3A00-ECB4-5443-5A28FA80B5DE}"/>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6" name="Espace réservé du pied de page 5">
            <a:extLst>
              <a:ext uri="{FF2B5EF4-FFF2-40B4-BE49-F238E27FC236}">
                <a16:creationId xmlns:a16="http://schemas.microsoft.com/office/drawing/2014/main" id="{5F3FB0E5-EAD6-F065-3947-EFB1AE21CFB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F1A20DE-5C17-FDDA-060F-2BFA17912F56}"/>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158669664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86492C0-CE29-B0CF-1096-D043989334A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6B914C5C-8ED4-2692-198E-3D8A8F23316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01F7695B-5965-A2BD-78D0-CB1FDC7664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FFC55A4F-09F1-DCB8-F7F3-98965B02BE3A}"/>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6" name="Espace réservé du pied de page 5">
            <a:extLst>
              <a:ext uri="{FF2B5EF4-FFF2-40B4-BE49-F238E27FC236}">
                <a16:creationId xmlns:a16="http://schemas.microsoft.com/office/drawing/2014/main" id="{880F14AF-A653-D343-940C-9D2D397B017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A565237-815C-34DE-F633-5D17EC358687}"/>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1800655113"/>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A739085-D284-8FDC-E683-AFA15CE6D6B0}"/>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80CB02D-94D1-BF01-1EB7-B8D073AFC72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EF0019E-17F6-A0D4-BF65-700C30BB9C2E}"/>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3C123C04-990A-E6E7-82E5-277E7D3B4AB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47CAC27-5DE8-2CCF-9E70-2EF1769DC021}"/>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297949963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0F271284-F2BD-083D-9E30-925AD0476781}"/>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0B559F4-53CB-72B0-3E83-BF283B5C325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AB2053F-D949-CF36-51C5-51887046BEA2}"/>
              </a:ext>
            </a:extLst>
          </p:cNvPr>
          <p:cNvSpPr>
            <a:spLocks noGrp="1"/>
          </p:cNvSpPr>
          <p:nvPr>
            <p:ph type="dt" sz="half" idx="10"/>
          </p:nvPr>
        </p:nvSpPr>
        <p:spPr/>
        <p:txBody>
          <a:bodyPr/>
          <a:lstStyle/>
          <a:p>
            <a:fld id="{5E0F57FB-F8E7-4ED1-98E4-49945F5EE87E}"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0D29C622-91E7-D6C2-9BFD-6B9EB5CBA81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F154FD-5532-B76D-C34D-D5AC6F8A5689}"/>
              </a:ext>
            </a:extLst>
          </p:cNvPr>
          <p:cNvSpPr>
            <a:spLocks noGrp="1"/>
          </p:cNvSpPr>
          <p:nvPr>
            <p:ph type="sldNum" sz="quarter" idx="12"/>
          </p:nvPr>
        </p:nvSpPr>
        <p:spPr/>
        <p:txBody>
          <a:bodyPr/>
          <a:lstStyle/>
          <a:p>
            <a:fld id="{30131AA0-5A48-4DA8-9603-C632485FA15F}" type="slidenum">
              <a:rPr lang="fr-FR" smtClean="0"/>
              <a:t>‹N°›</a:t>
            </a:fld>
            <a:endParaRPr lang="fr-FR"/>
          </a:p>
        </p:txBody>
      </p:sp>
    </p:spTree>
    <p:extLst>
      <p:ext uri="{BB962C8B-B14F-4D97-AF65-F5344CB8AC3E}">
        <p14:creationId xmlns:p14="http://schemas.microsoft.com/office/powerpoint/2010/main" val="290376420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8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9F0CB1-B82C-781E-4E6E-A56C175C3A6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BB371D71-366D-97B4-A167-26685144E1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CE370AA-32E1-18FF-F3A7-7CCDD0F650C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E0F57FB-F8E7-4ED1-98E4-49945F5EE87E}" type="datetimeFigureOut">
              <a:rPr lang="fr-FR" smtClean="0"/>
              <a:t>22/08/2024</a:t>
            </a:fld>
            <a:endParaRPr lang="fr-FR"/>
          </a:p>
        </p:txBody>
      </p:sp>
      <p:sp>
        <p:nvSpPr>
          <p:cNvPr id="5" name="Espace réservé du pied de page 4">
            <a:extLst>
              <a:ext uri="{FF2B5EF4-FFF2-40B4-BE49-F238E27FC236}">
                <a16:creationId xmlns:a16="http://schemas.microsoft.com/office/drawing/2014/main" id="{1CC00E08-1372-A597-C392-7F6E9D38A1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E096B0EC-FE52-A0B6-344A-54761B41405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0131AA0-5A48-4DA8-9603-C632485FA15F}" type="slidenum">
              <a:rPr lang="fr-FR" smtClean="0"/>
              <a:t>‹N°›</a:t>
            </a:fld>
            <a:endParaRPr lang="fr-FR"/>
          </a:p>
        </p:txBody>
      </p:sp>
    </p:spTree>
    <p:extLst>
      <p:ext uri="{BB962C8B-B14F-4D97-AF65-F5344CB8AC3E}">
        <p14:creationId xmlns:p14="http://schemas.microsoft.com/office/powerpoint/2010/main" val="34802498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ontagne, nature, arbre&#10;&#10;Description générée automatiquement">
            <a:extLst>
              <a:ext uri="{FF2B5EF4-FFF2-40B4-BE49-F238E27FC236}">
                <a16:creationId xmlns:a16="http://schemas.microsoft.com/office/drawing/2014/main" id="{ED0FA1E7-2633-8878-D93C-42044CB5025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6000" y="273269"/>
            <a:ext cx="10880000" cy="6120000"/>
          </a:xfrm>
          <a:prstGeom prst="rect">
            <a:avLst/>
          </a:prstGeom>
          <a:effectLst>
            <a:softEdge rad="635000"/>
          </a:effectLst>
        </p:spPr>
      </p:pic>
      <p:sp>
        <p:nvSpPr>
          <p:cNvPr id="4" name="ZoneTexte 3">
            <a:extLst>
              <a:ext uri="{FF2B5EF4-FFF2-40B4-BE49-F238E27FC236}">
                <a16:creationId xmlns:a16="http://schemas.microsoft.com/office/drawing/2014/main" id="{5CA9B5D5-4E5B-972F-DA77-E93A79D4C49F}"/>
              </a:ext>
            </a:extLst>
          </p:cNvPr>
          <p:cNvSpPr txBox="1"/>
          <p:nvPr/>
        </p:nvSpPr>
        <p:spPr>
          <a:xfrm>
            <a:off x="2673331" y="3989687"/>
            <a:ext cx="765810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la ville de Côme depuis le Château </a:t>
            </a:r>
            <a:r>
              <a:rPr lang="fr-FR" sz="2400" b="1" dirty="0" err="1">
                <a:solidFill>
                  <a:srgbClr val="FFFF00"/>
                </a:solidFill>
              </a:rPr>
              <a:t>Baradello</a:t>
            </a:r>
            <a:endParaRPr lang="fr-FR" sz="2400" b="1" dirty="0">
              <a:solidFill>
                <a:srgbClr val="FFFF00"/>
              </a:solidFill>
            </a:endParaRPr>
          </a:p>
        </p:txBody>
      </p:sp>
      <p:sp>
        <p:nvSpPr>
          <p:cNvPr id="5" name="ZoneTexte 4">
            <a:extLst>
              <a:ext uri="{FF2B5EF4-FFF2-40B4-BE49-F238E27FC236}">
                <a16:creationId xmlns:a16="http://schemas.microsoft.com/office/drawing/2014/main" id="{63F2F8EE-59FF-16F7-CCE7-BFDF94A94A4F}"/>
              </a:ext>
            </a:extLst>
          </p:cNvPr>
          <p:cNvSpPr txBox="1"/>
          <p:nvPr/>
        </p:nvSpPr>
        <p:spPr>
          <a:xfrm>
            <a:off x="4301597" y="348715"/>
            <a:ext cx="6359237" cy="461665"/>
          </a:xfrm>
          <a:prstGeom prst="rect">
            <a:avLst/>
          </a:prstGeom>
          <a:noFill/>
        </p:spPr>
        <p:txBody>
          <a:bodyPr wrap="square" rtlCol="0">
            <a:spAutoFit/>
          </a:bodyPr>
          <a:lstStyle/>
          <a:p>
            <a:r>
              <a:rPr lang="fr-FR" sz="2400" b="1" dirty="0">
                <a:solidFill>
                  <a:srgbClr val="FFFF00"/>
                </a:solidFill>
              </a:rPr>
              <a:t>Côme Et Son Lac - Italie</a:t>
            </a:r>
          </a:p>
        </p:txBody>
      </p:sp>
    </p:spTree>
    <p:extLst>
      <p:ext uri="{BB962C8B-B14F-4D97-AF65-F5344CB8AC3E}">
        <p14:creationId xmlns:p14="http://schemas.microsoft.com/office/powerpoint/2010/main" val="657487937"/>
      </p:ext>
    </p:extLst>
  </p:cSld>
  <p:clrMapOvr>
    <a:masterClrMapping/>
  </p:clrMapOvr>
  <mc:AlternateContent xmlns:mc="http://schemas.openxmlformats.org/markup-compatibility/2006">
    <mc:Choice xmlns:p14="http://schemas.microsoft.com/office/powerpoint/2010/main" Requires="p14">
      <p:transition spd="slow" p14:dur="5000" advClick="0" advTm="8000">
        <p:sndAc>
          <p:stSnd loop="1">
            <p:snd r:embed="rId2" name="JERUSALEMA Italian Revival  Camilla Celletti.wav"/>
          </p:stSnd>
        </p:sndAc>
      </p:transition>
    </mc:Choice>
    <mc:Fallback>
      <p:transition spd="slow" advClick="0" advTm="8000">
        <p:sndAc>
          <p:stSnd loop="1">
            <p:snd r:embed="rId2" name="JERUSALEMA Italian Revival  Camilla Celletti.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9624CB-1739-0CA8-5F48-EAD91D66A066}"/>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400" b="1" dirty="0">
                <a:solidFill>
                  <a:srgbClr val="FFFF00"/>
                </a:solidFill>
              </a:rPr>
              <a:t>Côme (en italien </a:t>
            </a:r>
            <a:r>
              <a:rPr lang="fr-FR" sz="4400" b="1" dirty="0" err="1">
                <a:solidFill>
                  <a:srgbClr val="FFFF00"/>
                </a:solidFill>
              </a:rPr>
              <a:t>Como</a:t>
            </a:r>
            <a:r>
              <a:rPr lang="fr-FR" sz="4400" b="1" dirty="0">
                <a:solidFill>
                  <a:srgbClr val="FFFF00"/>
                </a:solidFill>
              </a:rPr>
              <a:t>, en lombard </a:t>
            </a:r>
            <a:r>
              <a:rPr lang="fr-FR" sz="4400" b="1" dirty="0" err="1">
                <a:solidFill>
                  <a:srgbClr val="FFFF00"/>
                </a:solidFill>
              </a:rPr>
              <a:t>Còmm</a:t>
            </a:r>
            <a:r>
              <a:rPr lang="fr-FR" sz="4400" b="1" dirty="0">
                <a:solidFill>
                  <a:srgbClr val="FFFF00"/>
                </a:solidFill>
              </a:rPr>
              <a:t>) est une ville italienne, chef-lieu de la province du même nom dans la région de Lombardie. Lors du recensement de 2018, elle comptait un peu plus de 83 000 habitants.</a:t>
            </a:r>
          </a:p>
          <a:p>
            <a:pPr algn="ctr"/>
            <a:endParaRPr lang="fr-FR" sz="4400" b="1" dirty="0">
              <a:solidFill>
                <a:srgbClr val="FFFF00"/>
              </a:solidFill>
            </a:endParaRPr>
          </a:p>
          <a:p>
            <a:pPr algn="ctr"/>
            <a:r>
              <a:rPr lang="fr-FR" sz="4400" b="1" dirty="0">
                <a:solidFill>
                  <a:srgbClr val="FFFF00"/>
                </a:solidFill>
              </a:rPr>
              <a:t>Elle est particulièrement connue pour être située sur le lac qui porte son nom et pour être la cité d'origine des écrivains romains Pline l'Ancien et Pline le Jeune.</a:t>
            </a:r>
          </a:p>
        </p:txBody>
      </p:sp>
    </p:spTree>
    <p:extLst>
      <p:ext uri="{BB962C8B-B14F-4D97-AF65-F5344CB8AC3E}">
        <p14:creationId xmlns:p14="http://schemas.microsoft.com/office/powerpoint/2010/main" val="352708532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hotographie aérienne, Vue plongeante, arbre&#10;&#10;Description générée automatiquement">
            <a:extLst>
              <a:ext uri="{FF2B5EF4-FFF2-40B4-BE49-F238E27FC236}">
                <a16:creationId xmlns:a16="http://schemas.microsoft.com/office/drawing/2014/main" id="{277FBA64-005A-7349-8087-6AB4437FB1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68434" y="369000"/>
            <a:ext cx="8055132" cy="6120000"/>
          </a:xfrm>
          <a:prstGeom prst="rect">
            <a:avLst/>
          </a:prstGeom>
          <a:effectLst>
            <a:softEdge rad="317500"/>
          </a:effectLst>
        </p:spPr>
      </p:pic>
      <p:sp>
        <p:nvSpPr>
          <p:cNvPr id="6" name="ZoneTexte 5">
            <a:extLst>
              <a:ext uri="{FF2B5EF4-FFF2-40B4-BE49-F238E27FC236}">
                <a16:creationId xmlns:a16="http://schemas.microsoft.com/office/drawing/2014/main" id="{06C11A38-F966-8789-1688-A4B3A229D8A2}"/>
              </a:ext>
            </a:extLst>
          </p:cNvPr>
          <p:cNvSpPr txBox="1"/>
          <p:nvPr/>
        </p:nvSpPr>
        <p:spPr>
          <a:xfrm>
            <a:off x="4792479" y="4042240"/>
            <a:ext cx="647353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du Belvédère.</a:t>
            </a:r>
          </a:p>
        </p:txBody>
      </p:sp>
    </p:spTree>
    <p:extLst>
      <p:ext uri="{BB962C8B-B14F-4D97-AF65-F5344CB8AC3E}">
        <p14:creationId xmlns:p14="http://schemas.microsoft.com/office/powerpoint/2010/main" val="171260723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nature&#10;&#10;Description générée automatiquement">
            <a:extLst>
              <a:ext uri="{FF2B5EF4-FFF2-40B4-BE49-F238E27FC236}">
                <a16:creationId xmlns:a16="http://schemas.microsoft.com/office/drawing/2014/main" id="{B6BA2414-49FD-8D13-2C27-DA18A7A884C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1558" y="273269"/>
            <a:ext cx="8160000" cy="6120000"/>
          </a:xfrm>
          <a:prstGeom prst="rect">
            <a:avLst/>
          </a:prstGeom>
          <a:effectLst>
            <a:softEdge rad="635000"/>
          </a:effectLst>
        </p:spPr>
      </p:pic>
      <p:sp>
        <p:nvSpPr>
          <p:cNvPr id="4" name="ZoneTexte 3">
            <a:extLst>
              <a:ext uri="{FF2B5EF4-FFF2-40B4-BE49-F238E27FC236}">
                <a16:creationId xmlns:a16="http://schemas.microsoft.com/office/drawing/2014/main" id="{DD3F4BE1-C27E-EB1D-EC8D-EBF5E1CE7B75}"/>
              </a:ext>
            </a:extLst>
          </p:cNvPr>
          <p:cNvSpPr txBox="1"/>
          <p:nvPr/>
        </p:nvSpPr>
        <p:spPr>
          <a:xfrm>
            <a:off x="5188662" y="3603784"/>
            <a:ext cx="728402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ville vue du lac.</a:t>
            </a:r>
          </a:p>
        </p:txBody>
      </p:sp>
    </p:spTree>
    <p:extLst>
      <p:ext uri="{BB962C8B-B14F-4D97-AF65-F5344CB8AC3E}">
        <p14:creationId xmlns:p14="http://schemas.microsoft.com/office/powerpoint/2010/main" val="315304894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ciel&#10;&#10;Description générée automatiquement">
            <a:extLst>
              <a:ext uri="{FF2B5EF4-FFF2-40B4-BE49-F238E27FC236}">
                <a16:creationId xmlns:a16="http://schemas.microsoft.com/office/drawing/2014/main" id="{D7EFA50A-C769-8BDE-3B1C-799B4477CB4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04201" y="369000"/>
            <a:ext cx="9183598" cy="6120000"/>
          </a:xfrm>
          <a:prstGeom prst="rect">
            <a:avLst/>
          </a:prstGeom>
          <a:effectLst>
            <a:softEdge rad="127000"/>
          </a:effectLst>
        </p:spPr>
      </p:pic>
      <p:sp>
        <p:nvSpPr>
          <p:cNvPr id="4" name="ZoneTexte 3">
            <a:extLst>
              <a:ext uri="{FF2B5EF4-FFF2-40B4-BE49-F238E27FC236}">
                <a16:creationId xmlns:a16="http://schemas.microsoft.com/office/drawing/2014/main" id="{273FA98B-837E-064C-B8C5-896BAE898319}"/>
              </a:ext>
            </a:extLst>
          </p:cNvPr>
          <p:cNvSpPr txBox="1"/>
          <p:nvPr/>
        </p:nvSpPr>
        <p:spPr>
          <a:xfrm>
            <a:off x="5367203" y="4052750"/>
            <a:ext cx="7606146"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Funiculaire.</a:t>
            </a:r>
          </a:p>
        </p:txBody>
      </p:sp>
    </p:spTree>
    <p:extLst>
      <p:ext uri="{BB962C8B-B14F-4D97-AF65-F5344CB8AC3E}">
        <p14:creationId xmlns:p14="http://schemas.microsoft.com/office/powerpoint/2010/main" val="249899558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eau&#10;&#10;Description générée automatiquement">
            <a:extLst>
              <a:ext uri="{FF2B5EF4-FFF2-40B4-BE49-F238E27FC236}">
                <a16:creationId xmlns:a16="http://schemas.microsoft.com/office/drawing/2014/main" id="{3756B3EC-0163-4374-5E64-16AA7F85369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099223" y="369000"/>
            <a:ext cx="8183833" cy="6120000"/>
          </a:xfrm>
          <a:prstGeom prst="rect">
            <a:avLst/>
          </a:prstGeom>
          <a:effectLst>
            <a:softEdge rad="317500"/>
          </a:effectLst>
        </p:spPr>
      </p:pic>
      <p:sp>
        <p:nvSpPr>
          <p:cNvPr id="4" name="ZoneTexte 3">
            <a:extLst>
              <a:ext uri="{FF2B5EF4-FFF2-40B4-BE49-F238E27FC236}">
                <a16:creationId xmlns:a16="http://schemas.microsoft.com/office/drawing/2014/main" id="{A88D07E2-A66B-75DC-A6B9-A241D179F0C5}"/>
              </a:ext>
            </a:extLst>
          </p:cNvPr>
          <p:cNvSpPr txBox="1"/>
          <p:nvPr/>
        </p:nvSpPr>
        <p:spPr>
          <a:xfrm>
            <a:off x="4540946" y="6193285"/>
            <a:ext cx="7391141" cy="461665"/>
          </a:xfrm>
          <a:prstGeom prst="rect">
            <a:avLst/>
          </a:prstGeom>
          <a:noFill/>
        </p:spPr>
        <p:txBody>
          <a:bodyPr wrap="square" rtlCol="0">
            <a:spAutoFit/>
          </a:bodyPr>
          <a:lstStyle/>
          <a:p>
            <a:r>
              <a:rPr lang="fr-FR" sz="2400" b="1">
                <a:solidFill>
                  <a:srgbClr val="FFFF00"/>
                </a:solidFill>
              </a:rPr>
              <a:t>Vue du port de plaisance.</a:t>
            </a:r>
            <a:endParaRPr lang="fr-FR" sz="2400" b="1" dirty="0">
              <a:solidFill>
                <a:srgbClr val="FFFF00"/>
              </a:solidFill>
            </a:endParaRPr>
          </a:p>
        </p:txBody>
      </p:sp>
    </p:spTree>
    <p:extLst>
      <p:ext uri="{BB962C8B-B14F-4D97-AF65-F5344CB8AC3E}">
        <p14:creationId xmlns:p14="http://schemas.microsoft.com/office/powerpoint/2010/main" val="35298595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nêtre, bâtiment, ciel&#10;&#10;Description générée automatiquement">
            <a:extLst>
              <a:ext uri="{FF2B5EF4-FFF2-40B4-BE49-F238E27FC236}">
                <a16:creationId xmlns:a16="http://schemas.microsoft.com/office/drawing/2014/main" id="{E0F72079-4A56-7256-8516-7D0EBD0B09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44027" y="369000"/>
            <a:ext cx="7960793" cy="6120000"/>
          </a:xfrm>
          <a:prstGeom prst="rect">
            <a:avLst/>
          </a:prstGeom>
          <a:effectLst>
            <a:softEdge rad="127000"/>
          </a:effectLst>
        </p:spPr>
      </p:pic>
      <p:sp>
        <p:nvSpPr>
          <p:cNvPr id="4" name="ZoneTexte 3">
            <a:extLst>
              <a:ext uri="{FF2B5EF4-FFF2-40B4-BE49-F238E27FC236}">
                <a16:creationId xmlns:a16="http://schemas.microsoft.com/office/drawing/2014/main" id="{3D75C133-A9A8-C63C-5AC1-EE7CD24364C9}"/>
              </a:ext>
            </a:extLst>
          </p:cNvPr>
          <p:cNvSpPr txBox="1"/>
          <p:nvPr/>
        </p:nvSpPr>
        <p:spPr>
          <a:xfrm>
            <a:off x="4179345" y="4180344"/>
            <a:ext cx="663579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Place médiévale de San </a:t>
            </a:r>
            <a:r>
              <a:rPr lang="fr-FR" sz="2400" b="1" dirty="0" err="1">
                <a:solidFill>
                  <a:srgbClr val="FFFF00"/>
                </a:solidFill>
              </a:rPr>
              <a:t>Fedele</a:t>
            </a:r>
            <a:r>
              <a:rPr lang="fr-FR" sz="2400" b="1" dirty="0">
                <a:solidFill>
                  <a:srgbClr val="FFFF00"/>
                </a:solidFill>
              </a:rPr>
              <a:t>.</a:t>
            </a:r>
          </a:p>
        </p:txBody>
      </p:sp>
    </p:spTree>
    <p:extLst>
      <p:ext uri="{BB962C8B-B14F-4D97-AF65-F5344CB8AC3E}">
        <p14:creationId xmlns:p14="http://schemas.microsoft.com/office/powerpoint/2010/main" val="92168581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texte, Objet de collection, Timbre&#10;&#10;Description générée automatiquement">
            <a:extLst>
              <a:ext uri="{FF2B5EF4-FFF2-40B4-BE49-F238E27FC236}">
                <a16:creationId xmlns:a16="http://schemas.microsoft.com/office/drawing/2014/main" id="{5F2D13EF-015B-6BF3-C8B2-69902F5A849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349585" y="369000"/>
            <a:ext cx="5209491" cy="6120000"/>
          </a:xfrm>
          <a:prstGeom prst="rect">
            <a:avLst/>
          </a:prstGeom>
        </p:spPr>
      </p:pic>
      <p:sp>
        <p:nvSpPr>
          <p:cNvPr id="4" name="ZoneTexte 3">
            <a:extLst>
              <a:ext uri="{FF2B5EF4-FFF2-40B4-BE49-F238E27FC236}">
                <a16:creationId xmlns:a16="http://schemas.microsoft.com/office/drawing/2014/main" id="{B56B785D-137D-D204-1383-72B6670F1E69}"/>
              </a:ext>
            </a:extLst>
          </p:cNvPr>
          <p:cNvSpPr txBox="1"/>
          <p:nvPr/>
        </p:nvSpPr>
        <p:spPr>
          <a:xfrm>
            <a:off x="8707582" y="2805545"/>
            <a:ext cx="3335482" cy="1569660"/>
          </a:xfrm>
          <a:prstGeom prst="rect">
            <a:avLst/>
          </a:prstGeom>
          <a:noFill/>
        </p:spPr>
        <p:txBody>
          <a:bodyPr wrap="square" rtlCol="0">
            <a:spAutoFit/>
          </a:bodyPr>
          <a:lstStyle/>
          <a:p>
            <a:r>
              <a:rPr lang="fr-FR" sz="2400" b="1">
                <a:solidFill>
                  <a:srgbClr val="FFFF00"/>
                </a:solidFill>
              </a:rPr>
              <a:t>Timbre du Royaume lombardo-vénitien de 1850, 45 centesimi oblitéré à Côme.</a:t>
            </a:r>
            <a:endParaRPr lang="fr-FR" sz="2400" b="1" dirty="0">
              <a:solidFill>
                <a:srgbClr val="FFFF00"/>
              </a:solidFill>
            </a:endParaRPr>
          </a:p>
        </p:txBody>
      </p:sp>
    </p:spTree>
    <p:extLst>
      <p:ext uri="{BB962C8B-B14F-4D97-AF65-F5344CB8AC3E}">
        <p14:creationId xmlns:p14="http://schemas.microsoft.com/office/powerpoint/2010/main" val="331253633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chitecture médiévale&#10;&#10;Description générée automatiquement">
            <a:extLst>
              <a:ext uri="{FF2B5EF4-FFF2-40B4-BE49-F238E27FC236}">
                <a16:creationId xmlns:a16="http://schemas.microsoft.com/office/drawing/2014/main" id="{EAF89911-3044-0139-5D5E-A5BF80368F6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3600" y="369000"/>
            <a:ext cx="8160000" cy="6120000"/>
          </a:xfrm>
          <a:prstGeom prst="rect">
            <a:avLst/>
          </a:prstGeom>
          <a:effectLst>
            <a:softEdge rad="127000"/>
          </a:effectLst>
        </p:spPr>
      </p:pic>
      <p:sp>
        <p:nvSpPr>
          <p:cNvPr id="4" name="ZoneTexte 3">
            <a:extLst>
              <a:ext uri="{FF2B5EF4-FFF2-40B4-BE49-F238E27FC236}">
                <a16:creationId xmlns:a16="http://schemas.microsoft.com/office/drawing/2014/main" id="{F7F57088-730A-A9F6-E709-A82AA73CD544}"/>
              </a:ext>
            </a:extLst>
          </p:cNvPr>
          <p:cNvSpPr txBox="1"/>
          <p:nvPr/>
        </p:nvSpPr>
        <p:spPr>
          <a:xfrm>
            <a:off x="4535214" y="4084281"/>
            <a:ext cx="829194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basilique </a:t>
            </a:r>
            <a:r>
              <a:rPr lang="fr-FR" sz="2400" b="1" dirty="0" err="1">
                <a:solidFill>
                  <a:srgbClr val="FFFF00"/>
                </a:solidFill>
              </a:rPr>
              <a:t>Sant'Abbondio</a:t>
            </a:r>
            <a:endParaRPr lang="fr-FR" sz="2400" b="1" dirty="0">
              <a:solidFill>
                <a:srgbClr val="FFFF00"/>
              </a:solidFill>
            </a:endParaRPr>
          </a:p>
        </p:txBody>
      </p:sp>
    </p:spTree>
    <p:extLst>
      <p:ext uri="{BB962C8B-B14F-4D97-AF65-F5344CB8AC3E}">
        <p14:creationId xmlns:p14="http://schemas.microsoft.com/office/powerpoint/2010/main" val="172625933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chitecture médiévale, bâtiment&#10;&#10;Description générée automatiquement">
            <a:extLst>
              <a:ext uri="{FF2B5EF4-FFF2-40B4-BE49-F238E27FC236}">
                <a16:creationId xmlns:a16="http://schemas.microsoft.com/office/drawing/2014/main" id="{527D7B72-A1D9-701E-703B-82682E607D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91558"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BEE3D43C-7437-BB64-14B4-F2087D3FC09D}"/>
              </a:ext>
            </a:extLst>
          </p:cNvPr>
          <p:cNvSpPr txBox="1"/>
          <p:nvPr/>
        </p:nvSpPr>
        <p:spPr>
          <a:xfrm>
            <a:off x="5104564" y="4087222"/>
            <a:ext cx="689956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cathédrale</a:t>
            </a:r>
          </a:p>
        </p:txBody>
      </p:sp>
    </p:spTree>
    <p:extLst>
      <p:ext uri="{BB962C8B-B14F-4D97-AF65-F5344CB8AC3E}">
        <p14:creationId xmlns:p14="http://schemas.microsoft.com/office/powerpoint/2010/main" val="132372774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8E919558-8F5A-AF1A-E496-C216441127B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6000" y="180562"/>
            <a:ext cx="4488312"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26B436E6-3FE6-6D1A-4C5F-6090625782CF}"/>
              </a:ext>
            </a:extLst>
          </p:cNvPr>
          <p:cNvSpPr txBox="1"/>
          <p:nvPr/>
        </p:nvSpPr>
        <p:spPr>
          <a:xfrm>
            <a:off x="995974" y="1848507"/>
            <a:ext cx="340821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basilique San </a:t>
            </a:r>
            <a:r>
              <a:rPr lang="fr-FR" sz="2400" b="1" dirty="0" err="1">
                <a:solidFill>
                  <a:srgbClr val="FFFF00"/>
                </a:solidFill>
              </a:rPr>
              <a:t>Fedele</a:t>
            </a:r>
            <a:endParaRPr lang="fr-FR" sz="2400" b="1" dirty="0">
              <a:solidFill>
                <a:srgbClr val="FFFF00"/>
              </a:solidFill>
            </a:endParaRPr>
          </a:p>
        </p:txBody>
      </p:sp>
    </p:spTree>
    <p:extLst>
      <p:ext uri="{BB962C8B-B14F-4D97-AF65-F5344CB8AC3E}">
        <p14:creationId xmlns:p14="http://schemas.microsoft.com/office/powerpoint/2010/main" val="167964313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éhicule terrestre, véhicule&#10;&#10;Description générée automatiquement">
            <a:extLst>
              <a:ext uri="{FF2B5EF4-FFF2-40B4-BE49-F238E27FC236}">
                <a16:creationId xmlns:a16="http://schemas.microsoft.com/office/drawing/2014/main" id="{75A43687-0486-30AA-D2D0-12089AC7A7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127000"/>
          </a:effectLst>
        </p:spPr>
      </p:pic>
      <p:sp>
        <p:nvSpPr>
          <p:cNvPr id="5" name="ZoneTexte 4">
            <a:extLst>
              <a:ext uri="{FF2B5EF4-FFF2-40B4-BE49-F238E27FC236}">
                <a16:creationId xmlns:a16="http://schemas.microsoft.com/office/drawing/2014/main" id="{8619CDBD-7728-00E5-18D3-92280A27BDDA}"/>
              </a:ext>
            </a:extLst>
          </p:cNvPr>
          <p:cNvSpPr txBox="1"/>
          <p:nvPr/>
        </p:nvSpPr>
        <p:spPr>
          <a:xfrm>
            <a:off x="4295582" y="4084281"/>
            <a:ext cx="59539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L'église du Saint-Crucifié</a:t>
            </a:r>
          </a:p>
        </p:txBody>
      </p:sp>
    </p:spTree>
    <p:extLst>
      <p:ext uri="{BB962C8B-B14F-4D97-AF65-F5344CB8AC3E}">
        <p14:creationId xmlns:p14="http://schemas.microsoft.com/office/powerpoint/2010/main" val="108026588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lante, herbe, arbre&#10;&#10;Description générée automatiquement">
            <a:extLst>
              <a:ext uri="{FF2B5EF4-FFF2-40B4-BE49-F238E27FC236}">
                <a16:creationId xmlns:a16="http://schemas.microsoft.com/office/drawing/2014/main" id="{766A3D26-DF04-5CD6-8C44-67F1F617729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86000" y="571500"/>
            <a:ext cx="7620000" cy="5715000"/>
          </a:xfrm>
          <a:prstGeom prst="rect">
            <a:avLst/>
          </a:prstGeom>
          <a:effectLst>
            <a:softEdge rad="127000"/>
          </a:effectLst>
        </p:spPr>
      </p:pic>
      <p:sp>
        <p:nvSpPr>
          <p:cNvPr id="4" name="ZoneTexte 3">
            <a:extLst>
              <a:ext uri="{FF2B5EF4-FFF2-40B4-BE49-F238E27FC236}">
                <a16:creationId xmlns:a16="http://schemas.microsoft.com/office/drawing/2014/main" id="{A6BFF659-6A39-BDDD-8C0B-F9D36D1815EC}"/>
              </a:ext>
            </a:extLst>
          </p:cNvPr>
          <p:cNvSpPr txBox="1"/>
          <p:nvPr/>
        </p:nvSpPr>
        <p:spPr>
          <a:xfrm>
            <a:off x="5476847" y="3947647"/>
            <a:ext cx="700347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Villa Olmo</a:t>
            </a:r>
          </a:p>
        </p:txBody>
      </p:sp>
    </p:spTree>
    <p:extLst>
      <p:ext uri="{BB962C8B-B14F-4D97-AF65-F5344CB8AC3E}">
        <p14:creationId xmlns:p14="http://schemas.microsoft.com/office/powerpoint/2010/main" val="13126106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plante&#10;&#10;Description générée automatiquement">
            <a:extLst>
              <a:ext uri="{FF2B5EF4-FFF2-40B4-BE49-F238E27FC236}">
                <a16:creationId xmlns:a16="http://schemas.microsoft.com/office/drawing/2014/main" id="{C4999A64-A17C-1166-3359-86205D3B9D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B2D210E0-FB27-7477-9E6E-400AD9EB4230}"/>
              </a:ext>
            </a:extLst>
          </p:cNvPr>
          <p:cNvSpPr txBox="1"/>
          <p:nvPr/>
        </p:nvSpPr>
        <p:spPr>
          <a:xfrm>
            <a:off x="4981458" y="3989688"/>
            <a:ext cx="69619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Murs médiévaux</a:t>
            </a:r>
          </a:p>
        </p:txBody>
      </p:sp>
    </p:spTree>
    <p:extLst>
      <p:ext uri="{BB962C8B-B14F-4D97-AF65-F5344CB8AC3E}">
        <p14:creationId xmlns:p14="http://schemas.microsoft.com/office/powerpoint/2010/main" val="200345524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oiture, plein air, route, rue&#10;&#10;Description générée automatiquement">
            <a:extLst>
              <a:ext uri="{FF2B5EF4-FFF2-40B4-BE49-F238E27FC236}">
                <a16:creationId xmlns:a16="http://schemas.microsoft.com/office/drawing/2014/main" id="{66BD5023-EBCD-047C-5E36-B9B2348A435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effectLst>
            <a:softEdge rad="635000"/>
          </a:effectLst>
        </p:spPr>
      </p:pic>
      <p:sp>
        <p:nvSpPr>
          <p:cNvPr id="4" name="ZoneTexte 3">
            <a:extLst>
              <a:ext uri="{FF2B5EF4-FFF2-40B4-BE49-F238E27FC236}">
                <a16:creationId xmlns:a16="http://schemas.microsoft.com/office/drawing/2014/main" id="{24E723C1-EFFD-7516-E752-01F9D8787F93}"/>
              </a:ext>
            </a:extLst>
          </p:cNvPr>
          <p:cNvSpPr txBox="1"/>
          <p:nvPr/>
        </p:nvSpPr>
        <p:spPr>
          <a:xfrm>
            <a:off x="2944091" y="3811012"/>
            <a:ext cx="8896709"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Fontaine de </a:t>
            </a:r>
            <a:r>
              <a:rPr lang="fr-FR" sz="2400" b="1" dirty="0" err="1">
                <a:solidFill>
                  <a:srgbClr val="FFFF00"/>
                </a:solidFill>
              </a:rPr>
              <a:t>Camerlata</a:t>
            </a:r>
            <a:r>
              <a:rPr lang="fr-FR" sz="2400" b="1" dirty="0">
                <a:solidFill>
                  <a:srgbClr val="FFFF00"/>
                </a:solidFill>
              </a:rPr>
              <a:t> ou fontaine de Volta</a:t>
            </a:r>
          </a:p>
        </p:txBody>
      </p:sp>
    </p:spTree>
    <p:extLst>
      <p:ext uri="{BB962C8B-B14F-4D97-AF65-F5344CB8AC3E}">
        <p14:creationId xmlns:p14="http://schemas.microsoft.com/office/powerpoint/2010/main" val="3924207601"/>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arbre, ciel&#10;&#10;Description générée automatiquement">
            <a:extLst>
              <a:ext uri="{FF2B5EF4-FFF2-40B4-BE49-F238E27FC236}">
                <a16:creationId xmlns:a16="http://schemas.microsoft.com/office/drawing/2014/main" id="{15A127C2-B1D1-91C4-3CE3-3891B478DBA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81111" y="369000"/>
            <a:ext cx="9183603" cy="6120000"/>
          </a:xfrm>
          <a:prstGeom prst="rect">
            <a:avLst/>
          </a:prstGeom>
          <a:effectLst>
            <a:softEdge rad="127000"/>
          </a:effectLst>
        </p:spPr>
      </p:pic>
      <p:sp>
        <p:nvSpPr>
          <p:cNvPr id="4" name="ZoneTexte 3">
            <a:extLst>
              <a:ext uri="{FF2B5EF4-FFF2-40B4-BE49-F238E27FC236}">
                <a16:creationId xmlns:a16="http://schemas.microsoft.com/office/drawing/2014/main" id="{5B7A9B0A-A448-CB73-DBF4-E5EF9E104351}"/>
              </a:ext>
            </a:extLst>
          </p:cNvPr>
          <p:cNvSpPr txBox="1"/>
          <p:nvPr/>
        </p:nvSpPr>
        <p:spPr>
          <a:xfrm>
            <a:off x="5216116" y="4180344"/>
            <a:ext cx="9403773"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Temple de Volta</a:t>
            </a:r>
          </a:p>
        </p:txBody>
      </p:sp>
    </p:spTree>
    <p:extLst>
      <p:ext uri="{BB962C8B-B14F-4D97-AF65-F5344CB8AC3E}">
        <p14:creationId xmlns:p14="http://schemas.microsoft.com/office/powerpoint/2010/main" val="208092065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10;&#10;Description générée automatiquement">
            <a:extLst>
              <a:ext uri="{FF2B5EF4-FFF2-40B4-BE49-F238E27FC236}">
                <a16:creationId xmlns:a16="http://schemas.microsoft.com/office/drawing/2014/main" id="{AE883B36-D9F3-D790-ECAA-962141AFB6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96708" y="369000"/>
            <a:ext cx="10398584" cy="6120000"/>
          </a:xfrm>
          <a:prstGeom prst="rect">
            <a:avLst/>
          </a:prstGeom>
          <a:effectLst>
            <a:softEdge rad="317500"/>
          </a:effectLst>
        </p:spPr>
      </p:pic>
      <p:sp>
        <p:nvSpPr>
          <p:cNvPr id="4" name="ZoneTexte 3">
            <a:extLst>
              <a:ext uri="{FF2B5EF4-FFF2-40B4-BE49-F238E27FC236}">
                <a16:creationId xmlns:a16="http://schemas.microsoft.com/office/drawing/2014/main" id="{ABDE08F8-A4FD-B4EE-7EF4-77E164219B05}"/>
              </a:ext>
            </a:extLst>
          </p:cNvPr>
          <p:cNvSpPr txBox="1"/>
          <p:nvPr/>
        </p:nvSpPr>
        <p:spPr>
          <a:xfrm>
            <a:off x="1280769" y="3811012"/>
            <a:ext cx="10186017"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Monumento</a:t>
            </a:r>
            <a:r>
              <a:rPr lang="fr-FR" sz="2400" b="1" dirty="0">
                <a:solidFill>
                  <a:srgbClr val="FFFF00"/>
                </a:solidFill>
              </a:rPr>
              <a:t> ai </a:t>
            </a:r>
            <a:r>
              <a:rPr lang="fr-FR" sz="2400" b="1" dirty="0" err="1">
                <a:solidFill>
                  <a:srgbClr val="FFFF00"/>
                </a:solidFill>
              </a:rPr>
              <a:t>caduti</a:t>
            </a:r>
            <a:r>
              <a:rPr lang="fr-FR" sz="2400" b="1" dirty="0">
                <a:solidFill>
                  <a:srgbClr val="FFFF00"/>
                </a:solidFill>
              </a:rPr>
              <a:t> (</a:t>
            </a:r>
            <a:r>
              <a:rPr lang="fr-FR" sz="2400" b="1" dirty="0" err="1">
                <a:solidFill>
                  <a:srgbClr val="FFFF00"/>
                </a:solidFill>
              </a:rPr>
              <a:t>Como</a:t>
            </a:r>
            <a:r>
              <a:rPr lang="fr-FR" sz="2400" b="1" dirty="0">
                <a:solidFill>
                  <a:srgbClr val="FFFF00"/>
                </a:solidFill>
              </a:rPr>
              <a:t>) (</a:t>
            </a:r>
            <a:r>
              <a:rPr lang="fr-FR" sz="2400" b="1" dirty="0" err="1">
                <a:solidFill>
                  <a:srgbClr val="FFFF00"/>
                </a:solidFill>
              </a:rPr>
              <a:t>it</a:t>
            </a:r>
            <a:r>
              <a:rPr lang="fr-FR" sz="2400" b="1" dirty="0">
                <a:solidFill>
                  <a:srgbClr val="FFFF00"/>
                </a:solidFill>
              </a:rPr>
              <a:t>), monument aux morts de la Première guerre mondiale, vu du ciel. Décembre 2020.</a:t>
            </a:r>
          </a:p>
        </p:txBody>
      </p:sp>
    </p:spTree>
    <p:extLst>
      <p:ext uri="{BB962C8B-B14F-4D97-AF65-F5344CB8AC3E}">
        <p14:creationId xmlns:p14="http://schemas.microsoft.com/office/powerpoint/2010/main" val="401675472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région montagneuse, Chaîne de montagnes&#10;&#10;Description générée automatiquement">
            <a:extLst>
              <a:ext uri="{FF2B5EF4-FFF2-40B4-BE49-F238E27FC236}">
                <a16:creationId xmlns:a16="http://schemas.microsoft.com/office/drawing/2014/main" id="{3E1C74BA-2CE2-C554-BB61-B7CAE1CD6A1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21308" y="262759"/>
            <a:ext cx="8149383" cy="6120000"/>
          </a:xfrm>
          <a:prstGeom prst="rect">
            <a:avLst/>
          </a:prstGeom>
          <a:effectLst>
            <a:softEdge rad="635000"/>
          </a:effectLst>
        </p:spPr>
      </p:pic>
      <p:sp>
        <p:nvSpPr>
          <p:cNvPr id="4" name="ZoneTexte 3">
            <a:extLst>
              <a:ext uri="{FF2B5EF4-FFF2-40B4-BE49-F238E27FC236}">
                <a16:creationId xmlns:a16="http://schemas.microsoft.com/office/drawing/2014/main" id="{3777B80E-7172-F2CF-7717-0A094C2C9BC5}"/>
              </a:ext>
            </a:extLst>
          </p:cNvPr>
          <p:cNvSpPr txBox="1"/>
          <p:nvPr/>
        </p:nvSpPr>
        <p:spPr>
          <a:xfrm>
            <a:off x="2774731" y="6133576"/>
            <a:ext cx="8038264" cy="461665"/>
          </a:xfrm>
          <a:prstGeom prst="rect">
            <a:avLst/>
          </a:prstGeom>
          <a:noFill/>
        </p:spPr>
        <p:txBody>
          <a:bodyPr wrap="square" rtlCol="0">
            <a:spAutoFit/>
          </a:bodyPr>
          <a:lstStyle/>
          <a:p>
            <a:r>
              <a:rPr lang="fr-FR" sz="2400" b="1">
                <a:solidFill>
                  <a:srgbClr val="FFFF00"/>
                </a:solidFill>
              </a:rPr>
              <a:t>Vue sur le lac de Côme depuis le mont San Primo</a:t>
            </a:r>
            <a:endParaRPr lang="fr-FR" sz="2400" b="1" dirty="0">
              <a:solidFill>
                <a:srgbClr val="FFFF00"/>
              </a:solidFill>
            </a:endParaRPr>
          </a:p>
        </p:txBody>
      </p:sp>
    </p:spTree>
    <p:extLst>
      <p:ext uri="{BB962C8B-B14F-4D97-AF65-F5344CB8AC3E}">
        <p14:creationId xmlns:p14="http://schemas.microsoft.com/office/powerpoint/2010/main" val="16315195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D9363D3-7C13-C7B1-13A1-6AFC31DAFC4D}"/>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solidFill>
                  <a:srgbClr val="FFFF00"/>
                </a:solidFill>
              </a:rPr>
              <a:t>Le lac de Côme (en italien : </a:t>
            </a:r>
            <a:r>
              <a:rPr lang="fr-FR" sz="3200" b="1" dirty="0" err="1">
                <a:solidFill>
                  <a:srgbClr val="FFFF00"/>
                </a:solidFill>
              </a:rPr>
              <a:t>lago</a:t>
            </a:r>
            <a:r>
              <a:rPr lang="fr-FR" sz="3200" b="1" dirty="0">
                <a:solidFill>
                  <a:srgbClr val="FFFF00"/>
                </a:solidFill>
              </a:rPr>
              <a:t> di </a:t>
            </a:r>
            <a:r>
              <a:rPr lang="fr-FR" sz="3200" b="1" dirty="0" err="1">
                <a:solidFill>
                  <a:srgbClr val="FFFF00"/>
                </a:solidFill>
              </a:rPr>
              <a:t>Como</a:t>
            </a:r>
            <a:r>
              <a:rPr lang="fr-FR" sz="3200" b="1" dirty="0">
                <a:solidFill>
                  <a:srgbClr val="FFFF00"/>
                </a:solidFill>
              </a:rPr>
              <a:t> ou </a:t>
            </a:r>
            <a:r>
              <a:rPr lang="fr-FR" sz="3200" b="1" dirty="0" err="1">
                <a:solidFill>
                  <a:srgbClr val="FFFF00"/>
                </a:solidFill>
              </a:rPr>
              <a:t>Lario</a:t>
            </a:r>
            <a:r>
              <a:rPr lang="fr-FR" sz="3200" b="1" dirty="0">
                <a:solidFill>
                  <a:srgbClr val="FFFF00"/>
                </a:solidFill>
              </a:rPr>
              <a:t>, par référence au </a:t>
            </a:r>
            <a:r>
              <a:rPr lang="fr-FR" sz="3200" b="1" dirty="0" err="1">
                <a:solidFill>
                  <a:srgbClr val="FFFF00"/>
                </a:solidFill>
              </a:rPr>
              <a:t>Larius</a:t>
            </a:r>
            <a:r>
              <a:rPr lang="fr-FR" sz="3200" b="1" dirty="0">
                <a:solidFill>
                  <a:srgbClr val="FFFF00"/>
                </a:solidFill>
              </a:rPr>
              <a:t> </a:t>
            </a:r>
            <a:r>
              <a:rPr lang="fr-FR" sz="3200" b="1" dirty="0" err="1">
                <a:solidFill>
                  <a:srgbClr val="FFFF00"/>
                </a:solidFill>
              </a:rPr>
              <a:t>lacus</a:t>
            </a:r>
            <a:r>
              <a:rPr lang="fr-FR" sz="3200" b="1" dirty="0">
                <a:solidFill>
                  <a:srgbClr val="FFFF00"/>
                </a:solidFill>
              </a:rPr>
              <a:t> des Romains1) est un lac italien des Préalpes lombardes situé à cheval sur les provinces de Côme et de Lecco, à environ 45 km au nord de Milan. Avec une profondeur maximale de 418 m, un pourtour de 170 km et une superficie de 146 km2, c'est l'un des plus importants lacs italiens2.</a:t>
            </a:r>
          </a:p>
          <a:p>
            <a:pPr algn="ctr"/>
            <a:endParaRPr lang="fr-FR" sz="3200" b="1" dirty="0">
              <a:solidFill>
                <a:srgbClr val="FFFF00"/>
              </a:solidFill>
            </a:endParaRPr>
          </a:p>
          <a:p>
            <a:pPr algn="ctr"/>
            <a:r>
              <a:rPr lang="fr-FR" sz="3200" b="1" dirty="0">
                <a:solidFill>
                  <a:srgbClr val="FFFF00"/>
                </a:solidFill>
              </a:rPr>
              <a:t>Le lac a la forme d'un « Y » renversé dont chaque branche a sa ville principale : Côme pour la branche sud-ouest, Lecco pour la branche sud-est et </a:t>
            </a:r>
            <a:r>
              <a:rPr lang="fr-FR" sz="3200" b="1" dirty="0" err="1">
                <a:solidFill>
                  <a:srgbClr val="FFFF00"/>
                </a:solidFill>
              </a:rPr>
              <a:t>Colico</a:t>
            </a:r>
            <a:r>
              <a:rPr lang="fr-FR" sz="3200" b="1" dirty="0">
                <a:solidFill>
                  <a:srgbClr val="FFFF00"/>
                </a:solidFill>
              </a:rPr>
              <a:t> pour la branche nord. Une petite île, </a:t>
            </a:r>
            <a:r>
              <a:rPr lang="fr-FR" sz="3200" b="1" dirty="0" err="1">
                <a:solidFill>
                  <a:srgbClr val="FFFF00"/>
                </a:solidFill>
              </a:rPr>
              <a:t>Comacina</a:t>
            </a:r>
            <a:r>
              <a:rPr lang="fr-FR" sz="3200" b="1" dirty="0">
                <a:solidFill>
                  <a:srgbClr val="FFFF00"/>
                </a:solidFill>
              </a:rPr>
              <a:t>, se situe dans la branche de Côme.</a:t>
            </a:r>
          </a:p>
        </p:txBody>
      </p:sp>
    </p:spTree>
    <p:extLst>
      <p:ext uri="{BB962C8B-B14F-4D97-AF65-F5344CB8AC3E}">
        <p14:creationId xmlns:p14="http://schemas.microsoft.com/office/powerpoint/2010/main" val="292539478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paysage&#10;&#10;Description générée automatiquement">
            <a:extLst>
              <a:ext uri="{FF2B5EF4-FFF2-40B4-BE49-F238E27FC236}">
                <a16:creationId xmlns:a16="http://schemas.microsoft.com/office/drawing/2014/main" id="{F0B64230-FD9E-F4E9-1B98-8E73BCF81DB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00000" y="369000"/>
            <a:ext cx="9792000" cy="6120000"/>
          </a:xfrm>
          <a:prstGeom prst="rect">
            <a:avLst/>
          </a:prstGeom>
          <a:effectLst>
            <a:softEdge rad="635000"/>
          </a:effectLst>
        </p:spPr>
      </p:pic>
      <p:sp>
        <p:nvSpPr>
          <p:cNvPr id="4" name="ZoneTexte 3">
            <a:extLst>
              <a:ext uri="{FF2B5EF4-FFF2-40B4-BE49-F238E27FC236}">
                <a16:creationId xmlns:a16="http://schemas.microsoft.com/office/drawing/2014/main" id="{2E24C963-45C0-1314-2DDF-9A257D2D62B3}"/>
              </a:ext>
            </a:extLst>
          </p:cNvPr>
          <p:cNvSpPr txBox="1"/>
          <p:nvPr/>
        </p:nvSpPr>
        <p:spPr>
          <a:xfrm>
            <a:off x="638980" y="3811012"/>
            <a:ext cx="11868330"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la séparation des deux branches du lac de Côme depuis le sentier du Voyageur.</a:t>
            </a:r>
          </a:p>
        </p:txBody>
      </p:sp>
    </p:spTree>
    <p:extLst>
      <p:ext uri="{BB962C8B-B14F-4D97-AF65-F5344CB8AC3E}">
        <p14:creationId xmlns:p14="http://schemas.microsoft.com/office/powerpoint/2010/main" val="207647624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montagne, plein air, nature, région montagneuse&#10;&#10;Description générée automatiquement">
            <a:extLst>
              <a:ext uri="{FF2B5EF4-FFF2-40B4-BE49-F238E27FC236}">
                <a16:creationId xmlns:a16="http://schemas.microsoft.com/office/drawing/2014/main" id="{BF9CB084-2DBC-34A6-4522-3D4B07D898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79736" y="369000"/>
            <a:ext cx="10820212" cy="6120000"/>
          </a:xfrm>
          <a:prstGeom prst="rect">
            <a:avLst/>
          </a:prstGeom>
          <a:effectLst>
            <a:softEdge rad="635000"/>
          </a:effectLst>
        </p:spPr>
      </p:pic>
      <p:sp>
        <p:nvSpPr>
          <p:cNvPr id="6" name="ZoneTexte 5">
            <a:extLst>
              <a:ext uri="{FF2B5EF4-FFF2-40B4-BE49-F238E27FC236}">
                <a16:creationId xmlns:a16="http://schemas.microsoft.com/office/drawing/2014/main" id="{0280EF52-F930-28A3-2625-24F5C7A9EE6C}"/>
              </a:ext>
            </a:extLst>
          </p:cNvPr>
          <p:cNvSpPr txBox="1"/>
          <p:nvPr/>
        </p:nvSpPr>
        <p:spPr>
          <a:xfrm>
            <a:off x="4520161" y="3811344"/>
            <a:ext cx="6096000" cy="2677656"/>
          </a:xfrm>
          <a:prstGeom prst="rect">
            <a:avLst/>
          </a:prstGeom>
          <a:noFill/>
        </p:spPr>
        <p:txBody>
          <a:bodyPr wrap="square">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l'île </a:t>
            </a:r>
            <a:r>
              <a:rPr lang="fr-FR" sz="2400" b="1" dirty="0" err="1">
                <a:solidFill>
                  <a:srgbClr val="FFFF00"/>
                </a:solidFill>
              </a:rPr>
              <a:t>Comacina</a:t>
            </a:r>
            <a:r>
              <a:rPr lang="fr-FR" sz="2400" b="1" dirty="0">
                <a:solidFill>
                  <a:srgbClr val="FFFF00"/>
                </a:solidFill>
              </a:rPr>
              <a:t>.</a:t>
            </a:r>
          </a:p>
        </p:txBody>
      </p:sp>
    </p:spTree>
    <p:extLst>
      <p:ext uri="{BB962C8B-B14F-4D97-AF65-F5344CB8AC3E}">
        <p14:creationId xmlns:p14="http://schemas.microsoft.com/office/powerpoint/2010/main" val="1837517634"/>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Photographie aérienne, Vue plongeante&#10;&#10;Description générée automatiquement">
            <a:extLst>
              <a:ext uri="{FF2B5EF4-FFF2-40B4-BE49-F238E27FC236}">
                <a16:creationId xmlns:a16="http://schemas.microsoft.com/office/drawing/2014/main" id="{610F51B1-16B1-8C66-2019-BD7A88B5B3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36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88FB75F7-EB98-1FCB-3CA7-08B4BEE7EAA4}"/>
              </a:ext>
            </a:extLst>
          </p:cNvPr>
          <p:cNvSpPr txBox="1"/>
          <p:nvPr/>
        </p:nvSpPr>
        <p:spPr>
          <a:xfrm>
            <a:off x="4328351" y="4036690"/>
            <a:ext cx="738414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Côme depuis </a:t>
            </a:r>
            <a:r>
              <a:rPr lang="fr-FR" sz="2400" b="1" dirty="0" err="1">
                <a:solidFill>
                  <a:srgbClr val="FFFF00"/>
                </a:solidFill>
              </a:rPr>
              <a:t>Brunate</a:t>
            </a:r>
            <a:r>
              <a:rPr lang="fr-FR" sz="2400" b="1" dirty="0">
                <a:solidFill>
                  <a:srgbClr val="FFFF00"/>
                </a:solidFill>
              </a:rPr>
              <a:t>.</a:t>
            </a:r>
          </a:p>
        </p:txBody>
      </p:sp>
    </p:spTree>
    <p:extLst>
      <p:ext uri="{BB962C8B-B14F-4D97-AF65-F5344CB8AC3E}">
        <p14:creationId xmlns:p14="http://schemas.microsoft.com/office/powerpoint/2010/main" val="2627997638"/>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descr="Une image contenant plein air, nature, montagne, arbre&#10;&#10;Description générée automatiquement">
            <a:extLst>
              <a:ext uri="{FF2B5EF4-FFF2-40B4-BE49-F238E27FC236}">
                <a16:creationId xmlns:a16="http://schemas.microsoft.com/office/drawing/2014/main" id="{2B6EB6BE-F8E9-9A86-B3A6-3238CAA06FB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42000" y="603941"/>
            <a:ext cx="10908000" cy="5650118"/>
          </a:xfrm>
          <a:prstGeom prst="rect">
            <a:avLst/>
          </a:prstGeom>
          <a:effectLst>
            <a:softEdge rad="127000"/>
          </a:effectLst>
        </p:spPr>
      </p:pic>
      <p:sp>
        <p:nvSpPr>
          <p:cNvPr id="10" name="ZoneTexte 9">
            <a:extLst>
              <a:ext uri="{FF2B5EF4-FFF2-40B4-BE49-F238E27FC236}">
                <a16:creationId xmlns:a16="http://schemas.microsoft.com/office/drawing/2014/main" id="{AF7E9884-F4D8-5DD0-388A-5D4C8955BC87}"/>
              </a:ext>
            </a:extLst>
          </p:cNvPr>
          <p:cNvSpPr txBox="1"/>
          <p:nvPr/>
        </p:nvSpPr>
        <p:spPr>
          <a:xfrm>
            <a:off x="4042661" y="3896710"/>
            <a:ext cx="78970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de </a:t>
            </a:r>
            <a:r>
              <a:rPr lang="fr-FR" sz="2400" b="1" dirty="0" err="1">
                <a:solidFill>
                  <a:srgbClr val="FFFF00"/>
                </a:solidFill>
              </a:rPr>
              <a:t>Laglio</a:t>
            </a:r>
            <a:r>
              <a:rPr lang="fr-FR" sz="2400" b="1" dirty="0">
                <a:solidFill>
                  <a:srgbClr val="FFFF00"/>
                </a:solidFill>
              </a:rPr>
              <a:t> depuis un ferry.</a:t>
            </a:r>
          </a:p>
        </p:txBody>
      </p:sp>
    </p:spTree>
    <p:extLst>
      <p:ext uri="{BB962C8B-B14F-4D97-AF65-F5344CB8AC3E}">
        <p14:creationId xmlns:p14="http://schemas.microsoft.com/office/powerpoint/2010/main" val="80614721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eau, lac&#10;&#10;Description générée automatiquement">
            <a:extLst>
              <a:ext uri="{FF2B5EF4-FFF2-40B4-BE49-F238E27FC236}">
                <a16:creationId xmlns:a16="http://schemas.microsoft.com/office/drawing/2014/main" id="{F97325E7-D083-22FE-2628-DEDC362A68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6000" y="369000"/>
            <a:ext cx="8160000" cy="6120000"/>
          </a:xfrm>
          <a:prstGeom prst="rect">
            <a:avLst/>
          </a:prstGeom>
          <a:effectLst>
            <a:softEdge rad="317500"/>
          </a:effectLst>
        </p:spPr>
      </p:pic>
      <p:sp>
        <p:nvSpPr>
          <p:cNvPr id="4" name="ZoneTexte 3">
            <a:extLst>
              <a:ext uri="{FF2B5EF4-FFF2-40B4-BE49-F238E27FC236}">
                <a16:creationId xmlns:a16="http://schemas.microsoft.com/office/drawing/2014/main" id="{56DBF941-893D-306B-EE3E-B5925CB32B4E}"/>
              </a:ext>
            </a:extLst>
          </p:cNvPr>
          <p:cNvSpPr txBox="1"/>
          <p:nvPr/>
        </p:nvSpPr>
        <p:spPr>
          <a:xfrm>
            <a:off x="4326320" y="6120245"/>
            <a:ext cx="8160000" cy="461665"/>
          </a:xfrm>
          <a:prstGeom prst="rect">
            <a:avLst/>
          </a:prstGeom>
          <a:noFill/>
        </p:spPr>
        <p:txBody>
          <a:bodyPr wrap="square" rtlCol="0">
            <a:spAutoFit/>
          </a:bodyPr>
          <a:lstStyle/>
          <a:p>
            <a:r>
              <a:rPr lang="fr-FR" sz="2400" b="1">
                <a:solidFill>
                  <a:srgbClr val="FFFF00"/>
                </a:solidFill>
              </a:rPr>
              <a:t>Villa Balbianello à Lenno.</a:t>
            </a:r>
            <a:endParaRPr lang="fr-FR" sz="2400" b="1" dirty="0">
              <a:solidFill>
                <a:srgbClr val="FFFF00"/>
              </a:solidFill>
            </a:endParaRPr>
          </a:p>
        </p:txBody>
      </p:sp>
    </p:spTree>
    <p:extLst>
      <p:ext uri="{BB962C8B-B14F-4D97-AF65-F5344CB8AC3E}">
        <p14:creationId xmlns:p14="http://schemas.microsoft.com/office/powerpoint/2010/main" val="319274861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montagne, Photographie aérienne&#10;&#10;Description générée automatiquement">
            <a:extLst>
              <a:ext uri="{FF2B5EF4-FFF2-40B4-BE49-F238E27FC236}">
                <a16:creationId xmlns:a16="http://schemas.microsoft.com/office/drawing/2014/main" id="{0EDCBFD3-5D2D-AB73-4855-0F6C19CA4E5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10000" y="189000"/>
            <a:ext cx="4320000" cy="6480000"/>
          </a:xfrm>
          <a:prstGeom prst="rect">
            <a:avLst/>
          </a:prstGeom>
          <a:ln w="88900" cap="sq" cmpd="thickThin">
            <a:solidFill>
              <a:srgbClr val="FFFF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E37C180-D938-BA95-245D-0DBF62BDDABF}"/>
              </a:ext>
            </a:extLst>
          </p:cNvPr>
          <p:cNvSpPr txBox="1"/>
          <p:nvPr/>
        </p:nvSpPr>
        <p:spPr>
          <a:xfrm>
            <a:off x="8350945" y="1474076"/>
            <a:ext cx="333548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Ville de </a:t>
            </a:r>
            <a:r>
              <a:rPr lang="fr-FR" sz="2400" b="1" dirty="0" err="1">
                <a:solidFill>
                  <a:srgbClr val="FFFF00"/>
                </a:solidFill>
              </a:rPr>
              <a:t>Menaggio</a:t>
            </a:r>
            <a:r>
              <a:rPr lang="fr-FR" sz="2400" b="1" dirty="0">
                <a:solidFill>
                  <a:srgbClr val="FFFF00"/>
                </a:solidFill>
              </a:rPr>
              <a:t>.</a:t>
            </a:r>
          </a:p>
        </p:txBody>
      </p:sp>
    </p:spTree>
    <p:extLst>
      <p:ext uri="{BB962C8B-B14F-4D97-AF65-F5344CB8AC3E}">
        <p14:creationId xmlns:p14="http://schemas.microsoft.com/office/powerpoint/2010/main" val="2842261269"/>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ature, montagne, arbre&#10;&#10;Description générée automatiquement">
            <a:extLst>
              <a:ext uri="{FF2B5EF4-FFF2-40B4-BE49-F238E27FC236}">
                <a16:creationId xmlns:a16="http://schemas.microsoft.com/office/drawing/2014/main" id="{3CFDDF42-F70B-FDA2-A68D-5AEA96DBC70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4621" y="369000"/>
            <a:ext cx="8160000" cy="6120000"/>
          </a:xfrm>
          <a:prstGeom prst="rect">
            <a:avLst/>
          </a:prstGeom>
          <a:effectLst>
            <a:softEdge rad="127000"/>
          </a:effectLst>
        </p:spPr>
      </p:pic>
      <p:sp>
        <p:nvSpPr>
          <p:cNvPr id="4" name="ZoneTexte 3">
            <a:extLst>
              <a:ext uri="{FF2B5EF4-FFF2-40B4-BE49-F238E27FC236}">
                <a16:creationId xmlns:a16="http://schemas.microsoft.com/office/drawing/2014/main" id="{6F8B9F75-880D-5468-82F5-FC83330CC955}"/>
              </a:ext>
            </a:extLst>
          </p:cNvPr>
          <p:cNvSpPr txBox="1"/>
          <p:nvPr/>
        </p:nvSpPr>
        <p:spPr>
          <a:xfrm>
            <a:off x="4920274" y="4051142"/>
            <a:ext cx="945572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Ville de Gera </a:t>
            </a:r>
            <a:r>
              <a:rPr lang="fr-FR" sz="2400" b="1" dirty="0" err="1">
                <a:solidFill>
                  <a:srgbClr val="FFFF00"/>
                </a:solidFill>
              </a:rPr>
              <a:t>Lario</a:t>
            </a:r>
            <a:r>
              <a:rPr lang="fr-FR" sz="2400" b="1" dirty="0">
                <a:solidFill>
                  <a:srgbClr val="FFFF00"/>
                </a:solidFill>
              </a:rPr>
              <a:t>.</a:t>
            </a:r>
          </a:p>
        </p:txBody>
      </p:sp>
    </p:spTree>
    <p:extLst>
      <p:ext uri="{BB962C8B-B14F-4D97-AF65-F5344CB8AC3E}">
        <p14:creationId xmlns:p14="http://schemas.microsoft.com/office/powerpoint/2010/main" val="1418125656"/>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ciel, Chaîne de montagnes&#10;&#10;Description générée automatiquement">
            <a:extLst>
              <a:ext uri="{FF2B5EF4-FFF2-40B4-BE49-F238E27FC236}">
                <a16:creationId xmlns:a16="http://schemas.microsoft.com/office/drawing/2014/main" id="{E59104CF-2D48-8500-BA55-0A1347AAC49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695" y="639000"/>
            <a:ext cx="11542610" cy="5580000"/>
          </a:xfrm>
          <a:prstGeom prst="rect">
            <a:avLst/>
          </a:prstGeom>
          <a:effectLst>
            <a:softEdge rad="635000"/>
          </a:effectLst>
        </p:spPr>
      </p:pic>
      <p:sp>
        <p:nvSpPr>
          <p:cNvPr id="4" name="ZoneTexte 3">
            <a:extLst>
              <a:ext uri="{FF2B5EF4-FFF2-40B4-BE49-F238E27FC236}">
                <a16:creationId xmlns:a16="http://schemas.microsoft.com/office/drawing/2014/main" id="{D5050E5A-A47C-8094-EDD7-05122F30D184}"/>
              </a:ext>
            </a:extLst>
          </p:cNvPr>
          <p:cNvSpPr txBox="1"/>
          <p:nvPr/>
        </p:nvSpPr>
        <p:spPr>
          <a:xfrm>
            <a:off x="4880163" y="3681920"/>
            <a:ext cx="1029739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Vue sur la ville de Lecco.</a:t>
            </a:r>
          </a:p>
        </p:txBody>
      </p:sp>
    </p:spTree>
    <p:extLst>
      <p:ext uri="{BB962C8B-B14F-4D97-AF65-F5344CB8AC3E}">
        <p14:creationId xmlns:p14="http://schemas.microsoft.com/office/powerpoint/2010/main" val="265297944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toit, plein air, maison&#10;&#10;Description générée automatiquement">
            <a:extLst>
              <a:ext uri="{FF2B5EF4-FFF2-40B4-BE49-F238E27FC236}">
                <a16:creationId xmlns:a16="http://schemas.microsoft.com/office/drawing/2014/main" id="{91C3391D-E21D-0246-14D0-D9565F9FDF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14272" y="301752"/>
            <a:ext cx="9363456" cy="6254496"/>
          </a:xfrm>
          <a:prstGeom prst="rect">
            <a:avLst/>
          </a:prstGeom>
          <a:effectLst>
            <a:softEdge rad="317500"/>
          </a:effectLst>
        </p:spPr>
      </p:pic>
      <p:sp>
        <p:nvSpPr>
          <p:cNvPr id="4" name="ZoneTexte 3">
            <a:extLst>
              <a:ext uri="{FF2B5EF4-FFF2-40B4-BE49-F238E27FC236}">
                <a16:creationId xmlns:a16="http://schemas.microsoft.com/office/drawing/2014/main" id="{719B4965-93B7-7B59-12EB-17622A8CB42E}"/>
              </a:ext>
            </a:extLst>
          </p:cNvPr>
          <p:cNvSpPr txBox="1"/>
          <p:nvPr/>
        </p:nvSpPr>
        <p:spPr>
          <a:xfrm>
            <a:off x="3632638" y="6325415"/>
            <a:ext cx="6878782" cy="461665"/>
          </a:xfrm>
          <a:prstGeom prst="rect">
            <a:avLst/>
          </a:prstGeom>
          <a:noFill/>
        </p:spPr>
        <p:txBody>
          <a:bodyPr wrap="square" rtlCol="0">
            <a:spAutoFit/>
          </a:bodyPr>
          <a:lstStyle/>
          <a:p>
            <a:r>
              <a:rPr lang="fr-FR" sz="2400" b="1" dirty="0">
                <a:solidFill>
                  <a:srgbClr val="FFFF00"/>
                </a:solidFill>
              </a:rPr>
              <a:t>Cathédrale Santa Maria De Côme</a:t>
            </a:r>
          </a:p>
        </p:txBody>
      </p:sp>
    </p:spTree>
    <p:extLst>
      <p:ext uri="{BB962C8B-B14F-4D97-AF65-F5344CB8AC3E}">
        <p14:creationId xmlns:p14="http://schemas.microsoft.com/office/powerpoint/2010/main" val="1905576177"/>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ateau, arbre&#10;&#10;Description générée automatiquement">
            <a:extLst>
              <a:ext uri="{FF2B5EF4-FFF2-40B4-BE49-F238E27FC236}">
                <a16:creationId xmlns:a16="http://schemas.microsoft.com/office/drawing/2014/main" id="{B214A225-25E7-C3C1-AF46-011AC38CF3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262758"/>
            <a:ext cx="10880000" cy="6120000"/>
          </a:xfrm>
          <a:prstGeom prst="rect">
            <a:avLst/>
          </a:prstGeom>
          <a:effectLst>
            <a:softEdge rad="127000"/>
          </a:effectLst>
        </p:spPr>
      </p:pic>
      <p:sp>
        <p:nvSpPr>
          <p:cNvPr id="5" name="ZoneTexte 4">
            <a:extLst>
              <a:ext uri="{FF2B5EF4-FFF2-40B4-BE49-F238E27FC236}">
                <a16:creationId xmlns:a16="http://schemas.microsoft.com/office/drawing/2014/main" id="{E92B9040-D1EC-685E-81D5-D250FDC8A7C9}"/>
              </a:ext>
            </a:extLst>
          </p:cNvPr>
          <p:cNvSpPr txBox="1"/>
          <p:nvPr/>
        </p:nvSpPr>
        <p:spPr>
          <a:xfrm>
            <a:off x="4805855" y="6267144"/>
            <a:ext cx="5735782" cy="461665"/>
          </a:xfrm>
          <a:prstGeom prst="rect">
            <a:avLst/>
          </a:prstGeom>
          <a:noFill/>
        </p:spPr>
        <p:txBody>
          <a:bodyPr wrap="square" rtlCol="0">
            <a:spAutoFit/>
          </a:bodyPr>
          <a:lstStyle/>
          <a:p>
            <a:r>
              <a:rPr lang="fr-FR" sz="2400" b="1" dirty="0">
                <a:solidFill>
                  <a:srgbClr val="FFFF00"/>
                </a:solidFill>
              </a:rPr>
              <a:t>La Ville de Côme</a:t>
            </a:r>
          </a:p>
        </p:txBody>
      </p:sp>
    </p:spTree>
    <p:extLst>
      <p:ext uri="{BB962C8B-B14F-4D97-AF65-F5344CB8AC3E}">
        <p14:creationId xmlns:p14="http://schemas.microsoft.com/office/powerpoint/2010/main" val="2382619892"/>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vélo&#10;&#10;Description générée automatiquement">
            <a:extLst>
              <a:ext uri="{FF2B5EF4-FFF2-40B4-BE49-F238E27FC236}">
                <a16:creationId xmlns:a16="http://schemas.microsoft.com/office/drawing/2014/main" id="{655244C5-DBE5-596F-3023-8E2792149F7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effectLst>
            <a:softEdge rad="635000"/>
          </a:effectLst>
        </p:spPr>
      </p:pic>
      <p:sp>
        <p:nvSpPr>
          <p:cNvPr id="4" name="ZoneTexte 3">
            <a:extLst>
              <a:ext uri="{FF2B5EF4-FFF2-40B4-BE49-F238E27FC236}">
                <a16:creationId xmlns:a16="http://schemas.microsoft.com/office/drawing/2014/main" id="{74163606-C8DC-5242-C445-6115A32EE2A9}"/>
              </a:ext>
            </a:extLst>
          </p:cNvPr>
          <p:cNvSpPr txBox="1"/>
          <p:nvPr/>
        </p:nvSpPr>
        <p:spPr>
          <a:xfrm>
            <a:off x="4645095" y="6136135"/>
            <a:ext cx="5725391" cy="461665"/>
          </a:xfrm>
          <a:prstGeom prst="rect">
            <a:avLst/>
          </a:prstGeom>
          <a:noFill/>
        </p:spPr>
        <p:txBody>
          <a:bodyPr wrap="square" rtlCol="0">
            <a:spAutoFit/>
          </a:bodyPr>
          <a:lstStyle/>
          <a:p>
            <a:r>
              <a:rPr lang="fr-FR" sz="2400" b="1" dirty="0">
                <a:solidFill>
                  <a:srgbClr val="FFFF00"/>
                </a:solidFill>
              </a:rPr>
              <a:t>La Ville De Côme </a:t>
            </a:r>
          </a:p>
        </p:txBody>
      </p:sp>
    </p:spTree>
    <p:extLst>
      <p:ext uri="{BB962C8B-B14F-4D97-AF65-F5344CB8AC3E}">
        <p14:creationId xmlns:p14="http://schemas.microsoft.com/office/powerpoint/2010/main" val="154119925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nuage, personnes&#10;&#10;Description générée automatiquement">
            <a:extLst>
              <a:ext uri="{FF2B5EF4-FFF2-40B4-BE49-F238E27FC236}">
                <a16:creationId xmlns:a16="http://schemas.microsoft.com/office/drawing/2014/main" id="{C5BC4F51-BFAF-0983-3C69-4A0B5E0B8A1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56000" y="369000"/>
            <a:ext cx="10880000" cy="6120000"/>
          </a:xfrm>
          <a:prstGeom prst="rect">
            <a:avLst/>
          </a:prstGeom>
          <a:effectLst>
            <a:softEdge rad="127000"/>
          </a:effectLst>
        </p:spPr>
      </p:pic>
      <p:sp>
        <p:nvSpPr>
          <p:cNvPr id="4" name="ZoneTexte 3">
            <a:extLst>
              <a:ext uri="{FF2B5EF4-FFF2-40B4-BE49-F238E27FC236}">
                <a16:creationId xmlns:a16="http://schemas.microsoft.com/office/drawing/2014/main" id="{3421E735-2B83-DFE1-6DD2-B2E40D33C5EA}"/>
              </a:ext>
            </a:extLst>
          </p:cNvPr>
          <p:cNvSpPr txBox="1"/>
          <p:nvPr/>
        </p:nvSpPr>
        <p:spPr>
          <a:xfrm>
            <a:off x="4771519" y="6258167"/>
            <a:ext cx="6764481" cy="461665"/>
          </a:xfrm>
          <a:prstGeom prst="rect">
            <a:avLst/>
          </a:prstGeom>
          <a:noFill/>
        </p:spPr>
        <p:txBody>
          <a:bodyPr wrap="square" rtlCol="0">
            <a:spAutoFit/>
          </a:bodyPr>
          <a:lstStyle/>
          <a:p>
            <a:r>
              <a:rPr lang="fr-FR" sz="2400" b="1" dirty="0">
                <a:solidFill>
                  <a:srgbClr val="FFFF00"/>
                </a:solidFill>
              </a:rPr>
              <a:t>La Ville De Côme </a:t>
            </a:r>
          </a:p>
        </p:txBody>
      </p:sp>
    </p:spTree>
    <p:extLst>
      <p:ext uri="{BB962C8B-B14F-4D97-AF65-F5344CB8AC3E}">
        <p14:creationId xmlns:p14="http://schemas.microsoft.com/office/powerpoint/2010/main" val="2911195815"/>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descr="Une image contenant plein air, bâtiment, ciel, ville&#10;&#10;Description générée automatiquement">
            <a:extLst>
              <a:ext uri="{FF2B5EF4-FFF2-40B4-BE49-F238E27FC236}">
                <a16:creationId xmlns:a16="http://schemas.microsoft.com/office/drawing/2014/main" id="{F157288D-7E14-71D3-0610-D3D0C47E6F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0924" y="1450427"/>
            <a:ext cx="7416000" cy="4171500"/>
          </a:xfrm>
          <a:prstGeom prst="rect">
            <a:avLst/>
          </a:prstGeom>
          <a:effectLst>
            <a:softEdge rad="127000"/>
          </a:effectLst>
        </p:spPr>
      </p:pic>
      <p:sp>
        <p:nvSpPr>
          <p:cNvPr id="8" name="ZoneTexte 7">
            <a:extLst>
              <a:ext uri="{FF2B5EF4-FFF2-40B4-BE49-F238E27FC236}">
                <a16:creationId xmlns:a16="http://schemas.microsoft.com/office/drawing/2014/main" id="{E3A83EFE-0594-5447-FE9D-53D9465B5352}"/>
              </a:ext>
            </a:extLst>
          </p:cNvPr>
          <p:cNvSpPr txBox="1"/>
          <p:nvPr/>
        </p:nvSpPr>
        <p:spPr>
          <a:xfrm>
            <a:off x="2850335" y="5621927"/>
            <a:ext cx="5299363" cy="461665"/>
          </a:xfrm>
          <a:prstGeom prst="rect">
            <a:avLst/>
          </a:prstGeom>
          <a:noFill/>
        </p:spPr>
        <p:txBody>
          <a:bodyPr wrap="square" rtlCol="0">
            <a:spAutoFit/>
          </a:bodyPr>
          <a:lstStyle/>
          <a:p>
            <a:r>
              <a:rPr lang="fr-FR" sz="2400" b="1" dirty="0">
                <a:solidFill>
                  <a:srgbClr val="FFFF00"/>
                </a:solidFill>
              </a:rPr>
              <a:t>La Ville De Côme</a:t>
            </a:r>
          </a:p>
        </p:txBody>
      </p:sp>
      <p:sp>
        <p:nvSpPr>
          <p:cNvPr id="9" name="ZoneTexte 8">
            <a:extLst>
              <a:ext uri="{FF2B5EF4-FFF2-40B4-BE49-F238E27FC236}">
                <a16:creationId xmlns:a16="http://schemas.microsoft.com/office/drawing/2014/main" id="{F70DE885-0BD3-8F2C-21D0-A78494EF6268}"/>
              </a:ext>
            </a:extLst>
          </p:cNvPr>
          <p:cNvSpPr txBox="1"/>
          <p:nvPr/>
        </p:nvSpPr>
        <p:spPr>
          <a:xfrm>
            <a:off x="1450427" y="568588"/>
            <a:ext cx="6159062" cy="1077218"/>
          </a:xfrm>
          <a:prstGeom prst="rect">
            <a:avLst/>
          </a:prstGeom>
          <a:noFill/>
        </p:spPr>
        <p:txBody>
          <a:bodyPr wrap="square" rtlCol="0">
            <a:spAutoFit/>
          </a:bodyPr>
          <a:lstStyle/>
          <a:p>
            <a:r>
              <a:rPr lang="fr-FR" sz="3200" b="1" dirty="0">
                <a:solidFill>
                  <a:srgbClr val="FFFF00"/>
                </a:solidFill>
              </a:rPr>
              <a:t>Lorient Vous A Présenté La Ville De Côme Et Son Lac -Italie</a:t>
            </a:r>
          </a:p>
        </p:txBody>
      </p:sp>
      <p:sp>
        <p:nvSpPr>
          <p:cNvPr id="10" name="ZoneTexte 9">
            <a:extLst>
              <a:ext uri="{FF2B5EF4-FFF2-40B4-BE49-F238E27FC236}">
                <a16:creationId xmlns:a16="http://schemas.microsoft.com/office/drawing/2014/main" id="{C3ABF399-9A83-0327-1773-41CA89D82AAE}"/>
              </a:ext>
            </a:extLst>
          </p:cNvPr>
          <p:cNvSpPr txBox="1"/>
          <p:nvPr/>
        </p:nvSpPr>
        <p:spPr>
          <a:xfrm>
            <a:off x="8460826" y="1645806"/>
            <a:ext cx="2839346" cy="1077218"/>
          </a:xfrm>
          <a:prstGeom prst="rect">
            <a:avLst/>
          </a:prstGeom>
          <a:noFill/>
        </p:spPr>
        <p:txBody>
          <a:bodyPr wrap="square" rtlCol="0">
            <a:spAutoFit/>
          </a:bodyPr>
          <a:lstStyle/>
          <a:p>
            <a:r>
              <a:rPr lang="fr-FR" sz="3200" b="1" dirty="0">
                <a:solidFill>
                  <a:srgbClr val="FFFF00"/>
                </a:solidFill>
              </a:rPr>
              <a:t>Les Images Et Le Son Du Net</a:t>
            </a:r>
          </a:p>
        </p:txBody>
      </p:sp>
      <p:sp>
        <p:nvSpPr>
          <p:cNvPr id="11" name="ZoneTexte 10">
            <a:extLst>
              <a:ext uri="{FF2B5EF4-FFF2-40B4-BE49-F238E27FC236}">
                <a16:creationId xmlns:a16="http://schemas.microsoft.com/office/drawing/2014/main" id="{A084AEF2-F23D-B5A2-1799-7C391945836C}"/>
              </a:ext>
            </a:extLst>
          </p:cNvPr>
          <p:cNvSpPr txBox="1"/>
          <p:nvPr/>
        </p:nvSpPr>
        <p:spPr>
          <a:xfrm>
            <a:off x="7928023" y="2908672"/>
            <a:ext cx="4600307" cy="584775"/>
          </a:xfrm>
          <a:prstGeom prst="rect">
            <a:avLst/>
          </a:prstGeom>
          <a:noFill/>
        </p:spPr>
        <p:txBody>
          <a:bodyPr wrap="square" rtlCol="0">
            <a:spAutoFit/>
          </a:bodyPr>
          <a:lstStyle/>
          <a:p>
            <a:r>
              <a:rPr lang="fr-FR" sz="3200" b="1" dirty="0">
                <a:solidFill>
                  <a:srgbClr val="FFFF00"/>
                </a:solidFill>
              </a:rPr>
              <a:t>Merci De Votre Visite</a:t>
            </a:r>
          </a:p>
        </p:txBody>
      </p:sp>
      <p:sp>
        <p:nvSpPr>
          <p:cNvPr id="12" name="ZoneTexte 11">
            <a:extLst>
              <a:ext uri="{FF2B5EF4-FFF2-40B4-BE49-F238E27FC236}">
                <a16:creationId xmlns:a16="http://schemas.microsoft.com/office/drawing/2014/main" id="{65C1E396-808E-42E2-1B34-0A39322FF458}"/>
              </a:ext>
            </a:extLst>
          </p:cNvPr>
          <p:cNvSpPr txBox="1"/>
          <p:nvPr/>
        </p:nvSpPr>
        <p:spPr>
          <a:xfrm>
            <a:off x="9111036" y="3872925"/>
            <a:ext cx="3241964"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1147696150"/>
      </p:ext>
    </p:extLst>
  </p:cSld>
  <p:clrMapOvr>
    <a:masterClrMapping/>
  </p:clrMapOvr>
  <mc:AlternateContent xmlns:mc="http://schemas.openxmlformats.org/markup-compatibility/2006">
    <mc:Choice xmlns:p14="http://schemas.microsoft.com/office/powerpoint/2010/main" Requires="p14">
      <p:transition spd="slow" p14:dur="5000" advClick="0" advTm="8000"/>
    </mc:Choice>
    <mc:Fallback>
      <p:transition spd="slow" advClick="0" advTm="8000"/>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81</TotalTime>
  <Words>420</Words>
  <Application>Microsoft Office PowerPoint</Application>
  <PresentationFormat>Grand écran</PresentationFormat>
  <Paragraphs>167</Paragraphs>
  <Slides>32</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2024-08-21T13:44:56Z</dcterms:created>
  <dcterms:modified xsi:type="dcterms:W3CDTF">2024-08-22T07:36:12Z</dcterms:modified>
</cp:coreProperties>
</file>