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4"/>
  </p:notesMasterIdLst>
  <p:sldIdLst>
    <p:sldId id="256" r:id="rId2"/>
    <p:sldId id="266" r:id="rId3"/>
    <p:sldId id="279" r:id="rId4"/>
    <p:sldId id="278" r:id="rId5"/>
    <p:sldId id="277" r:id="rId6"/>
    <p:sldId id="276" r:id="rId7"/>
    <p:sldId id="275" r:id="rId8"/>
    <p:sldId id="274" r:id="rId9"/>
    <p:sldId id="273" r:id="rId10"/>
    <p:sldId id="272" r:id="rId11"/>
    <p:sldId id="271" r:id="rId12"/>
    <p:sldId id="270" r:id="rId13"/>
    <p:sldId id="269" r:id="rId14"/>
    <p:sldId id="268" r:id="rId15"/>
    <p:sldId id="267" r:id="rId16"/>
    <p:sldId id="265" r:id="rId17"/>
    <p:sldId id="264" r:id="rId18"/>
    <p:sldId id="263" r:id="rId19"/>
    <p:sldId id="262" r:id="rId20"/>
    <p:sldId id="261" r:id="rId21"/>
    <p:sldId id="260" r:id="rId22"/>
    <p:sldId id="259" r:id="rId23"/>
    <p:sldId id="258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8" r:id="rId32"/>
    <p:sldId id="287" r:id="rId33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2190" autoAdjust="0"/>
    <p:restoredTop sz="94660"/>
  </p:normalViewPr>
  <p:slideViewPr>
    <p:cSldViewPr snapToGrid="0">
      <p:cViewPr varScale="1">
        <p:scale>
          <a:sx n="74" d="100"/>
          <a:sy n="74" d="100"/>
        </p:scale>
        <p:origin x="39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117488A-6A54-4FAF-ABE9-99FD99C974E9}" type="datetimeFigureOut">
              <a:rPr lang="fr-FR" smtClean="0"/>
              <a:t>18/08/2024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1B8F5FB-B39B-4545-981A-1E90F3BCDA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33389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1B8F5FB-B39B-4545-981A-1E90F3BCDA53}" type="slidenum">
              <a:rPr lang="fr-FR" smtClean="0"/>
              <a:t>22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0150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F1B1995-1CBE-378B-445F-B5F29CCBB57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960AB3AB-935F-F3DD-7452-6A6F06B4F6D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EA5D114-8285-F226-400B-A9C86EB3EA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B3F79-A8EE-41D5-B977-47CA17613559}" type="datetimeFigureOut">
              <a:rPr lang="fr-FR" smtClean="0"/>
              <a:t>18/08/2024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D922FA9-F4D6-4B6C-83B6-4DD12D22AC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26125A8-D789-6529-AD1A-A7592099DE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827F13-D2C9-4C67-96A9-A08D0C9AD2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73812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hecker/>
      </p:transition>
    </mc:Choice>
    <mc:Fallback>
      <p:transition spd="slow" advClick="0" advTm="8000">
        <p:checker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FE0B8D6-92F4-9896-0D5E-71FE0751F4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55FD56AB-EF3D-03EF-A6C2-1916AB41167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DD4D769-2C5C-7F01-1D25-5F4284DB36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B3F79-A8EE-41D5-B977-47CA17613559}" type="datetimeFigureOut">
              <a:rPr lang="fr-FR" smtClean="0"/>
              <a:t>18/08/2024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1BDA531-EC55-C51B-B6D3-91A7C46688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6B9FF8D-8BC1-59FB-04C4-3107205DDD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827F13-D2C9-4C67-96A9-A08D0C9AD2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32273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hecker/>
      </p:transition>
    </mc:Choice>
    <mc:Fallback>
      <p:transition spd="slow" advClick="0" advTm="8000">
        <p:checker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41AA218-F0E4-C1B6-8CD7-039D96D0C2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1F5B3FE0-4AB1-56C9-E1D7-0F82135F75B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7DA86A2-6F5E-9FAA-67D3-21CF09696B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B3F79-A8EE-41D5-B977-47CA17613559}" type="datetimeFigureOut">
              <a:rPr lang="fr-FR" smtClean="0"/>
              <a:t>18/08/2024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A461646-A383-6D25-8A74-9178426138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39C1328-D9DE-F7AE-E689-B4EBBA39A7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827F13-D2C9-4C67-96A9-A08D0C9AD2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055337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hecker/>
      </p:transition>
    </mc:Choice>
    <mc:Fallback>
      <p:transition spd="slow" advClick="0" advTm="8000">
        <p:checker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1DA945C-C5D0-BAFD-3920-86EA0D9F45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DA5FD2A-7DD6-3A2A-ED5C-5192FDB7D01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77ED24DA-549B-26B3-A172-D3C08F72314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B94DF9B8-2C1D-8B22-48B8-39C91F1F3F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B3F79-A8EE-41D5-B977-47CA17613559}" type="datetimeFigureOut">
              <a:rPr lang="fr-FR" smtClean="0"/>
              <a:t>18/08/2024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4B795FC1-1948-66E5-BBE2-70EBBBDF67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F2394A19-186C-6CED-9EFE-DBD10C098C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827F13-D2C9-4C67-96A9-A08D0C9AD2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338285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hecker/>
      </p:transition>
    </mc:Choice>
    <mc:Fallback>
      <p:transition spd="slow" advClick="0" advTm="8000">
        <p:checker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4F497E4-CE19-1502-8832-A5BB48150B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9EC9D297-E674-2E2D-9669-AB58BA6B742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8E634B58-7364-CDD3-0C13-DFE0151E9CE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B9917CE9-577D-785E-BA0B-ABEAE25D372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229592C2-8350-D6DA-36AB-A3E2129EFB2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43F14578-32E9-BAF2-AD69-118F56C1EA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B3F79-A8EE-41D5-B977-47CA17613559}" type="datetimeFigureOut">
              <a:rPr lang="fr-FR" smtClean="0"/>
              <a:t>18/08/2024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02661AAD-9D4B-F61F-A4DB-464A478FE6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47DD8472-7C33-0401-310B-063E71FE86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827F13-D2C9-4C67-96A9-A08D0C9AD2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508092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hecker/>
      </p:transition>
    </mc:Choice>
    <mc:Fallback>
      <p:transition spd="slow" advClick="0" advTm="8000">
        <p:checker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2B65B04-4E8C-0340-A54A-DDAF72FD7A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21AE8839-F291-24DA-4A49-5255C8BEF2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B3F79-A8EE-41D5-B977-47CA17613559}" type="datetimeFigureOut">
              <a:rPr lang="fr-FR" smtClean="0"/>
              <a:t>18/08/2024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3D90AA4C-848B-B389-035B-7ADC177259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3BC5AA53-91F5-7629-5C36-6E9044A933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827F13-D2C9-4C67-96A9-A08D0C9AD2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38714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hecker/>
      </p:transition>
    </mc:Choice>
    <mc:Fallback>
      <p:transition spd="slow" advClick="0" advTm="8000">
        <p:checker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552911E8-E165-CB3C-86AA-0FB6446355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B3F79-A8EE-41D5-B977-47CA17613559}" type="datetimeFigureOut">
              <a:rPr lang="fr-FR" smtClean="0"/>
              <a:t>18/08/2024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B1A4EE17-A3D8-18A8-92BC-DA75A5D1ED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B859C4A8-59A7-1153-C540-5D2747CFF7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827F13-D2C9-4C67-96A9-A08D0C9AD2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524500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hecker/>
      </p:transition>
    </mc:Choice>
    <mc:Fallback>
      <p:transition spd="slow" advClick="0" advTm="8000">
        <p:checker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B4E911F-97DF-3678-18F0-6E8F4D0704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08B0454A-6B66-6CC8-954B-A7F7A5FDAA8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6054D56A-03C2-8A65-8791-CC9F1D4EC52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B3ACC61-3B60-E12E-9EA8-4686D543B5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B3F79-A8EE-41D5-B977-47CA17613559}" type="datetimeFigureOut">
              <a:rPr lang="fr-FR" smtClean="0"/>
              <a:t>18/08/2024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A9A4E4FF-FCBE-9B1C-4F76-CBEDE5AB5E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F4C720A0-7240-B4F4-AC25-64C87977D5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827F13-D2C9-4C67-96A9-A08D0C9AD2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05882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hecker/>
      </p:transition>
    </mc:Choice>
    <mc:Fallback>
      <p:transition spd="slow" advClick="0" advTm="8000">
        <p:checker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3586FA7-AC9D-7EA1-14EE-20A4DD35A6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127CC41C-8474-F11D-F65A-9DB6CE0DAB7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ECA2A5FD-441A-6251-4EDA-605C7904B7A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92FFB872-55AD-AC4C-2E37-DCB87BCEAA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B3F79-A8EE-41D5-B977-47CA17613559}" type="datetimeFigureOut">
              <a:rPr lang="fr-FR" smtClean="0"/>
              <a:t>18/08/2024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7FAE5C0C-86D5-D24C-6A05-FA78BCD0FC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7F54B43F-D154-B305-FE20-04CECE4EA3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827F13-D2C9-4C67-96A9-A08D0C9AD2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97451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hecker/>
      </p:transition>
    </mc:Choice>
    <mc:Fallback>
      <p:transition spd="slow" advClick="0" advTm="8000">
        <p:checker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64774BE-E63E-51B6-97EE-8991BE0362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4A81DC09-33C4-BB35-AA2E-A5FBDEE601B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3430A69-EF74-0286-385B-DCC483A4A1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B3F79-A8EE-41D5-B977-47CA17613559}" type="datetimeFigureOut">
              <a:rPr lang="fr-FR" smtClean="0"/>
              <a:t>18/08/2024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3EBC94B-9E5A-DB7C-D9D1-20FF20A51F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B1E68D9-6814-9672-96B0-BA2D6288CE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827F13-D2C9-4C67-96A9-A08D0C9AD2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192938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hecker/>
      </p:transition>
    </mc:Choice>
    <mc:Fallback>
      <p:transition spd="slow" advClick="0" advTm="8000">
        <p:checker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61AC2774-44FE-B846-64A0-6420E18AA8D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7A3BD1BC-D9E5-854F-7A93-767701C9DD9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98BF0F6-9D87-C99D-4F28-9D4B5A3DA3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B3F79-A8EE-41D5-B977-47CA17613559}" type="datetimeFigureOut">
              <a:rPr lang="fr-FR" smtClean="0"/>
              <a:t>18/08/2024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9B5880B-0789-09B2-484B-C452534CB1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FEB48D6-830F-D739-6C40-5F97E4FCD8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827F13-D2C9-4C67-96A9-A08D0C9AD2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829536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hecker/>
      </p:transition>
    </mc:Choice>
    <mc:Fallback>
      <p:transition spd="slow" advClick="0" advTm="8000">
        <p:checker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04EC3A9F-86CC-19D1-877F-14923286F7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4D0A1D5-3F59-3285-A6B1-A65037A3151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E357A48-B061-4990-9544-D135677B396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CAB3F79-A8EE-41D5-B977-47CA17613559}" type="datetimeFigureOut">
              <a:rPr lang="fr-FR" smtClean="0"/>
              <a:t>18/08/2024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BB76EDA-C49C-79EF-07C0-85FEC36C386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4028EF7-8A67-A430-5141-361EFEC8032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2827F13-D2C9-4C67-96A9-A08D0C9AD2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915995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hecker/>
      </p:transition>
    </mc:Choice>
    <mc:Fallback>
      <p:transition spd="slow" advClick="0" advTm="8000">
        <p:checker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eau, rive&#10;&#10;Description générée automatiquement">
            <a:extLst>
              <a:ext uri="{FF2B5EF4-FFF2-40B4-BE49-F238E27FC236}">
                <a16:creationId xmlns:a16="http://schemas.microsoft.com/office/drawing/2014/main" id="{ECF75CF2-1A1F-135E-8138-0259900DDAC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2000" y="1475746"/>
            <a:ext cx="11448000" cy="373252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BBFE26F-00AB-9CA2-CE0E-7195C96A2CFC}"/>
              </a:ext>
            </a:extLst>
          </p:cNvPr>
          <p:cNvSpPr txBox="1"/>
          <p:nvPr/>
        </p:nvSpPr>
        <p:spPr>
          <a:xfrm>
            <a:off x="3453240" y="-563830"/>
            <a:ext cx="8366760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rgbClr val="FFFF00"/>
              </a:solidFill>
            </a:endParaRPr>
          </a:p>
          <a:p>
            <a:endParaRPr lang="fr-FR" dirty="0">
              <a:solidFill>
                <a:srgbClr val="FFFF00"/>
              </a:solidFill>
            </a:endParaRPr>
          </a:p>
          <a:p>
            <a:endParaRPr lang="fr-FR" dirty="0">
              <a:solidFill>
                <a:srgbClr val="FFFF00"/>
              </a:solidFill>
            </a:endParaRPr>
          </a:p>
          <a:p>
            <a:endParaRPr lang="fr-FR" dirty="0">
              <a:solidFill>
                <a:srgbClr val="FFFF00"/>
              </a:solidFill>
            </a:endParaRPr>
          </a:p>
          <a:p>
            <a:endParaRPr lang="fr-FR" dirty="0">
              <a:solidFill>
                <a:srgbClr val="FFFF00"/>
              </a:solidFill>
            </a:endParaRPr>
          </a:p>
          <a:p>
            <a:endParaRPr lang="fr-FR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Panorama de </a:t>
            </a:r>
            <a:r>
              <a:rPr lang="fr-FR" sz="2400" b="1" dirty="0" err="1">
                <a:solidFill>
                  <a:srgbClr val="FFFF00"/>
                </a:solidFill>
              </a:rPr>
              <a:t>Burano</a:t>
            </a:r>
            <a:r>
              <a:rPr lang="fr-FR" sz="2400" b="1" dirty="0">
                <a:solidFill>
                  <a:srgbClr val="FFFF00"/>
                </a:solidFill>
              </a:rPr>
              <a:t>-Venise - Italie</a:t>
            </a:r>
            <a:endParaRPr lang="fr-FR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2431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hecker/>
        <p:sndAc>
          <p:stSnd loop="1">
            <p:snd r:embed="rId2" name="Sarà perchè ti amo - Ricchi e poveri - testo.wav"/>
          </p:stSnd>
        </p:sndAc>
      </p:transition>
    </mc:Choice>
    <mc:Fallback>
      <p:transition spd="slow" advClick="0" advTm="8000">
        <p:checker/>
        <p:sndAc>
          <p:stSnd loop="1">
            <p:snd r:embed="rId2" name="Sarà perchè ti amo - Ricchi e poveri - testo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6753AE3B-28A6-C9D3-090F-9F7287789313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b="1" dirty="0">
                <a:solidFill>
                  <a:srgbClr val="FFFF00"/>
                </a:solidFill>
              </a:rPr>
              <a:t>À l'époque romaine, </a:t>
            </a:r>
            <a:r>
              <a:rPr lang="fr-FR" sz="3200" b="1" dirty="0" err="1">
                <a:solidFill>
                  <a:srgbClr val="FFFF00"/>
                </a:solidFill>
              </a:rPr>
              <a:t>Burano</a:t>
            </a:r>
            <a:r>
              <a:rPr lang="fr-FR" sz="3200" b="1" dirty="0">
                <a:solidFill>
                  <a:srgbClr val="FFFF00"/>
                </a:solidFill>
              </a:rPr>
              <a:t> est un village de pêcheurs. Au VIe siècle, comme sa voisine Torcello, elle reçoit de nombreux réfugiés d'</a:t>
            </a:r>
            <a:r>
              <a:rPr lang="fr-FR" sz="3200" b="1" dirty="0" err="1">
                <a:solidFill>
                  <a:srgbClr val="FFFF00"/>
                </a:solidFill>
              </a:rPr>
              <a:t>Altinum</a:t>
            </a:r>
            <a:r>
              <a:rPr lang="fr-FR" sz="3200" b="1" dirty="0">
                <a:solidFill>
                  <a:srgbClr val="FFFF00"/>
                </a:solidFill>
              </a:rPr>
              <a:t> fuyant l'arrivée des Lombards en Italie. </a:t>
            </a:r>
            <a:r>
              <a:rPr lang="fr-FR" sz="3200" b="1" dirty="0" err="1">
                <a:solidFill>
                  <a:srgbClr val="FFFF00"/>
                </a:solidFill>
              </a:rPr>
              <a:t>Burano</a:t>
            </a:r>
            <a:r>
              <a:rPr lang="fr-FR" sz="3200" b="1" dirty="0">
                <a:solidFill>
                  <a:srgbClr val="FFFF00"/>
                </a:solidFill>
              </a:rPr>
              <a:t> et Torcello font alors partie de l'Italie byzantine, sous protection de l'Empire romain d'Orient. Bien que se développant rapidement, </a:t>
            </a:r>
            <a:r>
              <a:rPr lang="fr-FR" sz="3200" b="1" dirty="0" err="1">
                <a:solidFill>
                  <a:srgbClr val="FFFF00"/>
                </a:solidFill>
              </a:rPr>
              <a:t>Burano</a:t>
            </a:r>
            <a:r>
              <a:rPr lang="fr-FR" sz="3200" b="1" dirty="0">
                <a:solidFill>
                  <a:srgbClr val="FFFF00"/>
                </a:solidFill>
              </a:rPr>
              <a:t> est administrée depuis Torcello : le nom de l'île fut à l'origine </a:t>
            </a:r>
            <a:r>
              <a:rPr lang="fr-FR" sz="3200" b="1" dirty="0" err="1">
                <a:solidFill>
                  <a:srgbClr val="FFFF00"/>
                </a:solidFill>
              </a:rPr>
              <a:t>Boreana</a:t>
            </a:r>
            <a:r>
              <a:rPr lang="fr-FR" sz="3200" b="1" dirty="0">
                <a:solidFill>
                  <a:srgbClr val="FFFF00"/>
                </a:solidFill>
              </a:rPr>
              <a:t>, une des portes d'</a:t>
            </a:r>
            <a:r>
              <a:rPr lang="fr-FR" sz="3200" b="1" dirty="0" err="1">
                <a:solidFill>
                  <a:srgbClr val="FFFF00"/>
                </a:solidFill>
              </a:rPr>
              <a:t>Altinum</a:t>
            </a:r>
            <a:r>
              <a:rPr lang="fr-FR" sz="3200" b="1" dirty="0">
                <a:solidFill>
                  <a:srgbClr val="FFFF00"/>
                </a:solidFill>
              </a:rPr>
              <a:t>.</a:t>
            </a:r>
          </a:p>
          <a:p>
            <a:pPr algn="ctr"/>
            <a:endParaRPr lang="fr-FR" sz="3200" b="1" dirty="0">
              <a:solidFill>
                <a:srgbClr val="FFFF00"/>
              </a:solidFill>
            </a:endParaRPr>
          </a:p>
          <a:p>
            <a:pPr algn="ctr"/>
            <a:r>
              <a:rPr lang="fr-FR" sz="3200" b="1" dirty="0">
                <a:solidFill>
                  <a:srgbClr val="FFFF00"/>
                </a:solidFill>
              </a:rPr>
              <a:t>L'importance économique de </a:t>
            </a:r>
            <a:r>
              <a:rPr lang="fr-FR" sz="3200" b="1" dirty="0" err="1">
                <a:solidFill>
                  <a:srgbClr val="FFFF00"/>
                </a:solidFill>
              </a:rPr>
              <a:t>Burano</a:t>
            </a:r>
            <a:r>
              <a:rPr lang="fr-FR" sz="3200" b="1" dirty="0">
                <a:solidFill>
                  <a:srgbClr val="FFFF00"/>
                </a:solidFill>
              </a:rPr>
              <a:t> croit au XVIe siècle, à l'époque de la république de Venise, lorsque des femmes de l'île commencent à fabriquer de la dentelle de haute qualité en grande quantité, exportée à travers l'Europe. Mais cette industrie commence à décliner au XVIIIe siècle.</a:t>
            </a:r>
          </a:p>
        </p:txBody>
      </p:sp>
    </p:spTree>
    <p:extLst>
      <p:ext uri="{BB962C8B-B14F-4D97-AF65-F5344CB8AC3E}">
        <p14:creationId xmlns:p14="http://schemas.microsoft.com/office/powerpoint/2010/main" val="23249904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hecker/>
      </p:transition>
    </mc:Choice>
    <mc:Fallback>
      <p:transition spd="slow" advClick="0" advTm="800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cène, habits, marché, magasin&#10;&#10;Description générée automatiquement">
            <a:extLst>
              <a:ext uri="{FF2B5EF4-FFF2-40B4-BE49-F238E27FC236}">
                <a16:creationId xmlns:a16="http://schemas.microsoft.com/office/drawing/2014/main" id="{7E784D6D-B0D4-937D-8F6E-EDE13BB197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5830" y="279000"/>
            <a:ext cx="8400000" cy="630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107F308-0135-93D7-14F3-BA055EAC8A8A}"/>
              </a:ext>
            </a:extLst>
          </p:cNvPr>
          <p:cNvSpPr txBox="1"/>
          <p:nvPr/>
        </p:nvSpPr>
        <p:spPr>
          <a:xfrm>
            <a:off x="9174480" y="1474470"/>
            <a:ext cx="3017520" cy="2492990"/>
          </a:xfrm>
          <a:prstGeom prst="rect">
            <a:avLst/>
          </a:prstGeom>
          <a:pattFill prst="pct90">
            <a:fgClr>
              <a:schemeClr val="accent5"/>
            </a:fgClr>
            <a:bgClr>
              <a:schemeClr val="bg1"/>
            </a:bgClr>
          </a:pattFill>
        </p:spPr>
        <p:txBody>
          <a:bodyPr wrap="square" rtlCol="0">
            <a:spAutoFit/>
          </a:bodyPr>
          <a:lstStyle/>
          <a:p>
            <a:endParaRPr lang="fr-FR" dirty="0"/>
          </a:p>
          <a:p>
            <a:endParaRPr lang="fr-FR" dirty="0"/>
          </a:p>
          <a:p>
            <a:endParaRPr lang="fr-FR" dirty="0"/>
          </a:p>
          <a:p>
            <a:endParaRPr lang="fr-FR" dirty="0"/>
          </a:p>
          <a:p>
            <a:endParaRPr lang="fr-FR" dirty="0"/>
          </a:p>
          <a:p>
            <a:endParaRPr lang="fr-FR" dirty="0"/>
          </a:p>
          <a:p>
            <a:r>
              <a:rPr lang="fr-FR" sz="2400" b="1" dirty="0">
                <a:solidFill>
                  <a:srgbClr val="FFFF00"/>
                </a:solidFill>
              </a:rPr>
              <a:t>Dentelles de </a:t>
            </a:r>
            <a:r>
              <a:rPr lang="fr-FR" sz="2400" b="1" dirty="0" err="1">
                <a:solidFill>
                  <a:srgbClr val="FFFF00"/>
                </a:solidFill>
              </a:rPr>
              <a:t>Burano</a:t>
            </a:r>
            <a:r>
              <a:rPr lang="fr-FR" sz="2400" b="1" dirty="0">
                <a:solidFill>
                  <a:srgbClr val="FFFF00"/>
                </a:solidFill>
              </a:rPr>
              <a:t>.</a:t>
            </a:r>
            <a:endParaRPr lang="fr-FR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04440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hecker/>
      </p:transition>
    </mc:Choice>
    <mc:Fallback>
      <p:transition spd="slow" advClick="0" advTm="8000">
        <p:checker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canal&#10;&#10;Description générée automatiquement">
            <a:extLst>
              <a:ext uri="{FF2B5EF4-FFF2-40B4-BE49-F238E27FC236}">
                <a16:creationId xmlns:a16="http://schemas.microsoft.com/office/drawing/2014/main" id="{C2DDC65C-B12C-A35A-288C-BF9958715F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04710" y="279000"/>
            <a:ext cx="8400000" cy="630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9E1AEA6D-42C0-8D05-370A-421CEE5B1800}"/>
              </a:ext>
            </a:extLst>
          </p:cNvPr>
          <p:cNvSpPr txBox="1"/>
          <p:nvPr/>
        </p:nvSpPr>
        <p:spPr>
          <a:xfrm>
            <a:off x="1440180" y="3771900"/>
            <a:ext cx="19417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 Venise-Burano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21649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hecker/>
      </p:transition>
    </mc:Choice>
    <mc:Fallback>
      <p:transition spd="slow" advClick="0" advTm="8000">
        <p:checker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ville&#10;&#10;Description générée automatiquement">
            <a:extLst>
              <a:ext uri="{FF2B5EF4-FFF2-40B4-BE49-F238E27FC236}">
                <a16:creationId xmlns:a16="http://schemas.microsoft.com/office/drawing/2014/main" id="{752F4E2F-BFC3-8A9B-EB19-D5BF699ACA9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8124" y="354890"/>
            <a:ext cx="840000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DE27CCF-5884-563A-D46A-1FADC203409E}"/>
              </a:ext>
            </a:extLst>
          </p:cNvPr>
          <p:cNvSpPr txBox="1"/>
          <p:nvPr/>
        </p:nvSpPr>
        <p:spPr>
          <a:xfrm>
            <a:off x="8898124" y="1373870"/>
            <a:ext cx="3072203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Place du marché de </a:t>
            </a:r>
            <a:r>
              <a:rPr lang="fr-FR" sz="2400" b="1" dirty="0" err="1">
                <a:solidFill>
                  <a:srgbClr val="FFFF00"/>
                </a:solidFill>
              </a:rPr>
              <a:t>Burano</a:t>
            </a:r>
            <a:r>
              <a:rPr lang="fr-FR" sz="2400" b="1" dirty="0">
                <a:solidFill>
                  <a:srgbClr val="FFFF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7643783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hecker/>
      </p:transition>
    </mc:Choice>
    <mc:Fallback>
      <p:transition spd="slow" advClick="0" advTm="8000">
        <p:checker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canal&#10;&#10;Description générée automatiquement">
            <a:extLst>
              <a:ext uri="{FF2B5EF4-FFF2-40B4-BE49-F238E27FC236}">
                <a16:creationId xmlns:a16="http://schemas.microsoft.com/office/drawing/2014/main" id="{C670BB2D-9516-84FC-6155-BEA7833866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30814" y="279000"/>
            <a:ext cx="84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2A129BFF-9C20-45C8-565A-087945887B54}"/>
              </a:ext>
            </a:extLst>
          </p:cNvPr>
          <p:cNvSpPr txBox="1"/>
          <p:nvPr/>
        </p:nvSpPr>
        <p:spPr>
          <a:xfrm>
            <a:off x="710045" y="3252354"/>
            <a:ext cx="315883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 Ile de Burano à Venise - Maisons peintes et canal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74776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hecker/>
      </p:transition>
    </mc:Choice>
    <mc:Fallback>
      <p:transition spd="slow" advClick="0" advTm="8000">
        <p:checker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canal&#10;&#10;Description générée automatiquement">
            <a:extLst>
              <a:ext uri="{FF2B5EF4-FFF2-40B4-BE49-F238E27FC236}">
                <a16:creationId xmlns:a16="http://schemas.microsoft.com/office/drawing/2014/main" id="{511D9FB0-305C-137E-8F53-0C46DF0F41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3475" y="279000"/>
            <a:ext cx="840000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19FCCD8-5E3A-1001-0982-5BDFED448125}"/>
              </a:ext>
            </a:extLst>
          </p:cNvPr>
          <p:cNvSpPr txBox="1"/>
          <p:nvPr/>
        </p:nvSpPr>
        <p:spPr>
          <a:xfrm>
            <a:off x="9056370" y="3211389"/>
            <a:ext cx="293023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 Ile de Burano à Venise - Maisons peintes et canal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6644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hecker/>
      </p:transition>
    </mc:Choice>
    <mc:Fallback>
      <p:transition spd="slow" advClick="0" advTm="8000">
        <p:checker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maison, bâtiment&#10;&#10;Description générée automatiquement">
            <a:extLst>
              <a:ext uri="{FF2B5EF4-FFF2-40B4-BE49-F238E27FC236}">
                <a16:creationId xmlns:a16="http://schemas.microsoft.com/office/drawing/2014/main" id="{2A34AB48-BDF1-CD57-9FCA-4888D64B0F3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34730" y="279000"/>
            <a:ext cx="840000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FD3F76B-FCF5-63AB-965D-7E43EF528D51}"/>
              </a:ext>
            </a:extLst>
          </p:cNvPr>
          <p:cNvSpPr txBox="1"/>
          <p:nvPr/>
        </p:nvSpPr>
        <p:spPr>
          <a:xfrm>
            <a:off x="566603" y="3281855"/>
            <a:ext cx="295160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: Ile de Burano à Venise - Maisons peintes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65665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hecker/>
      </p:transition>
    </mc:Choice>
    <mc:Fallback>
      <p:transition spd="slow" advClick="0" advTm="8000">
        <p:checker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maison&#10;&#10;Description générée automatiquement">
            <a:extLst>
              <a:ext uri="{FF2B5EF4-FFF2-40B4-BE49-F238E27FC236}">
                <a16:creationId xmlns:a16="http://schemas.microsoft.com/office/drawing/2014/main" id="{14705677-7879-2CE9-4D38-98F724A6D47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8549" y="279000"/>
            <a:ext cx="9487049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5B8DCB7-114C-51DF-A02D-1588E5FD5AAD}"/>
              </a:ext>
            </a:extLst>
          </p:cNvPr>
          <p:cNvSpPr txBox="1"/>
          <p:nvPr/>
        </p:nvSpPr>
        <p:spPr>
          <a:xfrm>
            <a:off x="10135598" y="3054927"/>
            <a:ext cx="205640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Vue des maisons colorées typiques de Burano.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31114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hecker/>
      </p:transition>
    </mc:Choice>
    <mc:Fallback>
      <p:transition spd="slow" advClick="0" advTm="8000">
        <p:checker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fenêtre, plein air, balcon, porte&#10;&#10;Description générée automatiquement">
            <a:extLst>
              <a:ext uri="{FF2B5EF4-FFF2-40B4-BE49-F238E27FC236}">
                <a16:creationId xmlns:a16="http://schemas.microsoft.com/office/drawing/2014/main" id="{64CD6088-4C33-0405-832D-05942A41131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61718" y="189000"/>
            <a:ext cx="5097345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6CC6EEA7-A965-A0E1-3F44-D2A327E81CFC}"/>
              </a:ext>
            </a:extLst>
          </p:cNvPr>
          <p:cNvSpPr txBox="1"/>
          <p:nvPr/>
        </p:nvSpPr>
        <p:spPr>
          <a:xfrm>
            <a:off x="460545" y="869014"/>
            <a:ext cx="3190009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>
              <a:solidFill>
                <a:srgbClr val="FFFF00"/>
              </a:solidFill>
            </a:endParaRPr>
          </a:p>
          <a:p>
            <a:endParaRPr lang="fr-FR" sz="2400" b="1">
              <a:solidFill>
                <a:srgbClr val="FFFF00"/>
              </a:solidFill>
            </a:endParaRPr>
          </a:p>
          <a:p>
            <a:endParaRPr lang="fr-FR" sz="2400" b="1">
              <a:solidFill>
                <a:srgbClr val="FFFF00"/>
              </a:solidFill>
            </a:endParaRPr>
          </a:p>
          <a:p>
            <a:endParaRPr lang="fr-FR" sz="2400" b="1">
              <a:solidFill>
                <a:srgbClr val="FFFF00"/>
              </a:solidFill>
            </a:endParaRPr>
          </a:p>
          <a:p>
            <a:endParaRPr lang="fr-FR" sz="2400" b="1">
              <a:solidFill>
                <a:srgbClr val="FFFF00"/>
              </a:solidFill>
            </a:endParaRPr>
          </a:p>
          <a:p>
            <a:endParaRPr lang="fr-FR" sz="2400" b="1">
              <a:solidFill>
                <a:srgbClr val="FFFF00"/>
              </a:solidFill>
            </a:endParaRPr>
          </a:p>
          <a:p>
            <a:r>
              <a:rPr lang="fr-FR" sz="2400" b="1">
                <a:solidFill>
                  <a:srgbClr val="FFFF00"/>
                </a:solidFill>
              </a:rPr>
              <a:t>Plus de détails</a:t>
            </a:r>
          </a:p>
          <a:p>
            <a:r>
              <a:rPr lang="fr-FR" sz="2400" b="1">
                <a:solidFill>
                  <a:srgbClr val="FFFF00"/>
                </a:solidFill>
              </a:rPr>
              <a:t>Maison de fondamenta Cavanella à Burano. Mars 2009.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28496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hecker/>
      </p:transition>
    </mc:Choice>
    <mc:Fallback>
      <p:transition spd="slow" advClick="0" advTm="8000">
        <p:checker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eau, lac&#10;&#10;Description générée automatiquement">
            <a:extLst>
              <a:ext uri="{FF2B5EF4-FFF2-40B4-BE49-F238E27FC236}">
                <a16:creationId xmlns:a16="http://schemas.microsoft.com/office/drawing/2014/main" id="{53A8CAFD-870C-F6F7-821A-4B78F05BB2C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7310" y="279000"/>
            <a:ext cx="840000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B286220-D1E1-DDB6-2532-6DE8109834DB}"/>
              </a:ext>
            </a:extLst>
          </p:cNvPr>
          <p:cNvSpPr txBox="1"/>
          <p:nvPr/>
        </p:nvSpPr>
        <p:spPr>
          <a:xfrm>
            <a:off x="9087310" y="1172044"/>
            <a:ext cx="2976535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Le campanile très incliné de San Martino.</a:t>
            </a:r>
          </a:p>
        </p:txBody>
      </p:sp>
    </p:spTree>
    <p:extLst>
      <p:ext uri="{BB962C8B-B14F-4D97-AF65-F5344CB8AC3E}">
        <p14:creationId xmlns:p14="http://schemas.microsoft.com/office/powerpoint/2010/main" val="11145831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hecker/>
      </p:transition>
    </mc:Choice>
    <mc:Fallback>
      <p:transition spd="slow" advClick="0" advTm="8000">
        <p:checker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embarcation, canal&#10;&#10;Description générée automatiquement">
            <a:extLst>
              <a:ext uri="{FF2B5EF4-FFF2-40B4-BE49-F238E27FC236}">
                <a16:creationId xmlns:a16="http://schemas.microsoft.com/office/drawing/2014/main" id="{132381DE-0863-5BA5-B406-6BE1E1401E6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13711" y="270000"/>
            <a:ext cx="8424000" cy="6318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3077A40-7A9B-1C04-3B23-3256C0B47C58}"/>
              </a:ext>
            </a:extLst>
          </p:cNvPr>
          <p:cNvSpPr txBox="1"/>
          <p:nvPr/>
        </p:nvSpPr>
        <p:spPr>
          <a:xfrm>
            <a:off x="355441" y="1209048"/>
            <a:ext cx="3470563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Reflet du campanile dans le rio </a:t>
            </a:r>
            <a:r>
              <a:rPr lang="fr-FR" sz="2400" b="1" dirty="0" err="1">
                <a:solidFill>
                  <a:srgbClr val="FFFF00"/>
                </a:solidFill>
              </a:rPr>
              <a:t>Terranova</a:t>
            </a:r>
            <a:r>
              <a:rPr lang="fr-FR" sz="2400" b="1" dirty="0">
                <a:solidFill>
                  <a:srgbClr val="FFFF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9230143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hecker/>
      </p:transition>
    </mc:Choice>
    <mc:Fallback>
      <p:transition spd="slow" advClick="0" advTm="8000">
        <p:checker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rsonne, habits, Visage humain, Citoyen sénior&#10;&#10;Description générée automatiquement">
            <a:extLst>
              <a:ext uri="{FF2B5EF4-FFF2-40B4-BE49-F238E27FC236}">
                <a16:creationId xmlns:a16="http://schemas.microsoft.com/office/drawing/2014/main" id="{1D788403-C599-25D2-9F3D-4DC7D07E7E1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95512" y="189000"/>
            <a:ext cx="4200975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AF35F8C-EDA0-7E84-C1FF-5318F27C73B2}"/>
              </a:ext>
            </a:extLst>
          </p:cNvPr>
          <p:cNvSpPr txBox="1"/>
          <p:nvPr/>
        </p:nvSpPr>
        <p:spPr>
          <a:xfrm>
            <a:off x="8385464" y="1437330"/>
            <a:ext cx="380653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Dentellière à </a:t>
            </a:r>
            <a:r>
              <a:rPr lang="fr-FR" sz="2400" b="1" dirty="0" err="1">
                <a:solidFill>
                  <a:srgbClr val="FFFF00"/>
                </a:solidFill>
              </a:rPr>
              <a:t>Burano</a:t>
            </a:r>
            <a:r>
              <a:rPr lang="fr-FR" sz="2400" b="1" dirty="0">
                <a:solidFill>
                  <a:srgbClr val="FFFF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7611833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hecker/>
      </p:transition>
    </mc:Choice>
    <mc:Fallback>
      <p:transition spd="slow" advClick="0" advTm="8000">
        <p:checker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fenêtre, bâtiment, ciel&#10;&#10;Description générée automatiquement">
            <a:extLst>
              <a:ext uri="{FF2B5EF4-FFF2-40B4-BE49-F238E27FC236}">
                <a16:creationId xmlns:a16="http://schemas.microsoft.com/office/drawing/2014/main" id="{B96A2F58-FEB2-FA2F-C1C4-21F24F737C5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46285" y="279000"/>
            <a:ext cx="9057201" cy="630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C3F7C94-26DC-A2DE-0D0C-46320BDBD9AE}"/>
              </a:ext>
            </a:extLst>
          </p:cNvPr>
          <p:cNvSpPr txBox="1"/>
          <p:nvPr/>
        </p:nvSpPr>
        <p:spPr>
          <a:xfrm>
            <a:off x="544628" y="1261860"/>
            <a:ext cx="2389909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Musée de la dentelle.</a:t>
            </a:r>
          </a:p>
        </p:txBody>
      </p:sp>
    </p:spTree>
    <p:extLst>
      <p:ext uri="{BB962C8B-B14F-4D97-AF65-F5344CB8AC3E}">
        <p14:creationId xmlns:p14="http://schemas.microsoft.com/office/powerpoint/2010/main" val="39755291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hecker/>
      </p:transition>
    </mc:Choice>
    <mc:Fallback>
      <p:transition spd="slow" advClick="0" advTm="8000">
        <p:checker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sculpture&#10;&#10;Description générée automatiquement">
            <a:extLst>
              <a:ext uri="{FF2B5EF4-FFF2-40B4-BE49-F238E27FC236}">
                <a16:creationId xmlns:a16="http://schemas.microsoft.com/office/drawing/2014/main" id="{331061C7-C405-39D1-2FEF-BA6B2B6BB53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04000" y="189000"/>
            <a:ext cx="5184000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BAAA144-9F76-CF5D-077B-1D14DBEA8DF4}"/>
              </a:ext>
            </a:extLst>
          </p:cNvPr>
          <p:cNvSpPr txBox="1"/>
          <p:nvPr/>
        </p:nvSpPr>
        <p:spPr>
          <a:xfrm>
            <a:off x="8893060" y="1271870"/>
            <a:ext cx="3239933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Monument à </a:t>
            </a:r>
            <a:r>
              <a:rPr lang="fr-FR" sz="2400" b="1" dirty="0" err="1">
                <a:solidFill>
                  <a:srgbClr val="FFFF00"/>
                </a:solidFill>
              </a:rPr>
              <a:t>Baldassare</a:t>
            </a:r>
            <a:r>
              <a:rPr lang="fr-FR" sz="2400" b="1" dirty="0">
                <a:solidFill>
                  <a:srgbClr val="FFFF00"/>
                </a:solidFill>
              </a:rPr>
              <a:t> Galuppi.</a:t>
            </a:r>
          </a:p>
        </p:txBody>
      </p:sp>
    </p:spTree>
    <p:extLst>
      <p:ext uri="{BB962C8B-B14F-4D97-AF65-F5344CB8AC3E}">
        <p14:creationId xmlns:p14="http://schemas.microsoft.com/office/powerpoint/2010/main" val="31701371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hecker/>
      </p:transition>
    </mc:Choice>
    <mc:Fallback>
      <p:transition spd="slow" advClick="0" advTm="8000">
        <p:checker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maison&#10;&#10;Description générée automatiquement">
            <a:extLst>
              <a:ext uri="{FF2B5EF4-FFF2-40B4-BE49-F238E27FC236}">
                <a16:creationId xmlns:a16="http://schemas.microsoft.com/office/drawing/2014/main" id="{A3F65030-BDE9-7F98-908E-06DDAE620A7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87618" y="279000"/>
            <a:ext cx="945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F78BC7F-7BEE-7D8F-F46C-C9D037D3F146}"/>
              </a:ext>
            </a:extLst>
          </p:cNvPr>
          <p:cNvSpPr txBox="1"/>
          <p:nvPr/>
        </p:nvSpPr>
        <p:spPr>
          <a:xfrm>
            <a:off x="231227" y="2798688"/>
            <a:ext cx="235873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b="1">
                <a:solidFill>
                  <a:srgbClr val="FFFF00"/>
                </a:solidFill>
              </a:rPr>
              <a:t>	La Calle Brolli, le Rio Terranova, la Riva Dei Santi et l'église San Martino, Burano (Italie).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80228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hecker/>
      </p:transition>
    </mc:Choice>
    <mc:Fallback>
      <p:transition spd="slow" advClick="0" advTm="8000">
        <p:checker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eau&#10;&#10;Description générée automatiquement">
            <a:extLst>
              <a:ext uri="{FF2B5EF4-FFF2-40B4-BE49-F238E27FC236}">
                <a16:creationId xmlns:a16="http://schemas.microsoft.com/office/drawing/2014/main" id="{E4D6AD51-66F9-E134-6C40-EB9865C39FC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7367" y="279000"/>
            <a:ext cx="9279645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934A62E-56B9-D6A8-1B9C-D74B338655F4}"/>
              </a:ext>
            </a:extLst>
          </p:cNvPr>
          <p:cNvSpPr txBox="1"/>
          <p:nvPr/>
        </p:nvSpPr>
        <p:spPr>
          <a:xfrm>
            <a:off x="9869214" y="1043628"/>
            <a:ext cx="2562493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Église San Martino (Castello) à Venise</a:t>
            </a:r>
          </a:p>
        </p:txBody>
      </p:sp>
    </p:spTree>
    <p:extLst>
      <p:ext uri="{BB962C8B-B14F-4D97-AF65-F5344CB8AC3E}">
        <p14:creationId xmlns:p14="http://schemas.microsoft.com/office/powerpoint/2010/main" val="15424796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hecker/>
      </p:transition>
    </mc:Choice>
    <mc:Fallback>
      <p:transition spd="slow" advClick="0" advTm="8000">
        <p:checker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nuage&#10;&#10;Description générée automatiquement">
            <a:extLst>
              <a:ext uri="{FF2B5EF4-FFF2-40B4-BE49-F238E27FC236}">
                <a16:creationId xmlns:a16="http://schemas.microsoft.com/office/drawing/2014/main" id="{9C487AA1-95A9-968F-C60F-DA88CEE0880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37589" y="279000"/>
            <a:ext cx="7925293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72A4483-81BE-AF2D-0FEE-6B01657B6070}"/>
              </a:ext>
            </a:extLst>
          </p:cNvPr>
          <p:cNvSpPr txBox="1"/>
          <p:nvPr/>
        </p:nvSpPr>
        <p:spPr>
          <a:xfrm>
            <a:off x="429491" y="1087940"/>
            <a:ext cx="3605645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Façade et le Ponte dei </a:t>
            </a:r>
            <a:r>
              <a:rPr lang="fr-FR" sz="2400" b="1" dirty="0" err="1">
                <a:solidFill>
                  <a:srgbClr val="FFFF00"/>
                </a:solidFill>
              </a:rPr>
              <a:t>Penini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78523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hecker/>
      </p:transition>
    </mc:Choice>
    <mc:Fallback>
      <p:transition spd="slow" advClick="0" advTm="8000">
        <p:checker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eau&#10;&#10;Description générée automatiquement">
            <a:extLst>
              <a:ext uri="{FF2B5EF4-FFF2-40B4-BE49-F238E27FC236}">
                <a16:creationId xmlns:a16="http://schemas.microsoft.com/office/drawing/2014/main" id="{05BA0A17-EC7B-80C5-301C-2211F50A8A0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6228" y="279000"/>
            <a:ext cx="9442563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5978ADA-5BFE-E424-7CE6-A136B258737C}"/>
              </a:ext>
            </a:extLst>
          </p:cNvPr>
          <p:cNvSpPr txBox="1"/>
          <p:nvPr/>
        </p:nvSpPr>
        <p:spPr>
          <a:xfrm>
            <a:off x="9963688" y="279000"/>
            <a:ext cx="2123209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La zone du canal comprend de nombreux magasins et restaurants destinés aux touristes.</a:t>
            </a:r>
          </a:p>
        </p:txBody>
      </p:sp>
    </p:spTree>
    <p:extLst>
      <p:ext uri="{BB962C8B-B14F-4D97-AF65-F5344CB8AC3E}">
        <p14:creationId xmlns:p14="http://schemas.microsoft.com/office/powerpoint/2010/main" val="20957569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hecker/>
      </p:transition>
    </mc:Choice>
    <mc:Fallback>
      <p:transition spd="slow" advClick="0" advTm="8000">
        <p:checker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fenêtre&#10;&#10;Description générée automatiquement">
            <a:extLst>
              <a:ext uri="{FF2B5EF4-FFF2-40B4-BE49-F238E27FC236}">
                <a16:creationId xmlns:a16="http://schemas.microsoft.com/office/drawing/2014/main" id="{8DED7009-856A-0212-BA9B-A4A26DCEA08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69629" y="279000"/>
            <a:ext cx="8813172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0FBECC4-C9A4-0576-ADC4-27374C8F1732}"/>
              </a:ext>
            </a:extLst>
          </p:cNvPr>
          <p:cNvSpPr txBox="1"/>
          <p:nvPr/>
        </p:nvSpPr>
        <p:spPr>
          <a:xfrm>
            <a:off x="375506" y="1339473"/>
            <a:ext cx="2919845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Maisons colorées de </a:t>
            </a:r>
            <a:r>
              <a:rPr lang="fr-FR" sz="2400" b="1" dirty="0" err="1">
                <a:solidFill>
                  <a:srgbClr val="FFFF00"/>
                </a:solidFill>
              </a:rPr>
              <a:t>Burano</a:t>
            </a:r>
            <a:r>
              <a:rPr lang="fr-FR" sz="2400" b="1" dirty="0">
                <a:solidFill>
                  <a:srgbClr val="FFFF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5922182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hecker/>
      </p:transition>
    </mc:Choice>
    <mc:Fallback>
      <p:transition spd="slow" advClick="0" advTm="8000">
        <p:checker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nuage&#10;&#10;Description générée automatiquement">
            <a:extLst>
              <a:ext uri="{FF2B5EF4-FFF2-40B4-BE49-F238E27FC236}">
                <a16:creationId xmlns:a16="http://schemas.microsoft.com/office/drawing/2014/main" id="{A124D6E8-7845-EA84-1FC8-BE56BC88CC9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3222" y="279000"/>
            <a:ext cx="9464789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342142D-0F29-A6E0-BC20-1ED8E4554B75}"/>
              </a:ext>
            </a:extLst>
          </p:cNvPr>
          <p:cNvSpPr txBox="1"/>
          <p:nvPr/>
        </p:nvSpPr>
        <p:spPr>
          <a:xfrm>
            <a:off x="9954490" y="1363359"/>
            <a:ext cx="2088573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La rivière de la Giudecca</a:t>
            </a:r>
          </a:p>
        </p:txBody>
      </p:sp>
    </p:spTree>
    <p:extLst>
      <p:ext uri="{BB962C8B-B14F-4D97-AF65-F5344CB8AC3E}">
        <p14:creationId xmlns:p14="http://schemas.microsoft.com/office/powerpoint/2010/main" val="27262802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hecker/>
      </p:transition>
    </mc:Choice>
    <mc:Fallback>
      <p:transition spd="slow" advClick="0" advTm="8000">
        <p:checker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bateau&#10;&#10;Description générée automatiquement">
            <a:extLst>
              <a:ext uri="{FF2B5EF4-FFF2-40B4-BE49-F238E27FC236}">
                <a16:creationId xmlns:a16="http://schemas.microsoft.com/office/drawing/2014/main" id="{296AD5E9-17E2-8E2F-CEC6-A7065F4AC8F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85605" y="279000"/>
            <a:ext cx="9453709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91E97CF-341A-67E7-DB64-45029823AEA8}"/>
              </a:ext>
            </a:extLst>
          </p:cNvPr>
          <p:cNvSpPr txBox="1"/>
          <p:nvPr/>
        </p:nvSpPr>
        <p:spPr>
          <a:xfrm>
            <a:off x="554182" y="1063336"/>
            <a:ext cx="2098963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 a rivière de </a:t>
            </a:r>
            <a:r>
              <a:rPr lang="fr-FR" sz="2400" b="1" dirty="0" err="1">
                <a:solidFill>
                  <a:srgbClr val="FFFF00"/>
                </a:solidFill>
              </a:rPr>
              <a:t>Terranova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75661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hecker/>
      </p:transition>
    </mc:Choice>
    <mc:Fallback>
      <p:transition spd="slow" advClick="0" advTm="8000">
        <p:checker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voie navigable&#10;&#10;Description générée automatiquement">
            <a:extLst>
              <a:ext uri="{FF2B5EF4-FFF2-40B4-BE49-F238E27FC236}">
                <a16:creationId xmlns:a16="http://schemas.microsoft.com/office/drawing/2014/main" id="{E38D7FDD-4E4E-1772-55DD-FAAF1C880C0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9259" y="279000"/>
            <a:ext cx="9453712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79928A8-A26A-F93A-D667-CD822C70BFE6}"/>
              </a:ext>
            </a:extLst>
          </p:cNvPr>
          <p:cNvSpPr txBox="1"/>
          <p:nvPr/>
        </p:nvSpPr>
        <p:spPr>
          <a:xfrm>
            <a:off x="9923318" y="582368"/>
            <a:ext cx="2268682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Presque tous les bâtiments sont peints de couleurs riches</a:t>
            </a:r>
          </a:p>
        </p:txBody>
      </p:sp>
    </p:spTree>
    <p:extLst>
      <p:ext uri="{BB962C8B-B14F-4D97-AF65-F5344CB8AC3E}">
        <p14:creationId xmlns:p14="http://schemas.microsoft.com/office/powerpoint/2010/main" val="28725150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hecker/>
      </p:transition>
    </mc:Choice>
    <mc:Fallback>
      <p:transition spd="slow" advClick="0" advTm="8000">
        <p:checker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fenêtre, porte, ciel&#10;&#10;Description générée automatiquement">
            <a:extLst>
              <a:ext uri="{FF2B5EF4-FFF2-40B4-BE49-F238E27FC236}">
                <a16:creationId xmlns:a16="http://schemas.microsoft.com/office/drawing/2014/main" id="{D5C834EA-864E-99D4-3A21-8F09F5B51A4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63646" y="279000"/>
            <a:ext cx="9464791" cy="630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3629D7F-FA71-B46F-D282-DFBB1F9C6FFC}"/>
              </a:ext>
            </a:extLst>
          </p:cNvPr>
          <p:cNvSpPr txBox="1"/>
          <p:nvPr/>
        </p:nvSpPr>
        <p:spPr>
          <a:xfrm>
            <a:off x="198263" y="906185"/>
            <a:ext cx="226521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Une maison isolée dans un quartier résidentiel</a:t>
            </a:r>
          </a:p>
        </p:txBody>
      </p:sp>
    </p:spTree>
    <p:extLst>
      <p:ext uri="{BB962C8B-B14F-4D97-AF65-F5344CB8AC3E}">
        <p14:creationId xmlns:p14="http://schemas.microsoft.com/office/powerpoint/2010/main" val="31376001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hecker/>
      </p:transition>
    </mc:Choice>
    <mc:Fallback>
      <p:transition spd="slow" advClick="0" advTm="8000">
        <p:checker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Roue de vélo, roue, vélo, bâtiment&#10;&#10;Description générée automatiquement">
            <a:extLst>
              <a:ext uri="{FF2B5EF4-FFF2-40B4-BE49-F238E27FC236}">
                <a16:creationId xmlns:a16="http://schemas.microsoft.com/office/drawing/2014/main" id="{3B40E9DE-6AFD-891B-A910-142A9F45C59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53106" y="279000"/>
            <a:ext cx="6094315" cy="630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D4DA3B8-1023-E2F4-6A79-8769602462D2}"/>
              </a:ext>
            </a:extLst>
          </p:cNvPr>
          <p:cNvSpPr txBox="1"/>
          <p:nvPr/>
        </p:nvSpPr>
        <p:spPr>
          <a:xfrm>
            <a:off x="9478649" y="793531"/>
            <a:ext cx="2944579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Couleurs contrastées des maisons adjacentes</a:t>
            </a:r>
          </a:p>
        </p:txBody>
      </p:sp>
    </p:spTree>
    <p:extLst>
      <p:ext uri="{BB962C8B-B14F-4D97-AF65-F5344CB8AC3E}">
        <p14:creationId xmlns:p14="http://schemas.microsoft.com/office/powerpoint/2010/main" val="11414432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hecker/>
      </p:transition>
    </mc:Choice>
    <mc:Fallback>
      <p:transition spd="slow" advClick="0" advTm="8000">
        <p:checker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fenêtre, maison&#10;&#10;Description générée automatiquement">
            <a:extLst>
              <a:ext uri="{FF2B5EF4-FFF2-40B4-BE49-F238E27FC236}">
                <a16:creationId xmlns:a16="http://schemas.microsoft.com/office/drawing/2014/main" id="{72E053A4-73C7-CD72-BDDA-7DFBB822CBF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89472" y="558000"/>
            <a:ext cx="9464789" cy="630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FAAC71D-C71B-C943-6CD0-49EB20E7B25F}"/>
              </a:ext>
            </a:extLst>
          </p:cNvPr>
          <p:cNvSpPr txBox="1"/>
          <p:nvPr/>
        </p:nvSpPr>
        <p:spPr>
          <a:xfrm>
            <a:off x="377417" y="939123"/>
            <a:ext cx="1943889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Entrée d'une maison à </a:t>
            </a:r>
            <a:r>
              <a:rPr lang="fr-FR" sz="2400" b="1" dirty="0" err="1">
                <a:solidFill>
                  <a:srgbClr val="FFFF00"/>
                </a:solidFill>
              </a:rPr>
              <a:t>Fondamenta</a:t>
            </a:r>
            <a:r>
              <a:rPr lang="fr-FR" sz="2400" b="1" dirty="0">
                <a:solidFill>
                  <a:srgbClr val="FFFF00"/>
                </a:solidFill>
              </a:rPr>
              <a:t> </a:t>
            </a:r>
            <a:r>
              <a:rPr lang="fr-FR" sz="2400" b="1" dirty="0" err="1">
                <a:solidFill>
                  <a:srgbClr val="FFFF00"/>
                </a:solidFill>
              </a:rPr>
              <a:t>degli</a:t>
            </a:r>
            <a:r>
              <a:rPr lang="fr-FR" sz="2400" b="1" dirty="0">
                <a:solidFill>
                  <a:srgbClr val="FFFF00"/>
                </a:solidFill>
              </a:rPr>
              <a:t> </a:t>
            </a:r>
            <a:r>
              <a:rPr lang="fr-FR" sz="2400" b="1" dirty="0" err="1">
                <a:solidFill>
                  <a:srgbClr val="FFFF00"/>
                </a:solidFill>
              </a:rPr>
              <a:t>Assassini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12177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hecker/>
      </p:transition>
    </mc:Choice>
    <mc:Fallback>
      <p:transition spd="slow" advClick="0" advTm="8000">
        <p:checker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eau&#10;&#10;Description générée automatiquement">
            <a:extLst>
              <a:ext uri="{FF2B5EF4-FFF2-40B4-BE49-F238E27FC236}">
                <a16:creationId xmlns:a16="http://schemas.microsoft.com/office/drawing/2014/main" id="{C8AC01C1-19A5-6556-C9B0-3DB43AF1A12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7732" y="279000"/>
            <a:ext cx="9453705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00FB746-2D5A-53EA-008E-0F5FC935C4A9}"/>
              </a:ext>
            </a:extLst>
          </p:cNvPr>
          <p:cNvSpPr txBox="1"/>
          <p:nvPr/>
        </p:nvSpPr>
        <p:spPr>
          <a:xfrm>
            <a:off x="9880082" y="1171545"/>
            <a:ext cx="2026228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Vue sur un canal à l'aube</a:t>
            </a:r>
          </a:p>
        </p:txBody>
      </p:sp>
    </p:spTree>
    <p:extLst>
      <p:ext uri="{BB962C8B-B14F-4D97-AF65-F5344CB8AC3E}">
        <p14:creationId xmlns:p14="http://schemas.microsoft.com/office/powerpoint/2010/main" val="5785574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hecker/>
      </p:transition>
    </mc:Choice>
    <mc:Fallback>
      <p:transition spd="slow" advClick="0" advTm="8000">
        <p:checker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ciel, nature&#10;&#10;Description générée automatiquement">
            <a:extLst>
              <a:ext uri="{FF2B5EF4-FFF2-40B4-BE49-F238E27FC236}">
                <a16:creationId xmlns:a16="http://schemas.microsoft.com/office/drawing/2014/main" id="{C7094578-2BE3-1E27-93DC-1E5766E3E57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37489" y="279000"/>
            <a:ext cx="840000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4718CA9-1379-2B70-BDF3-32C2B33AEBE7}"/>
              </a:ext>
            </a:extLst>
          </p:cNvPr>
          <p:cNvSpPr txBox="1"/>
          <p:nvPr/>
        </p:nvSpPr>
        <p:spPr>
          <a:xfrm>
            <a:off x="428654" y="3429000"/>
            <a:ext cx="30341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 Lac De </a:t>
            </a:r>
            <a:r>
              <a:rPr lang="fr-FR" sz="2400" b="1" dirty="0" err="1">
                <a:solidFill>
                  <a:srgbClr val="FFFF00"/>
                </a:solidFill>
              </a:rPr>
              <a:t>Burano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79129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hecker/>
      </p:transition>
    </mc:Choice>
    <mc:Fallback>
      <p:transition spd="slow" advClick="0" advTm="8000">
        <p:checker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ciel, herbe&#10;&#10;Description générée automatiquement">
            <a:extLst>
              <a:ext uri="{FF2B5EF4-FFF2-40B4-BE49-F238E27FC236}">
                <a16:creationId xmlns:a16="http://schemas.microsoft.com/office/drawing/2014/main" id="{D14E00D2-B5ED-C6B3-A445-2444CCE9851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1761" y="279000"/>
            <a:ext cx="9453596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F3D71F7-0773-C5AA-1984-B6212280616D}"/>
              </a:ext>
            </a:extLst>
          </p:cNvPr>
          <p:cNvSpPr txBox="1"/>
          <p:nvPr/>
        </p:nvSpPr>
        <p:spPr>
          <a:xfrm>
            <a:off x="9967702" y="3173692"/>
            <a:ext cx="20666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 Ponton</a:t>
            </a:r>
          </a:p>
        </p:txBody>
      </p:sp>
    </p:spTree>
    <p:extLst>
      <p:ext uri="{BB962C8B-B14F-4D97-AF65-F5344CB8AC3E}">
        <p14:creationId xmlns:p14="http://schemas.microsoft.com/office/powerpoint/2010/main" val="33197249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hecker/>
      </p:transition>
    </mc:Choice>
    <mc:Fallback>
      <p:transition spd="slow" advClick="0" advTm="8000">
        <p:checker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nuage&#10;&#10;Description générée automatiquement">
            <a:extLst>
              <a:ext uri="{FF2B5EF4-FFF2-40B4-BE49-F238E27FC236}">
                <a16:creationId xmlns:a16="http://schemas.microsoft.com/office/drawing/2014/main" id="{0E504C4E-C5CD-01AF-F37D-9AF9FB0A703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65846" y="279000"/>
            <a:ext cx="9453598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6F7CBC4-642E-3CC7-1B1C-0CBBECBD3EE7}"/>
              </a:ext>
            </a:extLst>
          </p:cNvPr>
          <p:cNvSpPr txBox="1"/>
          <p:nvPr/>
        </p:nvSpPr>
        <p:spPr>
          <a:xfrm>
            <a:off x="398318" y="1461296"/>
            <a:ext cx="234834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Tour de </a:t>
            </a:r>
            <a:r>
              <a:rPr lang="fr-FR" sz="2400" b="1" dirty="0" err="1">
                <a:solidFill>
                  <a:srgbClr val="FFFF00"/>
                </a:solidFill>
              </a:rPr>
              <a:t>Buranaccio</a:t>
            </a:r>
            <a:r>
              <a:rPr lang="fr-FR" sz="2400" b="1" dirty="0">
                <a:solidFill>
                  <a:srgbClr val="FFFF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13860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hecker/>
      </p:transition>
    </mc:Choice>
    <mc:Fallback>
      <p:transition spd="slow" advClick="0" advTm="8000">
        <p:checker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Décoration, Motif, tissu, broderie&#10;&#10;Description générée automatiquement">
            <a:extLst>
              <a:ext uri="{FF2B5EF4-FFF2-40B4-BE49-F238E27FC236}">
                <a16:creationId xmlns:a16="http://schemas.microsoft.com/office/drawing/2014/main" id="{50A19105-DE38-04CE-F04C-13E37B40A0A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1847" y="181795"/>
            <a:ext cx="4968000" cy="3726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65B6036-5EED-6B2F-27CD-5441E7DFAC9A}"/>
              </a:ext>
            </a:extLst>
          </p:cNvPr>
          <p:cNvSpPr txBox="1"/>
          <p:nvPr/>
        </p:nvSpPr>
        <p:spPr>
          <a:xfrm>
            <a:off x="213312" y="3907795"/>
            <a:ext cx="63136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dentelles-de-</a:t>
            </a:r>
            <a:r>
              <a:rPr lang="fr-FR" sz="2400" b="1" dirty="0" err="1">
                <a:solidFill>
                  <a:srgbClr val="FFFF00"/>
                </a:solidFill>
              </a:rPr>
              <a:t>lile</a:t>
            </a:r>
            <a:r>
              <a:rPr lang="fr-FR" sz="2400" b="1" dirty="0">
                <a:solidFill>
                  <a:srgbClr val="FFFF00"/>
                </a:solidFill>
              </a:rPr>
              <a:t>-de-</a:t>
            </a:r>
            <a:r>
              <a:rPr lang="fr-FR" sz="2400" b="1" dirty="0" err="1">
                <a:solidFill>
                  <a:srgbClr val="FFFF00"/>
                </a:solidFill>
              </a:rPr>
              <a:t>burano</a:t>
            </a:r>
            <a:r>
              <a:rPr lang="fr-FR" sz="2400" b="1" dirty="0">
                <a:solidFill>
                  <a:srgbClr val="FFFF00"/>
                </a:solidFill>
              </a:rPr>
              <a:t>-venise</a:t>
            </a:r>
          </a:p>
        </p:txBody>
      </p:sp>
      <p:pic>
        <p:nvPicPr>
          <p:cNvPr id="6" name="Image 5" descr="Une image contenant intérieur, statue, mur, meubles&#10;&#10;Description générée automatiquement">
            <a:extLst>
              <a:ext uri="{FF2B5EF4-FFF2-40B4-BE49-F238E27FC236}">
                <a16:creationId xmlns:a16="http://schemas.microsoft.com/office/drawing/2014/main" id="{F6414A18-8CB9-33B3-ECB7-F4028EC8DF4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28153" y="3074822"/>
            <a:ext cx="6372000" cy="358664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6751BAD3-0925-94E6-5D74-07C9A838EE07}"/>
              </a:ext>
            </a:extLst>
          </p:cNvPr>
          <p:cNvSpPr txBox="1"/>
          <p:nvPr/>
        </p:nvSpPr>
        <p:spPr>
          <a:xfrm>
            <a:off x="6096000" y="2613157"/>
            <a:ext cx="56838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dentelles-de-lile-de-burano-venise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45290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hecker/>
      </p:transition>
    </mc:Choice>
    <mc:Fallback>
      <p:transition spd="slow" advClick="0" advTm="8000">
        <p:checker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rsonne, habits, gâteau d’anniversaire, intérieur&#10;&#10;Description générée automatiquement">
            <a:extLst>
              <a:ext uri="{FF2B5EF4-FFF2-40B4-BE49-F238E27FC236}">
                <a16:creationId xmlns:a16="http://schemas.microsoft.com/office/drawing/2014/main" id="{30EA1C40-E673-4839-CDE5-14D12A9CD3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7442" y="234725"/>
            <a:ext cx="4788000" cy="6388549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066D8AF-C00C-4F04-DADC-404569134F98}"/>
              </a:ext>
            </a:extLst>
          </p:cNvPr>
          <p:cNvSpPr txBox="1"/>
          <p:nvPr/>
        </p:nvSpPr>
        <p:spPr>
          <a:xfrm>
            <a:off x="5650863" y="5773013"/>
            <a:ext cx="271537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dentelles-de-lile-de-burano-venise</a:t>
            </a:r>
            <a:endParaRPr lang="fr-FR" sz="2400" b="1" dirty="0">
              <a:solidFill>
                <a:srgbClr val="FFFF00"/>
              </a:solidFill>
            </a:endParaRP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7698C0C6-F39B-F36E-6F49-7716859C7152}"/>
              </a:ext>
            </a:extLst>
          </p:cNvPr>
          <p:cNvSpPr txBox="1"/>
          <p:nvPr/>
        </p:nvSpPr>
        <p:spPr>
          <a:xfrm>
            <a:off x="6880096" y="389958"/>
            <a:ext cx="599555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Lorient Vous A Présenté</a:t>
            </a:r>
          </a:p>
          <a:p>
            <a:r>
              <a:rPr lang="fr-FR" sz="3200" b="1" dirty="0" err="1">
                <a:solidFill>
                  <a:srgbClr val="FFFF00"/>
                </a:solidFill>
              </a:rPr>
              <a:t>Burano</a:t>
            </a:r>
            <a:r>
              <a:rPr lang="fr-FR" sz="3200" b="1" dirty="0">
                <a:solidFill>
                  <a:srgbClr val="FFFF00"/>
                </a:solidFill>
              </a:rPr>
              <a:t> – Venise - Italie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6FB7AB02-43CC-D83A-99A2-A957FE93870E}"/>
              </a:ext>
            </a:extLst>
          </p:cNvPr>
          <p:cNvSpPr txBox="1"/>
          <p:nvPr/>
        </p:nvSpPr>
        <p:spPr>
          <a:xfrm>
            <a:off x="6484883" y="1922318"/>
            <a:ext cx="59064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Les Images Et Le Son Du net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0A537C06-BC53-7EEE-0B81-71D9B933B86A}"/>
              </a:ext>
            </a:extLst>
          </p:cNvPr>
          <p:cNvSpPr txBox="1"/>
          <p:nvPr/>
        </p:nvSpPr>
        <p:spPr>
          <a:xfrm>
            <a:off x="7159336" y="3127664"/>
            <a:ext cx="44577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Merci De Votre Visite 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1A1309EE-65DD-827C-64BC-86828BED3D49}"/>
              </a:ext>
            </a:extLst>
          </p:cNvPr>
          <p:cNvSpPr txBox="1"/>
          <p:nvPr/>
        </p:nvSpPr>
        <p:spPr>
          <a:xfrm>
            <a:off x="8542522" y="4058520"/>
            <a:ext cx="558338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22787490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hecker/>
      </p:transition>
    </mc:Choice>
    <mc:Fallback>
      <p:transition spd="slow" advClick="0" advTm="8000">
        <p:checker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95</TotalTime>
  <Words>359</Words>
  <Application>Microsoft Office PowerPoint</Application>
  <PresentationFormat>Grand écran</PresentationFormat>
  <Paragraphs>164</Paragraphs>
  <Slides>32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32</vt:i4>
      </vt:variant>
    </vt:vector>
  </HeadingPairs>
  <TitlesOfParts>
    <vt:vector size="36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3</cp:revision>
  <dcterms:created xsi:type="dcterms:W3CDTF">2024-08-17T09:34:48Z</dcterms:created>
  <dcterms:modified xsi:type="dcterms:W3CDTF">2024-08-18T08:24:54Z</dcterms:modified>
</cp:coreProperties>
</file>