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91" r:id="rId4"/>
    <p:sldId id="290" r:id="rId5"/>
    <p:sldId id="289" r:id="rId6"/>
    <p:sldId id="288" r:id="rId7"/>
    <p:sldId id="287" r:id="rId8"/>
    <p:sldId id="286" r:id="rId9"/>
    <p:sldId id="285" r:id="rId10"/>
    <p:sldId id="284" r:id="rId11"/>
    <p:sldId id="283" r:id="rId12"/>
    <p:sldId id="282" r:id="rId13"/>
    <p:sldId id="281" r:id="rId14"/>
    <p:sldId id="280" r:id="rId15"/>
    <p:sldId id="279" r:id="rId16"/>
    <p:sldId id="278" r:id="rId17"/>
    <p:sldId id="276" r:id="rId18"/>
    <p:sldId id="275" r:id="rId19"/>
    <p:sldId id="274" r:id="rId20"/>
    <p:sldId id="273" r:id="rId21"/>
    <p:sldId id="272" r:id="rId22"/>
    <p:sldId id="271" r:id="rId23"/>
    <p:sldId id="270" r:id="rId24"/>
    <p:sldId id="269" r:id="rId25"/>
    <p:sldId id="268" r:id="rId26"/>
    <p:sldId id="267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05" autoAdjust="0"/>
    <p:restoredTop sz="94660"/>
  </p:normalViewPr>
  <p:slideViewPr>
    <p:cSldViewPr snapToGrid="0">
      <p:cViewPr varScale="1">
        <p:scale>
          <a:sx n="89" d="100"/>
          <a:sy n="89" d="100"/>
        </p:scale>
        <p:origin x="37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29BB91-434E-AE32-316C-DA7C04A6BE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AC50EEB-0D0E-D848-69B0-7F4754DFF0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650E610-527E-0D75-88A5-EC0664F81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13248-CF58-4700-A929-A93E846FA8A2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572661-76D7-A575-A288-12146E5627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5869C57-4B69-B0DC-260D-D09216346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E037D-26A4-4793-8F0F-D1E4E81050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197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F247AA-73CB-473E-FB03-4FEC6ADAC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941E4C8-F1C3-B1BA-CE75-B317EC5D78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191652B-145F-4402-35FE-A16330D97F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13248-CF58-4700-A929-A93E846FA8A2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D749372-6028-981B-F53D-64BBFDD947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6CEE13D-F365-AD03-C111-71E3ED0D3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E037D-26A4-4793-8F0F-D1E4E81050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113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E4AFB8-1DF2-57CB-5361-EFCABC0D87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35B70DA-704D-2439-7B77-91C36699D9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8D598F-934B-0E4C-9F2D-46BD0A159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13248-CF58-4700-A929-A93E846FA8A2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EB97DBA-B987-EF80-45C6-E907A5DA4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0F2DA4B-6F06-B781-E7A9-EC8DF9B44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E037D-26A4-4793-8F0F-D1E4E81050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181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3F173B-13F0-4561-7C06-C06E69C721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66D927E-ABC8-CC75-6ECE-C277198FA7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1CF1197-8DF9-DF7B-2C9A-2E23748DBF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BAA060F-BD79-DF51-8024-EF2D26258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13248-CF58-4700-A929-A93E846FA8A2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76B16DC-0A81-0460-AF67-E2E69AE5D7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835C6DA-DA50-0568-88C4-27441455A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E037D-26A4-4793-8F0F-D1E4E81050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3723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B90C4-DCEC-32EA-CD82-3A4462205D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D7F631C-0315-30CA-05E2-DE2FE142A2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127E57C-1062-C5A9-C1AD-5FAA1D61F7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BA5A811-B9B5-C9EE-990B-92A0C5B4E5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FD594CF-D8FF-23A8-1CCD-B90D1F469D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D65EDA9-A27C-AD9C-8C67-61DC196D29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13248-CF58-4700-A929-A93E846FA8A2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F5E491C-0996-EE90-F69D-3602F41EA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E4F82BC-44B2-C744-1E3D-20321FEDA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E037D-26A4-4793-8F0F-D1E4E81050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180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8E6690-5350-DD9D-2F6D-F4343E22A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26EF7D3-D3DC-4952-6BCF-F772A1521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13248-CF58-4700-A929-A93E846FA8A2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A33700-4CDD-6694-3376-79AAD3DA42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1818016-B1AF-4DD1-57E9-C44567FE0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E037D-26A4-4793-8F0F-D1E4E81050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2967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712EFD1-6760-4D7D-182E-9E3515206E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13248-CF58-4700-A929-A93E846FA8A2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1E4D909-CE93-5024-CB3F-8DB067922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0B01095-696F-24C4-16B8-56D4EA062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E037D-26A4-4793-8F0F-D1E4E81050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7771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D7EC15-E587-FE6F-4D55-FE3DF9B2B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A98A296-F3FE-AD09-18DC-99415FD3A7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49973C9-ECBF-BBFE-5D9E-07812C8E74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21A986A-E0F3-6451-D10D-A9754EEBF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13248-CF58-4700-A929-A93E846FA8A2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7E3D75D-2698-266F-889E-13554D74A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3DA04C6-2C80-FFDF-F9D2-28E375268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E037D-26A4-4793-8F0F-D1E4E81050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5361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A944E9-191F-D969-9D9E-F692D7789A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D014841-E039-5D58-3105-AEA2B9033B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5BB5C52-2CFE-566A-D424-21E5116488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16B66EB-2936-0F28-82C9-7593C581A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13248-CF58-4700-A929-A93E846FA8A2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8F1EB42-F08C-8DD2-2504-AB2F1961C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B40863-37D2-EC32-700D-03C529A178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E037D-26A4-4793-8F0F-D1E4E81050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1005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C728B0-C8DA-4080-569E-DBA5F201AB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89DFC57-A091-142B-031C-178BFC24A9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7C59C95-2778-70CC-61AC-6E5EC2FF5B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13248-CF58-4700-A929-A93E846FA8A2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C55FBA-6B3E-2E45-6866-64639BE7D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505370-1820-A9F6-C805-A92A347BD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E037D-26A4-4793-8F0F-D1E4E81050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171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4C57FAB-FB98-C8CC-786C-C322E33C39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A757C5E-4BDF-C903-8D45-A20E0961C3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9B1437B-A76E-7DB9-BA7E-D722C17F8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13248-CF58-4700-A929-A93E846FA8A2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A9E140-3DF8-F59B-CA40-57170F03C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D7E8A18-0AE7-F768-9174-A5747E7C1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E037D-26A4-4793-8F0F-D1E4E81050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6485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EF9E155-2C01-0E44-5F6D-925F131145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88467B1-255C-1DFA-73D1-EBF3BA2297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A331F64-D150-EB7A-41A2-8CA23B9664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EB13248-CF58-4700-A929-A93E846FA8A2}" type="datetimeFigureOut">
              <a:rPr lang="fr-FR" smtClean="0"/>
              <a:t>13/08/2024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6DA3F6B-DEC5-E786-6CAF-602E694E55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66E955-B130-9F9B-E0BF-F51FDB6CE3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58E037D-26A4-4793-8F0F-D1E4E81050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5868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voiture, bâtiment&#10;&#10;Description générée automatiquement">
            <a:extLst>
              <a:ext uri="{FF2B5EF4-FFF2-40B4-BE49-F238E27FC236}">
                <a16:creationId xmlns:a16="http://schemas.microsoft.com/office/drawing/2014/main" id="{15ED2395-CF27-9072-BC26-0E1DCFB7ABD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2EB927-49FC-1E26-9BA9-26EA52C50B50}"/>
              </a:ext>
            </a:extLst>
          </p:cNvPr>
          <p:cNvSpPr txBox="1"/>
          <p:nvPr/>
        </p:nvSpPr>
        <p:spPr>
          <a:xfrm>
            <a:off x="3506991" y="369000"/>
            <a:ext cx="6088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 Village De Munsters - Alsace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66D5D8F-E7C8-766C-8AD4-F0215643947E}"/>
              </a:ext>
            </a:extLst>
          </p:cNvPr>
          <p:cNvSpPr txBox="1"/>
          <p:nvPr/>
        </p:nvSpPr>
        <p:spPr>
          <a:xfrm>
            <a:off x="5131397" y="4549676"/>
            <a:ext cx="533579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Mairie de Munster</a:t>
            </a:r>
          </a:p>
        </p:txBody>
      </p:sp>
    </p:spTree>
    <p:extLst>
      <p:ext uri="{BB962C8B-B14F-4D97-AF65-F5344CB8AC3E}">
        <p14:creationId xmlns:p14="http://schemas.microsoft.com/office/powerpoint/2010/main" val="2781264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  <p:sndAc>
          <p:stSnd loop="1">
            <p:snd r:embed="rId2" name="Carillon dAlsace - André Verchuren.wav"/>
          </p:stSnd>
        </p:sndAc>
      </p:transition>
    </mc:Choice>
    <mc:Fallback>
      <p:transition spd="slow" advClick="0" advTm="8000">
        <p:fade/>
        <p:sndAc>
          <p:stSnd loop="1">
            <p:snd r:embed="rId2" name="Carillon dAlsace - André Verchure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C7FAEF3-DC7D-1631-B4C6-B39590819384}"/>
              </a:ext>
            </a:extLst>
          </p:cNvPr>
          <p:cNvSpPr/>
          <p:nvPr/>
        </p:nvSpPr>
        <p:spPr>
          <a:xfrm>
            <a:off x="0" y="0"/>
            <a:ext cx="12102353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solidFill>
                  <a:srgbClr val="FFFF00"/>
                </a:solidFill>
              </a:rPr>
              <a:t>Munster (prononcé [</a:t>
            </a:r>
            <a:r>
              <a:rPr lang="fr-FR" sz="2800" b="1" dirty="0" err="1">
                <a:solidFill>
                  <a:srgbClr val="FFFF00"/>
                </a:solidFill>
              </a:rPr>
              <a:t>mœ̃stɛʁ</a:t>
            </a:r>
            <a:r>
              <a:rPr lang="fr-FR" sz="2800" b="1" dirty="0">
                <a:solidFill>
                  <a:srgbClr val="FFFF00"/>
                </a:solidFill>
              </a:rPr>
              <a:t>] Écouter ; en alsacien </a:t>
            </a:r>
            <a:r>
              <a:rPr lang="fr-FR" sz="2800" b="1" dirty="0" err="1">
                <a:solidFill>
                  <a:srgbClr val="FFFF00"/>
                </a:solidFill>
              </a:rPr>
              <a:t>Menschter</a:t>
            </a:r>
            <a:r>
              <a:rPr lang="fr-FR" sz="2800" b="1" dirty="0">
                <a:solidFill>
                  <a:srgbClr val="FFFF00"/>
                </a:solidFill>
              </a:rPr>
              <a:t>) (en Allemand Münster) est une commune française du massif des Vosges située dans la circonscription administrative du Haut-Rhin et, depuis le 1er janvier 2021, dans le territoire de la Collectivité européenne d'Alsace, en région Grand Est.</a:t>
            </a:r>
          </a:p>
          <a:p>
            <a:pPr algn="ctr"/>
            <a:endParaRPr lang="fr-FR" sz="2800" b="1" dirty="0">
              <a:solidFill>
                <a:srgbClr val="FFFF00"/>
              </a:solidFill>
            </a:endParaRPr>
          </a:p>
          <a:p>
            <a:pPr algn="ctr"/>
            <a:r>
              <a:rPr lang="fr-FR" sz="2800" b="1" dirty="0">
                <a:solidFill>
                  <a:srgbClr val="FFFF00"/>
                </a:solidFill>
              </a:rPr>
              <a:t>Cette commune se trouve dans la région historique et culturelle d'Alsace et est nichée dans la vallée de la </a:t>
            </a:r>
            <a:r>
              <a:rPr lang="fr-FR" sz="2800" b="1" dirty="0" err="1">
                <a:solidFill>
                  <a:srgbClr val="FFFF00"/>
                </a:solidFill>
              </a:rPr>
              <a:t>Fecht</a:t>
            </a:r>
            <a:r>
              <a:rPr lang="fr-FR" sz="2800" b="1" dirty="0">
                <a:solidFill>
                  <a:srgbClr val="FFFF00"/>
                </a:solidFill>
              </a:rPr>
              <a:t>, au cœur du massif des Hautes-Vosges. La ville est célèbre pour son fromage de caractère : le munster. La commune est également le siège du parc naturel régional des Ballons des Vosges. Ses habitants sont appelés les Munstériens et les Munstériennes.</a:t>
            </a:r>
          </a:p>
          <a:p>
            <a:pPr algn="ctr"/>
            <a:endParaRPr lang="fr-FR" sz="2800" b="1" dirty="0">
              <a:solidFill>
                <a:srgbClr val="FFFF00"/>
              </a:solidFill>
            </a:endParaRPr>
          </a:p>
          <a:p>
            <a:pPr algn="ctr"/>
            <a:r>
              <a:rPr lang="fr-FR" sz="2800" b="1" dirty="0">
                <a:solidFill>
                  <a:srgbClr val="FFFF00"/>
                </a:solidFill>
              </a:rPr>
              <a:t>Le nom de cette commune est très souvent associé à un fromage, le Munster.</a:t>
            </a:r>
          </a:p>
        </p:txBody>
      </p:sp>
    </p:spTree>
    <p:extLst>
      <p:ext uri="{BB962C8B-B14F-4D97-AF65-F5344CB8AC3E}">
        <p14:creationId xmlns:p14="http://schemas.microsoft.com/office/powerpoint/2010/main" val="2265388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arbre&#10;&#10;Description générée automatiquement">
            <a:extLst>
              <a:ext uri="{FF2B5EF4-FFF2-40B4-BE49-F238E27FC236}">
                <a16:creationId xmlns:a16="http://schemas.microsoft.com/office/drawing/2014/main" id="{E0CC951B-69E5-68FF-95FE-7E71BA1A48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F8CA87-7DFB-60D7-462E-44B4BF176DEE}"/>
              </a:ext>
            </a:extLst>
          </p:cNvPr>
          <p:cNvSpPr txBox="1"/>
          <p:nvPr/>
        </p:nvSpPr>
        <p:spPr>
          <a:xfrm>
            <a:off x="5035103" y="3811344"/>
            <a:ext cx="8160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Gare de Munster.</a:t>
            </a:r>
          </a:p>
        </p:txBody>
      </p:sp>
    </p:spTree>
    <p:extLst>
      <p:ext uri="{BB962C8B-B14F-4D97-AF65-F5344CB8AC3E}">
        <p14:creationId xmlns:p14="http://schemas.microsoft.com/office/powerpoint/2010/main" val="2361596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eige, arbre, ciel&#10;&#10;Description générée automatiquement">
            <a:extLst>
              <a:ext uri="{FF2B5EF4-FFF2-40B4-BE49-F238E27FC236}">
                <a16:creationId xmlns:a16="http://schemas.microsoft.com/office/drawing/2014/main" id="{23BF5BCE-A0D2-82EE-D188-DEB438F270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0000" y="229064"/>
            <a:ext cx="9792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AEE4DE-7A07-6C15-B6D8-F1163FA4808B}"/>
              </a:ext>
            </a:extLst>
          </p:cNvPr>
          <p:cNvSpPr txBox="1"/>
          <p:nvPr/>
        </p:nvSpPr>
        <p:spPr>
          <a:xfrm>
            <a:off x="4847678" y="3877242"/>
            <a:ext cx="770549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Munster en hiver.</a:t>
            </a:r>
          </a:p>
        </p:txBody>
      </p:sp>
    </p:spTree>
    <p:extLst>
      <p:ext uri="{BB962C8B-B14F-4D97-AF65-F5344CB8AC3E}">
        <p14:creationId xmlns:p14="http://schemas.microsoft.com/office/powerpoint/2010/main" val="508954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nuage, maison&#10;&#10;Description générée automatiquement">
            <a:extLst>
              <a:ext uri="{FF2B5EF4-FFF2-40B4-BE49-F238E27FC236}">
                <a16:creationId xmlns:a16="http://schemas.microsoft.com/office/drawing/2014/main" id="{C7CE7625-DE0E-60AF-7238-43223A71FF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983" y="999000"/>
            <a:ext cx="11338034" cy="486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FA20B3-52DF-AB2A-7EF4-8DFC844FC6E0}"/>
              </a:ext>
            </a:extLst>
          </p:cNvPr>
          <p:cNvSpPr txBox="1"/>
          <p:nvPr/>
        </p:nvSpPr>
        <p:spPr>
          <a:xfrm>
            <a:off x="4215161" y="3429000"/>
            <a:ext cx="941162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Munster (vue panoramique).</a:t>
            </a:r>
          </a:p>
        </p:txBody>
      </p:sp>
    </p:spTree>
    <p:extLst>
      <p:ext uri="{BB962C8B-B14F-4D97-AF65-F5344CB8AC3E}">
        <p14:creationId xmlns:p14="http://schemas.microsoft.com/office/powerpoint/2010/main" val="209304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erbe&#10;&#10;Description générée automatiquement">
            <a:extLst>
              <a:ext uri="{FF2B5EF4-FFF2-40B4-BE49-F238E27FC236}">
                <a16:creationId xmlns:a16="http://schemas.microsoft.com/office/drawing/2014/main" id="{81EA34EB-B3E4-95C2-82F5-AB1D2BDFA4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242C2A-B7FF-272A-D2EB-E76C7118CCA2}"/>
              </a:ext>
            </a:extLst>
          </p:cNvPr>
          <p:cNvSpPr txBox="1"/>
          <p:nvPr/>
        </p:nvSpPr>
        <p:spPr>
          <a:xfrm>
            <a:off x="4007005" y="4046882"/>
            <a:ext cx="68542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Ruines de l'abbaye de Munster.</a:t>
            </a:r>
          </a:p>
        </p:txBody>
      </p:sp>
    </p:spTree>
    <p:extLst>
      <p:ext uri="{BB962C8B-B14F-4D97-AF65-F5344CB8AC3E}">
        <p14:creationId xmlns:p14="http://schemas.microsoft.com/office/powerpoint/2010/main" val="3991861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scène&#10;&#10;Description générée automatiquement">
            <a:extLst>
              <a:ext uri="{FF2B5EF4-FFF2-40B4-BE49-F238E27FC236}">
                <a16:creationId xmlns:a16="http://schemas.microsoft.com/office/drawing/2014/main" id="{A1A2682A-969C-05CA-9DA4-3D10074CB7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7B5E63-58FE-FEDB-45ED-E691427F967A}"/>
              </a:ext>
            </a:extLst>
          </p:cNvPr>
          <p:cNvSpPr txBox="1"/>
          <p:nvPr/>
        </p:nvSpPr>
        <p:spPr>
          <a:xfrm>
            <a:off x="1670312" y="6176765"/>
            <a:ext cx="100050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Place du Marché-rue Saint-Grégoire-Grand Rue et hôtel de ville.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325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arbre&#10;&#10;Description générée automatiquement">
            <a:extLst>
              <a:ext uri="{FF2B5EF4-FFF2-40B4-BE49-F238E27FC236}">
                <a16:creationId xmlns:a16="http://schemas.microsoft.com/office/drawing/2014/main" id="{2A44A726-FDFD-B989-DED4-BDC14DFCB3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C9442B-739A-3ADD-969A-9FEFCF7DFAC6}"/>
              </a:ext>
            </a:extLst>
          </p:cNvPr>
          <p:cNvSpPr txBox="1"/>
          <p:nvPr/>
        </p:nvSpPr>
        <p:spPr>
          <a:xfrm>
            <a:off x="4582758" y="4101469"/>
            <a:ext cx="65836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L'Hôtel de Ville (1550).</a:t>
            </a:r>
          </a:p>
        </p:txBody>
      </p:sp>
    </p:spTree>
    <p:extLst>
      <p:ext uri="{BB962C8B-B14F-4D97-AF65-F5344CB8AC3E}">
        <p14:creationId xmlns:p14="http://schemas.microsoft.com/office/powerpoint/2010/main" val="1893077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tatue, sculpture&#10;&#10;Description générée automatiquement">
            <a:extLst>
              <a:ext uri="{FF2B5EF4-FFF2-40B4-BE49-F238E27FC236}">
                <a16:creationId xmlns:a16="http://schemas.microsoft.com/office/drawing/2014/main" id="{AD3317B8-A672-1C86-9AD0-2AA1DD81F7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6568" y="189000"/>
            <a:ext cx="4858477" cy="6480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0FCE8A-DB34-189F-E713-FC7F24E7DA89}"/>
              </a:ext>
            </a:extLst>
          </p:cNvPr>
          <p:cNvSpPr txBox="1"/>
          <p:nvPr/>
        </p:nvSpPr>
        <p:spPr>
          <a:xfrm>
            <a:off x="8635067" y="1320501"/>
            <a:ext cx="320577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Lion héraldique (1576).</a:t>
            </a:r>
          </a:p>
        </p:txBody>
      </p:sp>
    </p:spTree>
    <p:extLst>
      <p:ext uri="{BB962C8B-B14F-4D97-AF65-F5344CB8AC3E}">
        <p14:creationId xmlns:p14="http://schemas.microsoft.com/office/powerpoint/2010/main" val="3553659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façade&#10;&#10;Description générée automatiquement">
            <a:extLst>
              <a:ext uri="{FF2B5EF4-FFF2-40B4-BE49-F238E27FC236}">
                <a16:creationId xmlns:a16="http://schemas.microsoft.com/office/drawing/2014/main" id="{F4A84D7A-DA35-DB8D-4160-D5150521F6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0285" y="369000"/>
            <a:ext cx="7771429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9080D5-0B3A-5C5A-513D-B147E281DD69}"/>
              </a:ext>
            </a:extLst>
          </p:cNvPr>
          <p:cNvSpPr txBox="1"/>
          <p:nvPr/>
        </p:nvSpPr>
        <p:spPr>
          <a:xfrm>
            <a:off x="5809130" y="4180344"/>
            <a:ext cx="684186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</a:t>
            </a:r>
            <a:r>
              <a:rPr lang="fr-FR" sz="2400" b="1" dirty="0" err="1">
                <a:solidFill>
                  <a:srgbClr val="FFFF00"/>
                </a:solidFill>
              </a:rPr>
              <a:t>Laub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58315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ture, nuage&#10;&#10;Description générée automatiquement">
            <a:extLst>
              <a:ext uri="{FF2B5EF4-FFF2-40B4-BE49-F238E27FC236}">
                <a16:creationId xmlns:a16="http://schemas.microsoft.com/office/drawing/2014/main" id="{1DF4B6BF-9E8E-1677-8F75-7F957D892A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61" y="189000"/>
            <a:ext cx="4858477" cy="648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0CA065-B768-77F1-A2BA-AC3991969AF7}"/>
              </a:ext>
            </a:extLst>
          </p:cNvPr>
          <p:cNvSpPr txBox="1"/>
          <p:nvPr/>
        </p:nvSpPr>
        <p:spPr>
          <a:xfrm>
            <a:off x="236669" y="1075765"/>
            <a:ext cx="351775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Églises protestante et catholique.</a:t>
            </a:r>
          </a:p>
        </p:txBody>
      </p:sp>
    </p:spTree>
    <p:extLst>
      <p:ext uri="{BB962C8B-B14F-4D97-AF65-F5344CB8AC3E}">
        <p14:creationId xmlns:p14="http://schemas.microsoft.com/office/powerpoint/2010/main" val="2062452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médiévale&#10;&#10;Description générée automatiquement">
            <a:extLst>
              <a:ext uri="{FF2B5EF4-FFF2-40B4-BE49-F238E27FC236}">
                <a16:creationId xmlns:a16="http://schemas.microsoft.com/office/drawing/2014/main" id="{7FA6D395-26F0-BEAA-EFA5-4DA1F0F423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0434" y="189000"/>
            <a:ext cx="4791131" cy="64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FB21EA-4BAB-64C7-305C-1AE940D8C4F5}"/>
              </a:ext>
            </a:extLst>
          </p:cNvPr>
          <p:cNvSpPr txBox="1"/>
          <p:nvPr/>
        </p:nvSpPr>
        <p:spPr>
          <a:xfrm>
            <a:off x="8681420" y="1083833"/>
            <a:ext cx="332411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Temple (1873).</a:t>
            </a:r>
          </a:p>
        </p:txBody>
      </p:sp>
    </p:spTree>
    <p:extLst>
      <p:ext uri="{BB962C8B-B14F-4D97-AF65-F5344CB8AC3E}">
        <p14:creationId xmlns:p14="http://schemas.microsoft.com/office/powerpoint/2010/main" val="1362148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plante&#10;&#10;Description générée automatiquement">
            <a:extLst>
              <a:ext uri="{FF2B5EF4-FFF2-40B4-BE49-F238E27FC236}">
                <a16:creationId xmlns:a16="http://schemas.microsoft.com/office/drawing/2014/main" id="{86F96303-8EA6-C332-BB67-F0E93C4D15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6E8439-DE57-763F-DA35-86E45E3A41EA}"/>
              </a:ext>
            </a:extLst>
          </p:cNvPr>
          <p:cNvSpPr txBox="1"/>
          <p:nvPr/>
        </p:nvSpPr>
        <p:spPr>
          <a:xfrm>
            <a:off x="4715435" y="6258167"/>
            <a:ext cx="94559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L'église catholique.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65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plante&#10;&#10;Description générée automatiquement">
            <a:extLst>
              <a:ext uri="{FF2B5EF4-FFF2-40B4-BE49-F238E27FC236}">
                <a16:creationId xmlns:a16="http://schemas.microsoft.com/office/drawing/2014/main" id="{8A9615F1-0056-C506-EDBB-E08FF89E78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195" y="369000"/>
            <a:ext cx="918361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6C8479-5D3F-01E9-8452-F7CFB2F4BF53}"/>
              </a:ext>
            </a:extLst>
          </p:cNvPr>
          <p:cNvSpPr txBox="1"/>
          <p:nvPr/>
        </p:nvSpPr>
        <p:spPr>
          <a:xfrm>
            <a:off x="1918448" y="3969572"/>
            <a:ext cx="918361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Statue de Neptune. Œuvre du sculpteur </a:t>
            </a:r>
            <a:r>
              <a:rPr lang="fr-FR" sz="2400" b="1" dirty="0" err="1">
                <a:solidFill>
                  <a:srgbClr val="FFFF00"/>
                </a:solidFill>
              </a:rPr>
              <a:t>Landolin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Ohmacht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0623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plante&#10;&#10;Description générée automatiquement">
            <a:extLst>
              <a:ext uri="{FF2B5EF4-FFF2-40B4-BE49-F238E27FC236}">
                <a16:creationId xmlns:a16="http://schemas.microsoft.com/office/drawing/2014/main" id="{79EC3045-914D-4DE1-735A-F4A9B4EAEA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5952" y="369000"/>
            <a:ext cx="91836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B35354-1B77-CB95-1F4F-347EBB14C9CC}"/>
              </a:ext>
            </a:extLst>
          </p:cNvPr>
          <p:cNvSpPr txBox="1"/>
          <p:nvPr/>
        </p:nvSpPr>
        <p:spPr>
          <a:xfrm>
            <a:off x="5085093" y="4066389"/>
            <a:ext cx="769171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Parc de la </a:t>
            </a:r>
            <a:r>
              <a:rPr lang="fr-FR" sz="2400" b="1" dirty="0" err="1">
                <a:solidFill>
                  <a:srgbClr val="FFFF00"/>
                </a:solidFill>
              </a:rPr>
              <a:t>Fecht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218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8008BD32-5FE0-3DF1-D2A1-0BD50E0BB8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58184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94756A-0B6A-ECD5-575E-E2AC8032C704}"/>
              </a:ext>
            </a:extLst>
          </p:cNvPr>
          <p:cNvSpPr txBox="1"/>
          <p:nvPr/>
        </p:nvSpPr>
        <p:spPr>
          <a:xfrm>
            <a:off x="3506992" y="3922160"/>
            <a:ext cx="838020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Ruines du château de </a:t>
            </a:r>
            <a:r>
              <a:rPr lang="fr-FR" sz="2400" b="1" dirty="0" err="1">
                <a:solidFill>
                  <a:srgbClr val="FFFF00"/>
                </a:solidFill>
              </a:rPr>
              <a:t>Schwartzenbourg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6832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ciel&#10;&#10;Description générée automatiquement">
            <a:extLst>
              <a:ext uri="{FF2B5EF4-FFF2-40B4-BE49-F238E27FC236}">
                <a16:creationId xmlns:a16="http://schemas.microsoft.com/office/drawing/2014/main" id="{515A617B-E986-F045-C594-89ED1EB59E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47426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4570BE-FC05-27CC-D554-D15BBBC7B7F7}"/>
              </a:ext>
            </a:extLst>
          </p:cNvPr>
          <p:cNvSpPr txBox="1"/>
          <p:nvPr/>
        </p:nvSpPr>
        <p:spPr>
          <a:xfrm>
            <a:off x="4668085" y="6274855"/>
            <a:ext cx="55079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Fontaine, Munster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25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horloge&#10;&#10;Description générée automatiquement">
            <a:extLst>
              <a:ext uri="{FF2B5EF4-FFF2-40B4-BE49-F238E27FC236}">
                <a16:creationId xmlns:a16="http://schemas.microsoft.com/office/drawing/2014/main" id="{EBF70877-4B5E-B6B5-C54A-B2F3E14B5E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59999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7A4F3A-3DBD-3F49-8C1F-AA0A8EA4840A}"/>
              </a:ext>
            </a:extLst>
          </p:cNvPr>
          <p:cNvSpPr txBox="1"/>
          <p:nvPr/>
        </p:nvSpPr>
        <p:spPr>
          <a:xfrm>
            <a:off x="3453205" y="6258167"/>
            <a:ext cx="71000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Ancienne fontaine au Lion (Munster)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680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ulin à eau, eau, plante&#10;&#10;Description générée automatiquement">
            <a:extLst>
              <a:ext uri="{FF2B5EF4-FFF2-40B4-BE49-F238E27FC236}">
                <a16:creationId xmlns:a16="http://schemas.microsoft.com/office/drawing/2014/main" id="{87E88BB9-668E-5FE1-7931-85D4BBB2D1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205" y="2703409"/>
            <a:ext cx="5868000" cy="3912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fenêtre, Voisinage&#10;&#10;Description générée automatiquement">
            <a:extLst>
              <a:ext uri="{FF2B5EF4-FFF2-40B4-BE49-F238E27FC236}">
                <a16:creationId xmlns:a16="http://schemas.microsoft.com/office/drawing/2014/main" id="{EF69ECAA-EFA0-84EC-9183-E1BBFD8F522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6795" y="258183"/>
            <a:ext cx="4608000" cy="3456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24797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oiseau aquatique, cigogne&#10;&#10;Description générée automatiquement">
            <a:extLst>
              <a:ext uri="{FF2B5EF4-FFF2-40B4-BE49-F238E27FC236}">
                <a16:creationId xmlns:a16="http://schemas.microsoft.com/office/drawing/2014/main" id="{9D3C76AB-AE77-C6B1-E125-7103A75B2C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659" y="387275"/>
            <a:ext cx="4824000" cy="3618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ombre, Aménagement paysager, ciel&#10;&#10;Description générée automatiquement">
            <a:extLst>
              <a:ext uri="{FF2B5EF4-FFF2-40B4-BE49-F238E27FC236}">
                <a16:creationId xmlns:a16="http://schemas.microsoft.com/office/drawing/2014/main" id="{89272F61-10DC-7028-A9B9-DCCA804D5DE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3341" y="2880359"/>
            <a:ext cx="4848000" cy="3636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89166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herbe, plante&#10;&#10;Description générée automatiquement">
            <a:extLst>
              <a:ext uri="{FF2B5EF4-FFF2-40B4-BE49-F238E27FC236}">
                <a16:creationId xmlns:a16="http://schemas.microsoft.com/office/drawing/2014/main" id="{6933738B-4ABB-8216-6654-1FFAAA546B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4640" y="320040"/>
            <a:ext cx="5148000" cy="3861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habits, plein air, personne, homme&#10;&#10;Description générée automatiquement">
            <a:extLst>
              <a:ext uri="{FF2B5EF4-FFF2-40B4-BE49-F238E27FC236}">
                <a16:creationId xmlns:a16="http://schemas.microsoft.com/office/drawing/2014/main" id="{E2B0C7F1-C4CD-150D-032D-6D02904E04B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360" y="2646381"/>
            <a:ext cx="5220000" cy="3915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53296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lace de marché, Nourriture locale, bâtiment&#10;&#10;Description générée automatiquement">
            <a:extLst>
              <a:ext uri="{FF2B5EF4-FFF2-40B4-BE49-F238E27FC236}">
                <a16:creationId xmlns:a16="http://schemas.microsoft.com/office/drawing/2014/main" id="{1DA8C1C7-134B-73C9-9592-46A39EDB69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236" y="365759"/>
            <a:ext cx="5148000" cy="3861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ciel, eau, fleur&#10;&#10;Description générée automatiquement">
            <a:extLst>
              <a:ext uri="{FF2B5EF4-FFF2-40B4-BE49-F238E27FC236}">
                <a16:creationId xmlns:a16="http://schemas.microsoft.com/office/drawing/2014/main" id="{94511129-A4B9-658B-E979-D04F1FEAD0F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9764" y="2845249"/>
            <a:ext cx="5364000" cy="3576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96321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rocher, arbre&#10;&#10;Description générée automatiquement">
            <a:extLst>
              <a:ext uri="{FF2B5EF4-FFF2-40B4-BE49-F238E27FC236}">
                <a16:creationId xmlns:a16="http://schemas.microsoft.com/office/drawing/2014/main" id="{C404D10A-E3DD-EBF2-5C4A-10A9487BF7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9518" y="268100"/>
            <a:ext cx="6656000" cy="3744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arbre, plante, eau&#10;&#10;Description générée automatiquement">
            <a:extLst>
              <a:ext uri="{FF2B5EF4-FFF2-40B4-BE49-F238E27FC236}">
                <a16:creationId xmlns:a16="http://schemas.microsoft.com/office/drawing/2014/main" id="{BD904978-A4C0-B6E3-D515-D1CCF72EF67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482" y="2971476"/>
            <a:ext cx="5328000" cy="354312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36778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romages, Fromage à pâte fondue, nourriture, Gruyère&#10;&#10;Description générée automatiquement">
            <a:extLst>
              <a:ext uri="{FF2B5EF4-FFF2-40B4-BE49-F238E27FC236}">
                <a16:creationId xmlns:a16="http://schemas.microsoft.com/office/drawing/2014/main" id="{8C10024F-4282-7816-9DC7-09BBA5B810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008" y="319481"/>
            <a:ext cx="4572000" cy="3768789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16F4C7-7477-BF20-0207-91AF7EFE967B}"/>
              </a:ext>
            </a:extLst>
          </p:cNvPr>
          <p:cNvSpPr txBox="1"/>
          <p:nvPr/>
        </p:nvSpPr>
        <p:spPr>
          <a:xfrm>
            <a:off x="1032734" y="4147529"/>
            <a:ext cx="35715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Fromage Munsters</a:t>
            </a:r>
          </a:p>
        </p:txBody>
      </p:sp>
      <p:pic>
        <p:nvPicPr>
          <p:cNvPr id="8" name="Image 7" descr="Une image contenant intérieur, table, vin, nourriture&#10;&#10;Description générée automatiquement">
            <a:extLst>
              <a:ext uri="{FF2B5EF4-FFF2-40B4-BE49-F238E27FC236}">
                <a16:creationId xmlns:a16="http://schemas.microsoft.com/office/drawing/2014/main" id="{B9F56DBC-4365-499B-03C9-7A236AD768D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9992" y="2773193"/>
            <a:ext cx="5508000" cy="3672001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00C8DA12-540A-9A05-649F-953A1BAC21FC}"/>
              </a:ext>
            </a:extLst>
          </p:cNvPr>
          <p:cNvSpPr txBox="1"/>
          <p:nvPr/>
        </p:nvSpPr>
        <p:spPr>
          <a:xfrm>
            <a:off x="6234422" y="1942196"/>
            <a:ext cx="53709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Dégustation Vins et Fromages de la vallée de Munster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177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ysage, montagne&#10;&#10;Description générée automatiquement">
            <a:extLst>
              <a:ext uri="{FF2B5EF4-FFF2-40B4-BE49-F238E27FC236}">
                <a16:creationId xmlns:a16="http://schemas.microsoft.com/office/drawing/2014/main" id="{6DC552FB-4143-F789-D625-ED363606CC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000" y="908242"/>
            <a:ext cx="11736000" cy="474941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DABF6C-F743-646E-121F-F4B276F11B1D}"/>
              </a:ext>
            </a:extLst>
          </p:cNvPr>
          <p:cNvSpPr txBox="1"/>
          <p:nvPr/>
        </p:nvSpPr>
        <p:spPr>
          <a:xfrm>
            <a:off x="4260027" y="5718925"/>
            <a:ext cx="80789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Vallée Au Pays Du Munsters</a:t>
            </a:r>
          </a:p>
        </p:txBody>
      </p:sp>
    </p:spTree>
    <p:extLst>
      <p:ext uri="{BB962C8B-B14F-4D97-AF65-F5344CB8AC3E}">
        <p14:creationId xmlns:p14="http://schemas.microsoft.com/office/powerpoint/2010/main" val="2534866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4E7C91F4-657E-AD90-2AD0-B5ECB6FDD9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284" y="1290918"/>
            <a:ext cx="6804000" cy="4535999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9DC1790-C1BC-1A77-8E8C-DF0047B93B1F}"/>
              </a:ext>
            </a:extLst>
          </p:cNvPr>
          <p:cNvSpPr txBox="1"/>
          <p:nvPr/>
        </p:nvSpPr>
        <p:spPr>
          <a:xfrm>
            <a:off x="296284" y="213700"/>
            <a:ext cx="73905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La Commune De Munsters - Alsace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9E23402-865D-F8FE-BF1E-9381F297350D}"/>
              </a:ext>
            </a:extLst>
          </p:cNvPr>
          <p:cNvSpPr txBox="1"/>
          <p:nvPr/>
        </p:nvSpPr>
        <p:spPr>
          <a:xfrm>
            <a:off x="7239896" y="1699708"/>
            <a:ext cx="42923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2EA3DCB4-F12F-FEC8-D8E4-51934909D3B2}"/>
              </a:ext>
            </a:extLst>
          </p:cNvPr>
          <p:cNvSpPr txBox="1"/>
          <p:nvPr/>
        </p:nvSpPr>
        <p:spPr>
          <a:xfrm>
            <a:off x="7323270" y="2974142"/>
            <a:ext cx="4208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1D441F4B-B842-2DD3-1C1D-4405DA3A4250}"/>
              </a:ext>
            </a:extLst>
          </p:cNvPr>
          <p:cNvSpPr txBox="1"/>
          <p:nvPr/>
        </p:nvSpPr>
        <p:spPr>
          <a:xfrm>
            <a:off x="8659907" y="3788687"/>
            <a:ext cx="41309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248757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273</Words>
  <Application>Microsoft Office PowerPoint</Application>
  <PresentationFormat>Grand écran</PresentationFormat>
  <Paragraphs>107</Paragraphs>
  <Slides>26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0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2024-08-13T04:39:27Z</dcterms:created>
  <dcterms:modified xsi:type="dcterms:W3CDTF">2024-08-13T08:03:55Z</dcterms:modified>
</cp:coreProperties>
</file>