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7" r:id="rId3"/>
    <p:sldId id="298" r:id="rId4"/>
    <p:sldId id="300" r:id="rId5"/>
    <p:sldId id="299" r:id="rId6"/>
    <p:sldId id="266" r:id="rId7"/>
    <p:sldId id="304" r:id="rId8"/>
    <p:sldId id="302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5" r:id="rId29"/>
    <p:sldId id="326" r:id="rId30"/>
    <p:sldId id="327" r:id="rId31"/>
    <p:sldId id="328" r:id="rId32"/>
    <p:sldId id="329" r:id="rId33"/>
    <p:sldId id="324" r:id="rId34"/>
    <p:sldId id="330" r:id="rId35"/>
    <p:sldId id="331" r:id="rId36"/>
    <p:sldId id="332" r:id="rId37"/>
    <p:sldId id="333" r:id="rId38"/>
    <p:sldId id="334" r:id="rId39"/>
    <p:sldId id="258" r:id="rId40"/>
  </p:sldIdLst>
  <p:sldSz cx="7885113" cy="5903913"/>
  <p:notesSz cx="6858000" cy="9144000"/>
  <p:defaultTextStyle>
    <a:defPPr>
      <a:defRPr lang="fr-FR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36" y="-120"/>
      </p:cViewPr>
      <p:guideLst>
        <p:guide orient="horz" pos="1860"/>
        <p:guide pos="2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1384" y="1834042"/>
            <a:ext cx="6702346" cy="126551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2767" y="3345553"/>
            <a:ext cx="5519579" cy="1508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16707" y="236432"/>
            <a:ext cx="1774150" cy="503745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4257" y="236432"/>
            <a:ext cx="5191032" cy="503745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870" y="3793812"/>
            <a:ext cx="6702346" cy="11725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2870" y="2502332"/>
            <a:ext cx="6702346" cy="129148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4257" y="1377582"/>
            <a:ext cx="3482592" cy="389631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08268" y="1377582"/>
            <a:ext cx="3482592" cy="389631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257" y="1321548"/>
            <a:ext cx="3483961" cy="5507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4257" y="1872309"/>
            <a:ext cx="3483961" cy="340158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05528" y="1321548"/>
            <a:ext cx="3485330" cy="55075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05528" y="1872309"/>
            <a:ext cx="3485330" cy="340158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57" y="235065"/>
            <a:ext cx="2594147" cy="100038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2861" y="235063"/>
            <a:ext cx="4407998" cy="503882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4257" y="1235449"/>
            <a:ext cx="2594147" cy="4038440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5537" y="4132741"/>
            <a:ext cx="4731068" cy="48789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45537" y="527527"/>
            <a:ext cx="4731068" cy="3542348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45537" y="4620635"/>
            <a:ext cx="4731068" cy="692889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4256" y="236432"/>
            <a:ext cx="7096602" cy="983986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4256" y="1377582"/>
            <a:ext cx="7096602" cy="389631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94257" y="5472054"/>
            <a:ext cx="1839859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38D7-1DE5-41DE-8B65-024289CA27F3}" type="datetimeFigureOut">
              <a:rPr lang="fr-FR" smtClean="0"/>
              <a:pPr/>
              <a:t>12/07/2024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4082" y="5472054"/>
            <a:ext cx="2496953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651000" y="5472054"/>
            <a:ext cx="1839859" cy="314329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82296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spect="1"/>
          </p:cNvSpPr>
          <p:nvPr/>
        </p:nvSpPr>
        <p:spPr>
          <a:xfrm rot="21600000">
            <a:off x="468000" y="72000"/>
            <a:ext cx="4092506" cy="900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fr-FR" b="1" dirty="0" smtClean="0">
                <a:ln w="28575">
                  <a:solidFill>
                    <a:srgbClr val="FFCCCC"/>
                  </a:solidFill>
                </a:ln>
              </a:rPr>
              <a:t>𝐒𝐭𝐞𝐩𝐡 𝐑𝐨𝐚𝐝 𝐓𝐨𝐮𝐫</a:t>
            </a:r>
            <a:endParaRPr lang="fr-FR" b="1" dirty="0">
              <a:ln w="28575">
                <a:solidFill>
                  <a:srgbClr val="FFCCCC"/>
                </a:solidFill>
              </a:ln>
            </a:endParaRPr>
          </a:p>
        </p:txBody>
      </p:sp>
      <p:sp>
        <p:nvSpPr>
          <p:cNvPr id="3" name="ZoneTexte 2"/>
          <p:cNvSpPr txBox="1">
            <a:spLocks noChangeAspect="1"/>
          </p:cNvSpPr>
          <p:nvPr/>
        </p:nvSpPr>
        <p:spPr>
          <a:xfrm>
            <a:off x="5886772" y="108000"/>
            <a:ext cx="1998340" cy="178980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fr-FR" sz="8800" b="1" dirty="0" smtClean="0">
                <a:ln w="38100">
                  <a:solidFill>
                    <a:srgbClr val="FFCC00"/>
                  </a:solidFill>
                </a:ln>
              </a:rPr>
              <a:t>À travers </a:t>
            </a:r>
          </a:p>
          <a:p>
            <a:pPr algn="ctr"/>
            <a:r>
              <a:rPr lang="fr-FR" sz="8800" b="1" dirty="0" smtClean="0">
                <a:ln w="38100">
                  <a:solidFill>
                    <a:srgbClr val="FFCC00"/>
                  </a:solidFill>
                </a:ln>
              </a:rPr>
              <a:t>l’ Alsace</a:t>
            </a:r>
            <a:endParaRPr lang="fr-FR" sz="8800" b="1" dirty="0">
              <a:ln w="38100">
                <a:solidFill>
                  <a:srgbClr val="FFCC00"/>
                </a:solidFill>
              </a:ln>
            </a:endParaRPr>
          </a:p>
        </p:txBody>
      </p:sp>
      <p:sp>
        <p:nvSpPr>
          <p:cNvPr id="4" name="ZoneTexte 3"/>
          <p:cNvSpPr txBox="1">
            <a:spLocks noChangeAspect="1"/>
          </p:cNvSpPr>
          <p:nvPr/>
        </p:nvSpPr>
        <p:spPr>
          <a:xfrm rot="-1140000">
            <a:off x="3940899" y="2052000"/>
            <a:ext cx="2008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 smtClean="0">
                <a:ln w="25400">
                  <a:gradFill>
                    <a:gsLst>
                      <a:gs pos="0">
                        <a:srgbClr val="825600"/>
                      </a:gs>
                      <a:gs pos="13000">
                        <a:srgbClr val="FFA800"/>
                      </a:gs>
                      <a:gs pos="28000">
                        <a:srgbClr val="825600"/>
                      </a:gs>
                      <a:gs pos="42999">
                        <a:srgbClr val="FFA800"/>
                      </a:gs>
                      <a:gs pos="58000">
                        <a:srgbClr val="825600"/>
                      </a:gs>
                      <a:gs pos="72000">
                        <a:srgbClr val="FFA800"/>
                      </a:gs>
                      <a:gs pos="87000">
                        <a:srgbClr val="825600"/>
                      </a:gs>
                      <a:gs pos="100000">
                        <a:srgbClr val="FFA8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</a:rPr>
              <a:t>𝐉𝐨𝐮𝐫   342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620000"/>
            <a:ext cx="339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Photos  prises  par  un  marcheur  solitaire parcourant  la  France  </a:t>
            </a:r>
          </a:p>
          <a:p>
            <a:pPr algn="ctr"/>
            <a:r>
              <a:rPr lang="fr-FR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 pour  le  plaisir  du  partage</a:t>
            </a:r>
            <a:r>
              <a:rPr lang="fr-FR" sz="1200" b="1" dirty="0" smtClean="0">
                <a:ln w="1905">
                  <a:noFill/>
                </a:ln>
                <a:latin typeface="Georgia" pitchFamily="18" charset="0"/>
                <a:cs typeface="Dubai Medium" pitchFamily="34" charset="-78"/>
              </a:rPr>
              <a:t>  </a:t>
            </a:r>
            <a:endParaRPr lang="fr-FR" sz="1200" b="1" dirty="0">
              <a:ln w="1905">
                <a:noFill/>
              </a:ln>
              <a:latin typeface="Georgia" pitchFamily="18" charset="0"/>
              <a:cs typeface="Dubai Medium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00" y="1152000"/>
            <a:ext cx="3294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n w="0">
                  <a:noFill/>
                </a:ln>
                <a:solidFill>
                  <a:schemeClr val="bg1"/>
                </a:solidFill>
                <a:latin typeface="Cookie" pitchFamily="2" charset="0"/>
              </a:rPr>
              <a:t>Une  photo  vaut  mille  mensonges</a:t>
            </a:r>
            <a:endParaRPr lang="fr-FR" sz="2400" b="1" dirty="0">
              <a:ln w="0">
                <a:noFill/>
              </a:ln>
              <a:solidFill>
                <a:schemeClr val="bg1"/>
              </a:solidFill>
              <a:latin typeface="Cookie" pitchFamily="2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888000" y="4428000"/>
            <a:ext cx="36247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𝐷𝑒</a:t>
            </a:r>
            <a:r>
              <a:rPr lang="fr-FR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𝐶ℎ𝑎̂𝑡𝑒𝑛𝑜𝑖𝑠 </a:t>
            </a:r>
            <a:endParaRPr lang="fr-F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loucester MT Extra Condensed" pitchFamily="18" charset="0"/>
            </a:endParaRPr>
          </a:p>
          <a:p>
            <a:pPr algn="ctr"/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𝑎̀</a:t>
            </a:r>
            <a:r>
              <a:rPr lang="fr-FR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</a:t>
            </a:r>
            <a:r>
              <a:rPr lang="vi-VN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loucester MT Extra Condensed" pitchFamily="18" charset="0"/>
              </a:rPr>
              <a:t> 𝑅𝑖𝑞𝑢𝑒𝑤𝑖ℎ𝑟</a:t>
            </a:r>
            <a:endParaRPr lang="fr-FR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loucester MT Extra Condensed" pitchFamily="18" charset="0"/>
            </a:endParaRPr>
          </a:p>
        </p:txBody>
      </p:sp>
      <p:pic>
        <p:nvPicPr>
          <p:cNvPr id="13" name="Image 12" descr="alsace-bla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00" y="4068000"/>
            <a:ext cx="606064" cy="828000"/>
          </a:xfrm>
          <a:prstGeom prst="rect">
            <a:avLst/>
          </a:prstGeom>
        </p:spPr>
      </p:pic>
      <p:pic>
        <p:nvPicPr>
          <p:cNvPr id="10" name="Image 9" descr="0b00000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000" y="4752000"/>
            <a:ext cx="1080000" cy="1080000"/>
          </a:xfrm>
          <a:prstGeom prst="rect">
            <a:avLst/>
          </a:prstGeom>
        </p:spPr>
      </p:pic>
      <p:pic>
        <p:nvPicPr>
          <p:cNvPr id="11" name="Rain All Night  Coverd by Cujjianghui.wav">
            <a:hlinkClick r:id="" action="ppaction://media"/>
          </p:cNvPr>
          <p:cNvPicPr>
            <a:picLocks noRot="1" noChangeAspect="1"/>
          </p:cNvPicPr>
          <p:nvPr>
            <a:wavAudioFile r:embed="rId1" name="Rain All Night  Coverd by Cujjianghui.wav"/>
          </p:nvPr>
        </p:nvPicPr>
        <p:blipFill>
          <a:blip r:embed="rId6" cstate="print"/>
          <a:stretch>
            <a:fillRect/>
          </a:stretch>
        </p:blipFill>
        <p:spPr>
          <a:xfrm>
            <a:off x="3294484" y="28799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2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2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1 Ribeauvillé, vue de la fenêtre de ma chamb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9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Ribeauvillé, vue de la fenêtre </a:t>
            </a:r>
          </a:p>
          <a:p>
            <a:pPr algn="ctr"/>
            <a:r>
              <a:rPr lang="fr-FR" sz="1800" b="1" dirty="0" smtClean="0"/>
              <a:t>de ma chambre 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1 Et là, c’est depuis le haut de mon chât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Et là, c’est depuis le haut de mon château.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1 Je vous présente Kiki, qui m’a fait plaisir de m’accompagner une partie de la journ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9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Je vous présente Kiki, qui m’a fait plaisir de m’accompagner une partie de la journée.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1 Quelle est magistral cette tour du Do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Quelle est magistral cette tour du </a:t>
            </a:r>
            <a:r>
              <a:rPr lang="fr-FR" sz="1800" b="1" dirty="0" err="1" smtClean="0"/>
              <a:t>Dolder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1 Et voilà une autre belle rencontre de la journ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000" y="0"/>
            <a:ext cx="401727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6332" y="4680000"/>
            <a:ext cx="4032448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voilà une autre belle rencontre </a:t>
            </a:r>
          </a:p>
          <a:p>
            <a:pPr algn="ctr"/>
            <a:r>
              <a:rPr lang="fr-FR" sz="1800" b="1" dirty="0" smtClean="0"/>
              <a:t>de la journée. </a:t>
            </a:r>
          </a:p>
          <a:p>
            <a:pPr algn="ctr"/>
            <a:r>
              <a:rPr lang="fr-FR" sz="1800" b="1" dirty="0" smtClean="0"/>
              <a:t>Très heureux d’avoir pu enfin te rencontrer Cynthia, et à très vite.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1 C’est parti pour la visite du Haut-Kœnigsbo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" y="648000"/>
            <a:ext cx="7884000" cy="4621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8260" y="4896000"/>
            <a:ext cx="5472608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C’est parti pour la visite du Haut-</a:t>
            </a:r>
            <a:r>
              <a:rPr lang="fr-FR" sz="1800" b="1" dirty="0" err="1" smtClean="0"/>
              <a:t>Kœnigsbourg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1 Le long de la route des vins, le village de Kintzhe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000" y="5544000"/>
            <a:ext cx="612068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 long de la route des vins, le village de Kintzheim.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1 On l’appelle la tour des sorciè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On l’appelle la tour des sorcières.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1 La porte est grande ouverte, vous êtes les bienve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La porte est grande ouverte, </a:t>
            </a:r>
          </a:p>
          <a:p>
            <a:pPr algn="ctr"/>
            <a:r>
              <a:rPr lang="fr-FR" sz="1800" b="1" dirty="0" smtClean="0"/>
              <a:t>vous êtes les bienvenus.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1 Il fallait bien se chauffer à l’époque en Als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999" y="-1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968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Il fallait bien se chauffer à l’époque </a:t>
            </a: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en Alsace. </a:t>
            </a:r>
          </a:p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Alors connaissez-vous son nom?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861" y="1511796"/>
            <a:ext cx="102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Le  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Kachelofe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6851786_1049688196209380_71995681411667380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3366492" cy="336649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 Par contre, pas touche à mes arm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Par contre, pas touche à mes armures.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1 Alors la visite vous plaî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6000" y="4968000"/>
            <a:ext cx="4428000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Alors la visite vous plaît. </a:t>
            </a:r>
          </a:p>
          <a:p>
            <a:pPr algn="ctr"/>
            <a:r>
              <a:rPr lang="fr-FR" sz="1800" b="1" dirty="0" smtClean="0"/>
              <a:t>Ce n’est que le début de la journée ,</a:t>
            </a:r>
          </a:p>
          <a:p>
            <a:pPr algn="ctr"/>
            <a:r>
              <a:rPr lang="fr-FR" sz="1800" b="1" dirty="0" smtClean="0"/>
              <a:t> suivez-moi 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1 On redescend un petit peu et nous voilà arrivés à Thannenki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On redescend un petit peu et nous voilà arrivés à Thannenkirch.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1 D’ailleurs, ne ratez pas sur le chemin, le beau jardin et la fontaine médiév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D’ailleurs, ne ratez pas sur le chemin, </a:t>
            </a:r>
          </a:p>
          <a:p>
            <a:pPr algn="ctr"/>
            <a:r>
              <a:rPr lang="fr-FR" sz="1800" b="1" dirty="0" smtClean="0"/>
              <a:t>le beau jardin et la fontaine médiévale.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1 Les ruines du château Haut-Ribeaupier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7885113" cy="5913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/>
                </a:solidFill>
              </a:rPr>
              <a:t>Les ruines du château Haut-Ribeaupierre.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1 D’ici, on aperçoit les deux autres châteaux qui surplombent Ribeauvill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D’ici, on aperçoit les deux autres châteaux qui surplombent Ribeauvillé.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1 Tout d’abord, le château de Saint Ulrich, et il semblerait qu’on puisse y grim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9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Tout d’abord, le château de Saint Ulrich, </a:t>
            </a:r>
          </a:p>
          <a:p>
            <a:pPr algn="ctr"/>
            <a:r>
              <a:rPr lang="fr-FR" sz="1800" b="1" dirty="0" smtClean="0"/>
              <a:t>et il semblerait qu’on puisse y grimper.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1 440011425_1180916826419849_72163858282770017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1 Et celui-là, c’est Girs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Et celui-là, c’est le Girsberg.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1 Ah sinon tout à l’heure je vous parlais de ma chambre, voilà à quoi elle ressem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Ah sinon tout à l’heure je vous parlais de ma chambre, voilà à quoi elle ressemble.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5812"/>
            <a:ext cx="78851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𝐿’𝑎̂𝑚𝑒 𝑑’𝑢𝑛 𝑎𝑣𝑒𝑛𝑡𝑢𝑟𝑖𝑒𝑟, 𝑙𝑒 𝑐𝑜𝑒𝑢𝑟 𝑑’𝑢𝑛 𝑝𝑜𝑒̀𝑡𝑒,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𝐵𝑖𝑒𝑛𝑣𝑒𝑛𝑢𝑒 𝑑𝑎𝑛𝑠 𝑚𝑜𝑛 𝑚𝑜𝑛𝑑𝑒 𝑜ù 𝑠𝑒𝑢𝑙 𝑙𝑒 𝑏𝑜𝑛ℎ𝑒𝑢𝑟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𝑒𝑠𝑡 𝑚𝑎 𝑞𝑢𝑒̂𝑡𝑒… 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𝐶’𝑒𝑠𝑡 𝑑𝑎𝑛𝑠 𝑙𝑎 𝑛𝑎𝑡𝑢𝑟𝑒 𝑞𝑢𝑒 𝑗𝑒 𝑡𝑟𝑜𝑢𝑣𝑒 𝑡𝑜𝑢𝑡𝑒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𝑚𝑜𝑛 𝑖𝑛𝑠𝑝𝑖𝑟𝑎𝑡𝑖𝑜𝑛.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𝐹𝑎𝑐𝑒 à 𝑒𝑙𝑙𝑒 𝑗’𝑦 𝑓𝑎𝑖𝑠 𝑚𝑒𝑠 𝑝𝑙𝑢𝑠 𝑏𝑒𝑙𝑙𝑒𝑠 𝑐𝑜𝑛𝑓𝑒𝑠𝑠𝑖𝑜𝑛𝑠,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𝐿𝑒𝑠 𝑎𝑟𝑏𝑟𝑒𝑠 𝑚𝑒 𝑝𝑎𝑟𝑙𝑒𝑛𝑡, 𝑙𝑒𝑠 𝑎𝑛𝑖𝑚𝑎𝑢𝑥 𝑚𝑒 𝑟𝑎𝑠𝑠𝑢𝑟𝑒𝑛𝑡,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𝑈𝑛𝑒 𝑣𝑒́𝑟𝑖𝑡𝑎𝑏𝑙𝑒 𝑟𝑒𝑛𝑎𝑖𝑠𝑠𝑎𝑛𝑐𝑒 𝑞𝑢𝑒 𝑗𝑒 𝑣𝑖𝑠 𝑑𝑎𝑛𝑠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𝑐𝑒𝑠 𝑒𝑎𝑢𝑥 𝑝𝑢𝑟𝑒𝑠.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𝐶’𝑒𝑠𝑡 𝑝𝑎𝑟 𝑡𝑜𝑢𝑡𝑒𝑠 𝑐𝑒𝑠 𝑒́𝑚𝑜𝑡𝑖𝑜𝑛𝑠, 𝑞𝑢𝑒 𝑚𝑜𝑛 𝑐𝑜𝑒𝑢𝑟 𝑠’𝑒𝑥𝑝𝑟𝑖𝑚𝑒,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𝐸𝑡 𝑞𝑢𝑒 𝑗𝑒 𝑣𝑜𝑢𝑠 𝑜𝑓𝑓𝑟𝑒 𝑚𝑒𝑠 𝑝𝑙𝑢𝑠 𝑏𝑒𝑙𝑙𝑒𝑠 𝑟𝑖𝑚𝑒𝑠…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Historic" pitchFamily="34" charset="0"/>
                <a:cs typeface="Segoe UI Historic" pitchFamily="34" charset="0"/>
              </a:rPr>
              <a:t>𝑺𝒕𝒆𝒑𝒉 𝑹𝒐𝒂𝒅 𝑳𝒍𝒐𝒓𝒄𝒂.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1026" name="Picture 2" descr="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-841375"/>
            <a:ext cx="152400" cy="152400"/>
          </a:xfrm>
          <a:prstGeom prst="rect">
            <a:avLst/>
          </a:prstGeom>
          <a:noFill/>
        </p:spPr>
      </p:pic>
      <p:pic>
        <p:nvPicPr>
          <p:cNvPr id="1027" name="Picture 3" descr="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-84137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91 Ce n’est pas parce que c’est bientôt Noël qu’on ne peut pas manger de g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3636000"/>
            <a:ext cx="4428000" cy="2308324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Ce n’est pas parce que c’est bientôt Noël qu’on ne peut pas manger de glace . </a:t>
            </a:r>
          </a:p>
          <a:p>
            <a:pPr algn="ctr"/>
            <a:r>
              <a:rPr lang="fr-FR" sz="1800" b="1" dirty="0" smtClean="0"/>
              <a:t>Ça y est, je suis complètement déréglé sur les jours, mais comprenez moi, </a:t>
            </a:r>
          </a:p>
          <a:p>
            <a:pPr algn="ctr"/>
            <a:r>
              <a:rPr lang="fr-FR" sz="1800" b="1" dirty="0" smtClean="0"/>
              <a:t>avec ce temps qui ne cesse de changer, il y a de quoi être perdu. </a:t>
            </a:r>
          </a:p>
          <a:p>
            <a:pPr algn="ctr"/>
            <a:r>
              <a:rPr lang="fr-FR" sz="1800" b="1" dirty="0" smtClean="0"/>
              <a:t>Bonne nuit et à demain pour une nouvelle journée « ensoleillée »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 Bien arrivé à Ribeauvill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08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Bien arrivé à Ribeauvillé.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11 Suit un autre village classé, Hunawi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7885113" cy="5913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Suis un autre village classé, Hunawihr.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21 Josepha, la dame du parc garde l’entr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08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err="1" smtClean="0"/>
              <a:t>Josepha</a:t>
            </a:r>
            <a:r>
              <a:rPr lang="fr-FR" sz="1800" b="1" dirty="0" smtClean="0"/>
              <a:t>, la dame du parc garde l’entrée 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31 À peine arrivé à Riquewihr qu’on me met des macarons sous le n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92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À peine arrivé à Riquewihr qu’on me met des macarons sous le nez.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41 Les belles couleurs se suiv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" y="0"/>
            <a:ext cx="7470948" cy="5909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44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Les belles couleurs se suivent.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51 439966751_1180917376419794_707017542777498535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71884" cy="5903913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61 Je dois bien le reconnaître, celui-là je le classe dans mes villages préfér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256000"/>
            <a:ext cx="4428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Je dois bien le reconnaître, celui-là</a:t>
            </a:r>
          </a:p>
          <a:p>
            <a:pPr algn="ctr"/>
            <a:r>
              <a:rPr lang="fr-FR" sz="1800" b="1" dirty="0" smtClean="0"/>
              <a:t> je le classe dans mes villages préférés.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71 Cherchez la cigog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5508000"/>
            <a:ext cx="44280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Cherchez la cigogne..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02544" y="108001"/>
            <a:ext cx="1511950" cy="76943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4400" b="1" dirty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Création</a:t>
            </a:r>
          </a:p>
        </p:txBody>
      </p:sp>
      <p:sp>
        <p:nvSpPr>
          <p:cNvPr id="4" name="Étoile à 12 branches 3"/>
          <p:cNvSpPr>
            <a:spLocks/>
          </p:cNvSpPr>
          <p:nvPr/>
        </p:nvSpPr>
        <p:spPr>
          <a:xfrm>
            <a:off x="1851199" y="5220001"/>
            <a:ext cx="919848" cy="590285"/>
          </a:xfrm>
          <a:prstGeom prst="star12">
            <a:avLst>
              <a:gd name="adj" fmla="val 3916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fr-FR" sz="1100" dirty="0" smtClean="0">
                <a:solidFill>
                  <a:srgbClr val="FF0000"/>
                </a:solidFill>
                <a:latin typeface="Rockwell" pitchFamily="18" charset="0"/>
              </a:rPr>
              <a:t>2151</a:t>
            </a:r>
            <a:endParaRPr lang="fr-FR" sz="11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0" y="36000"/>
            <a:ext cx="3922268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Cui  </a:t>
            </a:r>
            <a:r>
              <a:rPr lang="fr-FR" sz="4400" b="1" dirty="0" err="1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Jianghui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</a:t>
            </a:r>
          </a:p>
          <a:p>
            <a:pPr algn="ctr"/>
            <a:r>
              <a:rPr lang="fr-FR" sz="4400" b="1" dirty="0" err="1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Rain</a:t>
            </a:r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  All  Night</a:t>
            </a:r>
            <a:endParaRPr lang="fr-FR" sz="4400" b="1" dirty="0">
              <a:ln w="19050">
                <a:noFill/>
              </a:ln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53979" y="4536133"/>
            <a:ext cx="1417758" cy="76943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4400" b="1" dirty="0" smtClean="0">
                <a:ln w="19050">
                  <a:noFill/>
                </a:ln>
                <a:solidFill>
                  <a:schemeClr val="bg1"/>
                </a:solidFill>
                <a:latin typeface="Gloucester MT Extra Condensed" pitchFamily="18" charset="0"/>
              </a:rPr>
              <a:t>Internet</a:t>
            </a:r>
            <a:endParaRPr lang="fr-FR" sz="4800" b="1" dirty="0" smtClean="0">
              <a:ln w="19050">
                <a:noFill/>
              </a:ln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pic>
        <p:nvPicPr>
          <p:cNvPr id="28" name="Image 27" descr="png-clipart-drawing-end-text-trade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31" y="3239988"/>
            <a:ext cx="857036" cy="455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Image 11" descr="unnam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0000" flipH="1">
            <a:off x="6033534" y="1692001"/>
            <a:ext cx="1542665" cy="19727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85377" y="5508001"/>
            <a:ext cx="896397" cy="276997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12.07.2024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IM\IM\Identities\{20778270-09D0-4E54-8F7B-3114953C022E}\Signature\{55F25316-80BD-4F7C-996C-7B8069AFDF79}\ROLAND~1666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349" y="180001"/>
            <a:ext cx="1366076" cy="7632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656000" y="2556000"/>
            <a:ext cx="2052000" cy="111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  <p:bldP spid="1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16000"/>
            <a:ext cx="78851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𝑴𝒐𝒏 𝒈𝒓𝒂𝒏𝒅 𝒕𝒐𝒖𝒓 𝒅𝒆 𝑭𝒓𝒂𝒏𝒄𝒆 à 𝒑𝒊𝒆𝒅 𝒆𝒏 𝟝𝟘𝟘 𝒋𝒐𝒖𝒓𝒔</a:t>
            </a:r>
            <a:r>
              <a:rPr lang="fr-FR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… </a:t>
            </a:r>
            <a:endParaRPr lang="fr-FR" sz="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Voilà le défi que je me suis lancé, partir seul à pied avec simplement mon sac à dos, mais avant tout, ma liberté. 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départ le 𝟚𝟡 𝕞𝕒𝕚 𝟚𝟘𝟚𝟛 depuis mon petit village du Gard, Carmes.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périple qui va durer sur plus de 𝟙𝟚𝟘𝟘𝟘 𝕜𝕞 à travers toute la France.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𝑽𝒐𝒊𝒍</a:t>
            </a:r>
            <a:r>
              <a:rPr lang="fr-FR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à c</a:t>
            </a:r>
            <a:r>
              <a:rPr lang="vi-VN" sz="2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𝒆 𝒒𝒖𝒊 𝒎’𝒂𝒕𝒕𝒆𝒏𝒅𝒔… </a:t>
            </a:r>
            <a:endParaRPr lang="fr-FR" sz="2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Partir à la conquête de nos plus belles montagnes, des 𝐂𝐞́𝐯𝐞𝐧𝐧𝐞𝐬 aux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𝐏𝐲𝐫𝐞́𝐧𝐞́𝐞𝐬 et son célèbre 𝐂𝐢𝐫𝐪𝐮𝐞 𝐝𝐞 𝐆𝐚𝐯𝐚𝐫𝐧𝐢𝐞, puis les retrouver dans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les 𝐕𝐨𝐬𝐠𝐞𝐬, en passant par le 𝐉𝐮𝐫𝐚, jusqu’aux 𝐀𝐥𝐩𝐞𝐬.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Marcher sur nos plus beaux sentiers du littoral, de 𝐥’𝐀𝐭𝐥𝐚𝐧𝐭𝐢𝐪𝐮𝐞, jusqu’aux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𝐂𝐨̂𝐭𝐞𝐬 𝐁𝐫𝐞𝐭𝐨𝐧𝐧𝐞𝐬, la 𝐌𝐚𝐧𝐜𝐡𝐞 et le 𝐍𝐨𝐫𝐝, mais aussi la 𝐌𝐞́𝐝𝐢𝐭𝐞𝐫𝐫𝐚𝐧𝐞́𝐞 pour terminer. </a:t>
            </a: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Découvrir notre beau patrimoine, 𝐂𝐚𝐡𝐨𝐫𝐬 et son 𝐩𝐨𝐧𝐭 𝐕𝐚𝐥𝐞𝐧𝐭𝐫</a:t>
            </a: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é, 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𝐀𝐥𝐛𝐢 la rouge, 𝐑𝐨𝐜𝐚𝐦𝐚𝐝𝐨𝐮𝐫, les 𝐂𝐡</a:t>
            </a:r>
            <a:r>
              <a:rPr lang="fr-FR" sz="1800" dirty="0" err="1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ât</a:t>
            </a: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𝐞𝐚𝐮𝐱 𝐝𝐞 𝐥𝐚 𝐋𝐨𝐢𝐫𝐞, Les villages d’𝐀𝐥𝐬𝐚𝐜𝐞…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et tellement d’autres lieux à explorer en chemin.</a:t>
            </a:r>
            <a:endParaRPr lang="fr-FR" sz="1800" dirty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68000"/>
            <a:ext cx="78851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𝑴𝒂𝒊𝒔 𝒑𝒐𝒖𝒓𝒒𝒖𝒐𝒊… ?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Avant tout, l’inconnu qui m’attend chaque jour,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Vivre sans réfléchir et se laisser porter par son cœur, ses envies.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Et puis, bien sûr, les rencontres, celles qui font de ce voyage toute la magie.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Partager et se rassembler,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S’unir pour s’enrichir.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L’idée principale était de tout quitter, se séparer de tout bien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pour revenir à l’essentiel.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Je privilégie l’humain avant tout,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Aucune raison d’avoir peur, de douter, où de ne pas avoir confiance.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Rien ne vaut la chaleur d’un repas partagé ou le plaisir d’un chemin.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Raconter mon aventure, c’est un peu ce que je fais tous les jours,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chemeClr val="bg1"/>
                </a:solidFill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un échange sincère avec vous, une force qui me pousse à aller au bout.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 smtClean="0">
              <a:solidFill>
                <a:schemeClr val="bg1"/>
              </a:solidFill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20140564_1124908802020652_550662522912072842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818325" cy="5903913"/>
          </a:xfrm>
          <a:prstGeom prst="rect">
            <a:avLst/>
          </a:prstGeom>
        </p:spPr>
      </p:pic>
      <p:pic>
        <p:nvPicPr>
          <p:cNvPr id="3" name="Image 2" descr="445179751_1195875381590660_39502698542061674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5241" y="1"/>
            <a:ext cx="4099429" cy="5903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1278" y="4572000"/>
            <a:ext cx="394255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/>
              <a:t>Les différentes couleurs pour les endroits où je suis passé, et en violet tout ce qui me reste à effectuer.</a:t>
            </a:r>
            <a:endParaRPr lang="fr-FR" sz="20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5415" y="0"/>
            <a:ext cx="4079698" cy="1492716"/>
          </a:xfrm>
          <a:prstGeom prst="rect">
            <a:avLst/>
          </a:prstGeom>
          <a:solidFill>
            <a:srgbClr val="FFFF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Dernière mise à jour de la carte.   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𝐉𝐨𝐮𝐫 𝟑𝟓𝟖, 𝟖𝟕𝟑𝟓𝐤𝐦 𝐩𝐚𝐫𝐜𝐨𝐮𝐫𝐮𝐬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Moyenne journalière parcourus : 24,4km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𝐀̀ 𝐏𝐨𝐧𝐭𝐚𝐫𝐥𝐢𝐞𝐫 (𝟐𝟓)       21.05.2024  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5" name="Picture 3" descr="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713" y="168275"/>
            <a:ext cx="145125" cy="1524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805415" cy="1600438"/>
          </a:xfrm>
          <a:prstGeom prst="rect">
            <a:avLst/>
          </a:prstGeom>
          <a:solidFill>
            <a:srgbClr val="FFFF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La carte de cet incroyable voyage autour de la France.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Plus de 12 000 km sur et hors des sentiers et uniquement à pied.   </a:t>
            </a:r>
            <a:b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</a:b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 Historic" pitchFamily="34" charset="0"/>
                <a:cs typeface="Segoe UI Historic" pitchFamily="34" charset="0"/>
              </a:rPr>
              <a:t>Les différentes couleurs pour les endroits où je suis passé, et en violet tout ce qui me reste à effectuer.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21.01.2024  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UI Historic" pitchFamily="34" charset="0"/>
              <a:cs typeface="Segoe UI Historic" pitchFamily="34" charset="0"/>
            </a:endParaRPr>
          </a:p>
        </p:txBody>
      </p:sp>
      <p:pic>
        <p:nvPicPr>
          <p:cNvPr id="3077" name="Picture 5" descr="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045" y="-168275"/>
            <a:ext cx="145125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000" y="360000"/>
            <a:ext cx="6840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prstClr val="black"/>
                </a:solidFill>
              </a:rPr>
              <a:t>𝐒𝐭𝐞𝐩𝐡 𝐑𝐨𝐚𝐝 𝐓𝐨𝐮𝐫 - 𝐉𝐨𝐮𝐫 𝟑𝟒𝟐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𝐷𝑒 𝐶ℎ𝑎̂𝑡𝑒𝑛𝑜𝑖𝑠 𝑎̀ 𝑅𝑖𝑞𝑢𝑒𝑤𝑖ℎ𝑟,</a:t>
            </a:r>
          </a:p>
          <a:p>
            <a:r>
              <a:rPr lang="vi-VN" sz="2000" dirty="0" smtClean="0">
                <a:solidFill>
                  <a:prstClr val="black"/>
                </a:solidFill>
              </a:rPr>
              <a:t>𝑅𝑜𝑢𝑡𝑒 𝑑𝑒</a:t>
            </a:r>
            <a:r>
              <a:rPr lang="fr-FR" sz="2000" dirty="0" smtClean="0">
                <a:solidFill>
                  <a:prstClr val="black"/>
                </a:solidFill>
              </a:rPr>
              <a:t>s</a:t>
            </a:r>
            <a:r>
              <a:rPr lang="vi-VN" sz="2000" dirty="0" smtClean="0">
                <a:solidFill>
                  <a:prstClr val="black"/>
                </a:solidFill>
              </a:rPr>
              <a:t> 𝑣𝑖𝑛𝑠 𝑑’𝐴𝑙𝑠𝑎𝑐𝑒, 𝐶ℎ𝑎̂𝑡𝑒𝑎𝑢 𝑑𝑢 𝐻𝑎𝑢𝑡-𝐾</a:t>
            </a:r>
            <a:r>
              <a:rPr lang="fr-FR" sz="2000" dirty="0" smtClean="0">
                <a:solidFill>
                  <a:prstClr val="black"/>
                </a:solidFill>
              </a:rPr>
              <a:t>œ</a:t>
            </a:r>
            <a:r>
              <a:rPr lang="vi-VN" sz="2000" dirty="0" smtClean="0">
                <a:solidFill>
                  <a:prstClr val="black"/>
                </a:solidFill>
              </a:rPr>
              <a:t>𝑛𝑖𝑔𝑠𝑏𝑜𝑢𝑟𝑔 </a:t>
            </a:r>
            <a:endParaRPr lang="fr-FR" sz="2000" dirty="0" smtClean="0">
              <a:solidFill>
                <a:prstClr val="black"/>
              </a:solidFill>
            </a:endParaRPr>
          </a:p>
          <a:p>
            <a:r>
              <a:rPr lang="vi-VN" sz="2000" dirty="0" smtClean="0">
                <a:solidFill>
                  <a:prstClr val="black"/>
                </a:solidFill>
              </a:rPr>
              <a:t> 𝟚𝟡𝕜𝕞</a:t>
            </a:r>
          </a:p>
          <a:p>
            <a:pPr algn="ctr"/>
            <a:endParaRPr lang="fr-FR" sz="2000" dirty="0" smtClean="0">
              <a:solidFill>
                <a:prstClr val="black"/>
              </a:solidFill>
            </a:endParaRPr>
          </a:p>
          <a:p>
            <a:pPr algn="ctr"/>
            <a:r>
              <a:rPr lang="vi-VN" sz="2000" dirty="0" smtClean="0">
                <a:solidFill>
                  <a:prstClr val="black"/>
                </a:solidFill>
              </a:rPr>
              <a:t>𝑹𝒊𝒒𝒖𝒆𝒘𝒊𝒉𝒓…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C’est une maison bleue,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Recouverte de bois précieux,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J’y suis </a:t>
            </a:r>
            <a:r>
              <a:rPr lang="fr-FR" sz="2000" dirty="0" err="1" smtClean="0">
                <a:solidFill>
                  <a:prstClr val="black"/>
                </a:solidFill>
              </a:rPr>
              <a:t>V’nu</a:t>
            </a:r>
            <a:r>
              <a:rPr lang="fr-FR" sz="2000" dirty="0" smtClean="0">
                <a:solidFill>
                  <a:prstClr val="black"/>
                </a:solidFill>
              </a:rPr>
              <a:t> à pied,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Sans compter mes pas,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Ceux qui vivent là,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m’ont donné les clés,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Façade à colombages,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Comme plongé au Moyen Âge,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Sur ces rues pavées,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À déambuler, moi le chevalier,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Sans armure, ni épée,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000" y="108000"/>
            <a:ext cx="594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Et les villages s’allument,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De leurs plus beaux costumes,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La nuit tombée.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Nageant dans votre histoire,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Une cigogne par son regard,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M’a presque envoûté,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Comme un nouveau né,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Qui soudain peut voir,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Un visage aimé,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De cités éternelles,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Aux ruelles multicolores,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C’est un arc en ciel,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De nuances pastels,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Et de ce tableau,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J’en fais mon décor.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Et les villages s’allument,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De leurs plus beaux costumes,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La nuit tombée… </a:t>
            </a:r>
            <a:endParaRPr lang="fr-FR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1 Vous voyez, même à Riquewihr ça fonction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000" y="0"/>
            <a:ext cx="4427935" cy="5903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8000" y="4680000"/>
            <a:ext cx="442800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dirty="0" smtClean="0"/>
              <a:t>Vous voyez, même à Riquewihr </a:t>
            </a:r>
          </a:p>
          <a:p>
            <a:pPr algn="ctr"/>
            <a:r>
              <a:rPr lang="fr-FR" sz="1800" b="1" dirty="0" smtClean="0"/>
              <a:t>ça fonctionne. </a:t>
            </a:r>
          </a:p>
          <a:p>
            <a:pPr algn="ctr"/>
            <a:r>
              <a:rPr lang="fr-FR" sz="1800" b="1" dirty="0" smtClean="0"/>
              <a:t>Il suffit d’être un petit peu patient et les ruelles se vident tout doucement.</a:t>
            </a:r>
            <a:endParaRPr lang="fr-FR" sz="18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1023</Words>
  <Application>Microsoft Office PowerPoint</Application>
  <PresentationFormat>Personnalisé</PresentationFormat>
  <Paragraphs>134</Paragraphs>
  <Slides>39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Roland</dc:creator>
  <cp:lastModifiedBy>Roland</cp:lastModifiedBy>
  <cp:revision>156</cp:revision>
  <dcterms:created xsi:type="dcterms:W3CDTF">2020-05-12T17:47:43Z</dcterms:created>
  <dcterms:modified xsi:type="dcterms:W3CDTF">2024-07-12T16:54:53Z</dcterms:modified>
</cp:coreProperties>
</file>