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87" r:id="rId3"/>
    <p:sldId id="256" r:id="rId4"/>
    <p:sldId id="283" r:id="rId5"/>
    <p:sldId id="282" r:id="rId6"/>
    <p:sldId id="281" r:id="rId7"/>
    <p:sldId id="280" r:id="rId8"/>
    <p:sldId id="279" r:id="rId9"/>
    <p:sldId id="278" r:id="rId10"/>
    <p:sldId id="277" r:id="rId11"/>
    <p:sldId id="276" r:id="rId12"/>
    <p:sldId id="275" r:id="rId13"/>
    <p:sldId id="274" r:id="rId14"/>
    <p:sldId id="273" r:id="rId15"/>
    <p:sldId id="272" r:id="rId16"/>
    <p:sldId id="271" r:id="rId17"/>
    <p:sldId id="270" r:id="rId18"/>
    <p:sldId id="269" r:id="rId19"/>
    <p:sldId id="268" r:id="rId20"/>
    <p:sldId id="267" r:id="rId21"/>
    <p:sldId id="266" r:id="rId22"/>
    <p:sldId id="265" r:id="rId23"/>
    <p:sldId id="264" r:id="rId24"/>
    <p:sldId id="263" r:id="rId25"/>
    <p:sldId id="262" r:id="rId26"/>
    <p:sldId id="261" r:id="rId27"/>
    <p:sldId id="285" r:id="rId28"/>
    <p:sldId id="258" r:id="rId29"/>
    <p:sldId id="257" r:id="rId30"/>
    <p:sldId id="260" r:id="rId31"/>
    <p:sldId id="259" r:id="rId32"/>
    <p:sldId id="286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35" autoAdjust="0"/>
    <p:restoredTop sz="94660"/>
  </p:normalViewPr>
  <p:slideViewPr>
    <p:cSldViewPr snapToGrid="0">
      <p:cViewPr varScale="1">
        <p:scale>
          <a:sx n="89" d="100"/>
          <a:sy n="89" d="100"/>
        </p:scale>
        <p:origin x="25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11A115-469B-92A4-3980-2A2216D0EC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A9F4CDE-1532-622C-231E-198B418068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B98E30-0B8B-3422-4817-08461DB84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CC0E3-B9F4-4B16-B309-6878E86941DA}" type="datetimeFigureOut">
              <a:rPr lang="fr-FR" smtClean="0"/>
              <a:t>01/08/2024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097C6C-FB3E-D33D-AD3F-E06538A8D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5863DCE-EAAB-4F82-D44C-980BAACA5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DE836-8447-4398-BD3D-8E1E002E60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1378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68AF5D-6350-0C4A-1049-D7BBF74E8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295BA17-2132-B0E3-3EA1-E7241A8E6A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34D3AD-04D3-44A8-7FB9-725248E03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CC0E3-B9F4-4B16-B309-6878E86941DA}" type="datetimeFigureOut">
              <a:rPr lang="fr-FR" smtClean="0"/>
              <a:t>01/08/2024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50D73C0-8AD8-9DA9-D6E7-97663C9B7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F1AB08B-CCFA-C123-B4F5-737F833FA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DE836-8447-4398-BD3D-8E1E002E60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7361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1BDD38-9F45-8D1A-EB02-E986ABB52B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3AFF471-E735-346D-CD54-9436381134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02E6AD-9676-06C3-C8CB-1ECC68CD5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CC0E3-B9F4-4B16-B309-6878E86941DA}" type="datetimeFigureOut">
              <a:rPr lang="fr-FR" smtClean="0"/>
              <a:t>01/08/2024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C373B70-F41A-02C1-CECF-1D1D840AD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224144D-67FF-2C04-6AC3-CDF74508B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DE836-8447-4398-BD3D-8E1E002E60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06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15C8FC-4BC0-6134-9097-CE53D6F49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4DA47ED-1242-1B07-F461-DF3A765940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796ED40-FCC0-056D-AA4F-97CDA025AC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E9D9D52-7C1F-0113-8E75-CE56BF024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CC0E3-B9F4-4B16-B309-6878E86941DA}" type="datetimeFigureOut">
              <a:rPr lang="fr-FR" smtClean="0"/>
              <a:t>01/08/2024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081CDD9-81A6-CE48-4592-1B8B7847E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6617859-B524-DB61-5F33-4EAB2CA08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DE836-8447-4398-BD3D-8E1E002E60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51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384B2E-D87C-1265-1618-2489D8AAC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48E4078-2F4A-5E19-2DBC-45B1DB9066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DDFD565-257C-11FC-96AC-BCD4207753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791C9C9-8538-8EF2-ED2D-83183A5ED0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B1EA839-968D-FC60-0D5D-E580D871CF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0E7A677-E0B8-CEE7-8714-6B6E999B3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CC0E3-B9F4-4B16-B309-6878E86941DA}" type="datetimeFigureOut">
              <a:rPr lang="fr-FR" smtClean="0"/>
              <a:t>01/08/2024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9F91DE7-C7DC-5E62-4C8F-5C449E2BBA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D209D53-3F65-D19E-C947-6BE088A63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DE836-8447-4398-BD3D-8E1E002E60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8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78A0DD-6F25-084E-CF37-D74A31FFCD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26F4CC5-470E-D510-7D62-3D9C92CC4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CC0E3-B9F4-4B16-B309-6878E86941DA}" type="datetimeFigureOut">
              <a:rPr lang="fr-FR" smtClean="0"/>
              <a:t>01/08/2024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92B3C9B-478B-B8D4-5708-6C49F5CCA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02DB9A1-DEF2-874A-B7B4-35355C84E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DE836-8447-4398-BD3D-8E1E002E60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224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4DFD4A7-97B4-B273-0A51-BB2789493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CC0E3-B9F4-4B16-B309-6878E86941DA}" type="datetimeFigureOut">
              <a:rPr lang="fr-FR" smtClean="0"/>
              <a:t>01/08/2024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F0B7F39-1829-2F56-8C03-ACA0C6633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C445946-3ECC-68EB-8469-3D54579CC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DE836-8447-4398-BD3D-8E1E002E60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4220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4DFE52-1AF3-416F-1369-EEAF12ECA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68F12EC-D67A-9786-F2CD-2F7821038C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2C24A82-6F94-881A-46DB-1594A6938D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0B80960-3872-A64C-FF62-A9B19988F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CC0E3-B9F4-4B16-B309-6878E86941DA}" type="datetimeFigureOut">
              <a:rPr lang="fr-FR" smtClean="0"/>
              <a:t>01/08/2024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FCEEEEA-D375-4BB8-5082-308C3CBE9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5554B1A-98E9-CCA3-1547-2819D419D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DE836-8447-4398-BD3D-8E1E002E60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3535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98547D-B340-BD94-291E-2A9D4F713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B333525-BBF9-77B2-5133-47EA445ED6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483F068-5A7A-F3DB-C932-A77AFDAADE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851786E-17F8-61BF-4FC0-A0FFFCAB2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CC0E3-B9F4-4B16-B309-6878E86941DA}" type="datetimeFigureOut">
              <a:rPr lang="fr-FR" smtClean="0"/>
              <a:t>01/08/2024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CB63D54-8ED4-14F5-1D0F-6D21C079C5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0CEC857-D14F-822E-D59E-A000453BC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DE836-8447-4398-BD3D-8E1E002E60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582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EF4273-A03E-2066-F992-8795781B1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B5E9286-42FC-17BE-9A43-D1AF653BE3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1B43327-E8C6-C213-3C03-9C73DEFD5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CC0E3-B9F4-4B16-B309-6878E86941DA}" type="datetimeFigureOut">
              <a:rPr lang="fr-FR" smtClean="0"/>
              <a:t>01/08/2024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01AC8E-BC2C-D456-7773-74A69666C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666701-9468-B2A9-BB36-35A2EE881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DE836-8447-4398-BD3D-8E1E002E60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1568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DC40D12-B09F-EF01-A7A2-F3072A4A9E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F2125AD-1938-A11C-C45F-975DA183E1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4A7990-9D2A-3586-6D31-02FAE7B9D0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CC0E3-B9F4-4B16-B309-6878E86941DA}" type="datetimeFigureOut">
              <a:rPr lang="fr-FR" smtClean="0"/>
              <a:t>01/08/2024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A4F2853-8C3E-0913-D611-49853E0A5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BBFCE7-9180-41B6-C5FD-6810B3DBB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DE836-8447-4398-BD3D-8E1E002E60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9382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2142FF6-B388-0FDD-34C6-BD9DE5B37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49E649E-7CB2-1A9C-B9DD-0942E70A00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B429B7-107B-3337-BA2B-9A209B01D4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11CC0E3-B9F4-4B16-B309-6878E86941DA}" type="datetimeFigureOut">
              <a:rPr lang="fr-FR" smtClean="0"/>
              <a:t>01/08/2024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7EAE5B-E722-CFB1-7C3C-83C827969B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71D6F95-BDD6-89E7-5725-5B4D976B2D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3ADE836-8447-4398-BD3D-8E1E002E60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4400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nature, arbre&#10;&#10;Description générée automatiquement">
            <a:extLst>
              <a:ext uri="{FF2B5EF4-FFF2-40B4-BE49-F238E27FC236}">
                <a16:creationId xmlns:a16="http://schemas.microsoft.com/office/drawing/2014/main" id="{6E17F9B3-4CEB-0AB1-6027-C5108CFCED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1914" y="179075"/>
            <a:ext cx="945369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06EE56-E54E-9D41-DB82-4314369F3FCA}"/>
              </a:ext>
            </a:extLst>
          </p:cNvPr>
          <p:cNvSpPr txBox="1"/>
          <p:nvPr/>
        </p:nvSpPr>
        <p:spPr>
          <a:xfrm>
            <a:off x="3858322" y="148092"/>
            <a:ext cx="89432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Roque </a:t>
            </a:r>
            <a:r>
              <a:rPr lang="fr-FR" sz="2400" b="1" dirty="0" err="1"/>
              <a:t>Gageac</a:t>
            </a:r>
            <a:r>
              <a:rPr lang="fr-FR" sz="2400" b="1" dirty="0"/>
              <a:t> - Dordogne</a:t>
            </a:r>
          </a:p>
        </p:txBody>
      </p:sp>
    </p:spTree>
    <p:extLst>
      <p:ext uri="{BB962C8B-B14F-4D97-AF65-F5344CB8AC3E}">
        <p14:creationId xmlns:p14="http://schemas.microsoft.com/office/powerpoint/2010/main" val="1609785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  <p:sndAc>
          <p:stSnd loop="1">
            <p:snd r:embed="rId2" name="Ma Dordogne (1).wav"/>
          </p:stSnd>
        </p:sndAc>
      </p:transition>
    </mc:Choice>
    <mc:Fallback>
      <p:transition spd="slow" advClick="0" advTm="9000">
        <p:fade/>
        <p:sndAc>
          <p:stSnd loop="1">
            <p:snd r:embed="rId2" name="Ma Dordogne (1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A385FBB-367F-B037-267F-EB6005EB7BAB}"/>
              </a:ext>
            </a:extLst>
          </p:cNvPr>
          <p:cNvSpPr/>
          <p:nvPr/>
        </p:nvSpPr>
        <p:spPr>
          <a:xfrm>
            <a:off x="0" y="107576"/>
            <a:ext cx="12192000" cy="675042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Dans le quart sud-est du département de la Dordogne, en Périgord noir, La Roque-</a:t>
            </a:r>
            <a:r>
              <a:rPr lang="fr-FR" sz="4000" b="1" dirty="0" err="1">
                <a:solidFill>
                  <a:srgbClr val="FFFF00"/>
                </a:solidFill>
              </a:rPr>
              <a:t>Gageac</a:t>
            </a:r>
            <a:r>
              <a:rPr lang="fr-FR" sz="4000" b="1" dirty="0">
                <a:solidFill>
                  <a:srgbClr val="FFFF00"/>
                </a:solidFill>
              </a:rPr>
              <a:t> est une commune située principalement en rive droite de la Dordogne. Une portion du territoire communal de moins de 40 hectares est néanmoins située en rive opposée, au lieu-dit la Borgne. C'est une commune rurale1 qui fait partie de l'aire d'attraction de Sarlat-la-Canéda2, zonage d'étude défini par l'Insee, qui a remplacé en 2020 l'aire urbaine de Sarlat-la-Canéda dont La Roque-</a:t>
            </a:r>
            <a:r>
              <a:rPr lang="fr-FR" sz="4000" b="1" dirty="0" err="1">
                <a:solidFill>
                  <a:srgbClr val="FFFF00"/>
                </a:solidFill>
              </a:rPr>
              <a:t>Gageac</a:t>
            </a:r>
            <a:r>
              <a:rPr lang="fr-FR" sz="4000" b="1" dirty="0">
                <a:solidFill>
                  <a:srgbClr val="FFFF00"/>
                </a:solidFill>
              </a:rPr>
              <a:t> faisait partie.</a:t>
            </a:r>
          </a:p>
        </p:txBody>
      </p:sp>
    </p:spTree>
    <p:extLst>
      <p:ext uri="{BB962C8B-B14F-4D97-AF65-F5344CB8AC3E}">
        <p14:creationId xmlns:p14="http://schemas.microsoft.com/office/powerpoint/2010/main" val="3857002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ature, eau&#10;&#10;Description générée automatiquement">
            <a:extLst>
              <a:ext uri="{FF2B5EF4-FFF2-40B4-BE49-F238E27FC236}">
                <a16:creationId xmlns:a16="http://schemas.microsoft.com/office/drawing/2014/main" id="{8D2AC9F6-BC11-0445-5AFA-A9D5D29AAE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203" y="279000"/>
            <a:ext cx="940959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45EEB2-BE5D-D782-174F-034A0CB4B3BB}"/>
              </a:ext>
            </a:extLst>
          </p:cNvPr>
          <p:cNvSpPr txBox="1"/>
          <p:nvPr/>
        </p:nvSpPr>
        <p:spPr>
          <a:xfrm>
            <a:off x="3330409" y="5827737"/>
            <a:ext cx="103273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La Roque-</a:t>
            </a:r>
            <a:r>
              <a:rPr lang="fr-FR" sz="2400" b="1" dirty="0" err="1"/>
              <a:t>Gageac</a:t>
            </a:r>
            <a:r>
              <a:rPr lang="fr-FR" sz="2400" b="1" dirty="0"/>
              <a:t> et la rivière Dordogne</a:t>
            </a:r>
          </a:p>
        </p:txBody>
      </p:sp>
    </p:spTree>
    <p:extLst>
      <p:ext uri="{BB962C8B-B14F-4D97-AF65-F5344CB8AC3E}">
        <p14:creationId xmlns:p14="http://schemas.microsoft.com/office/powerpoint/2010/main" val="3976303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bâtiment, ciel&#10;&#10;Description générée automatiquement">
            <a:extLst>
              <a:ext uri="{FF2B5EF4-FFF2-40B4-BE49-F238E27FC236}">
                <a16:creationId xmlns:a16="http://schemas.microsoft.com/office/drawing/2014/main" id="{B038445B-5427-8526-FDDC-FE876E4E64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132" y="189000"/>
            <a:ext cx="4320000" cy="648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536282-77AB-FD00-7D6A-103229EE3B14}"/>
              </a:ext>
            </a:extLst>
          </p:cNvPr>
          <p:cNvSpPr txBox="1"/>
          <p:nvPr/>
        </p:nvSpPr>
        <p:spPr>
          <a:xfrm>
            <a:off x="1372497" y="-2003611"/>
            <a:ext cx="323527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La Roque </a:t>
            </a:r>
            <a:r>
              <a:rPr lang="fr-FR" sz="2400" b="1" dirty="0" err="1"/>
              <a:t>Gageac</a:t>
            </a:r>
            <a:endParaRPr lang="fr-FR" sz="2400" b="1" dirty="0"/>
          </a:p>
        </p:txBody>
      </p:sp>
      <p:pic>
        <p:nvPicPr>
          <p:cNvPr id="6" name="Image 5" descr="Une image contenant plein air, plante, arbre, sol&#10;&#10;Description générée automatiquement">
            <a:extLst>
              <a:ext uri="{FF2B5EF4-FFF2-40B4-BE49-F238E27FC236}">
                <a16:creationId xmlns:a16="http://schemas.microsoft.com/office/drawing/2014/main" id="{90B39AFB-EF64-DB99-E263-C45A578187F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3386" y="189000"/>
            <a:ext cx="4858482" cy="648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827DF07-4F6E-9A79-E087-43DD98581938}"/>
              </a:ext>
            </a:extLst>
          </p:cNvPr>
          <p:cNvSpPr txBox="1"/>
          <p:nvPr/>
        </p:nvSpPr>
        <p:spPr>
          <a:xfrm>
            <a:off x="7487323" y="3991344"/>
            <a:ext cx="37113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>
                <a:solidFill>
                  <a:schemeClr val="bg1"/>
                </a:solidFill>
              </a:rPr>
              <a:t>La Roque-</a:t>
            </a:r>
            <a:r>
              <a:rPr lang="fr-FR" sz="2400" b="1" dirty="0" err="1">
                <a:solidFill>
                  <a:schemeClr val="bg1"/>
                </a:solidFill>
              </a:rPr>
              <a:t>Gageac</a:t>
            </a:r>
            <a:r>
              <a:rPr lang="fr-FR" sz="2400" b="1" dirty="0">
                <a:solidFill>
                  <a:schemeClr val="bg1"/>
                </a:solidFill>
              </a:rPr>
              <a:t> - rue</a:t>
            </a:r>
          </a:p>
        </p:txBody>
      </p:sp>
    </p:spTree>
    <p:extLst>
      <p:ext uri="{BB962C8B-B14F-4D97-AF65-F5344CB8AC3E}">
        <p14:creationId xmlns:p14="http://schemas.microsoft.com/office/powerpoint/2010/main" val="617006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voie&#10;&#10;Description générée automatiquement">
            <a:extLst>
              <a:ext uri="{FF2B5EF4-FFF2-40B4-BE49-F238E27FC236}">
                <a16:creationId xmlns:a16="http://schemas.microsoft.com/office/drawing/2014/main" id="{3D0124F1-40EC-B3C9-0C1C-E7349E9B0F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868" y="189000"/>
            <a:ext cx="4320000" cy="648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4C4404-2053-DC9F-847D-DEF47CF43DCC}"/>
              </a:ext>
            </a:extLst>
          </p:cNvPr>
          <p:cNvSpPr txBox="1"/>
          <p:nvPr/>
        </p:nvSpPr>
        <p:spPr>
          <a:xfrm>
            <a:off x="4959275" y="2441986"/>
            <a:ext cx="246785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Roque-Gageac, bâtiments le long de la promenade fluviale, Château La Malartrie en arrière-plan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77712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ture, Véhicule terrestre, véhicule&#10;&#10;Description générée automatiquement">
            <a:extLst>
              <a:ext uri="{FF2B5EF4-FFF2-40B4-BE49-F238E27FC236}">
                <a16:creationId xmlns:a16="http://schemas.microsoft.com/office/drawing/2014/main" id="{AFFD7F50-EB2F-771F-65EB-9CACFD5C94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D942FA-D0AD-D540-8501-5CEE70F6FCB4}"/>
              </a:ext>
            </a:extLst>
          </p:cNvPr>
          <p:cNvSpPr txBox="1"/>
          <p:nvPr/>
        </p:nvSpPr>
        <p:spPr>
          <a:xfrm>
            <a:off x="4098664" y="4549676"/>
            <a:ext cx="77894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La Roque-</a:t>
            </a:r>
            <a:r>
              <a:rPr lang="fr-FR" sz="2400" b="1" dirty="0" err="1"/>
              <a:t>Gageac</a:t>
            </a:r>
            <a:r>
              <a:rPr lang="fr-FR" sz="2400" b="1" dirty="0"/>
              <a:t> - Panorama</a:t>
            </a:r>
          </a:p>
        </p:txBody>
      </p:sp>
    </p:spTree>
    <p:extLst>
      <p:ext uri="{BB962C8B-B14F-4D97-AF65-F5344CB8AC3E}">
        <p14:creationId xmlns:p14="http://schemas.microsoft.com/office/powerpoint/2010/main" val="888406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voyage&#10;&#10;Description générée automatiquement">
            <a:extLst>
              <a:ext uri="{FF2B5EF4-FFF2-40B4-BE49-F238E27FC236}">
                <a16:creationId xmlns:a16="http://schemas.microsoft.com/office/drawing/2014/main" id="{52E56BB4-3396-B937-1073-98956B5457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6079" y="279000"/>
            <a:ext cx="916688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A8680F-63AC-A062-24B3-542DF4303864}"/>
              </a:ext>
            </a:extLst>
          </p:cNvPr>
          <p:cNvSpPr txBox="1"/>
          <p:nvPr/>
        </p:nvSpPr>
        <p:spPr>
          <a:xfrm>
            <a:off x="637141" y="4032175"/>
            <a:ext cx="1091771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La RD 703 traverse le bourg de La Roque-</a:t>
            </a:r>
            <a:r>
              <a:rPr lang="fr-FR" sz="2400" b="1" dirty="0" err="1"/>
              <a:t>Gageac</a:t>
            </a:r>
            <a:r>
              <a:rPr lang="fr-FR" sz="2400" b="1" dirty="0"/>
              <a:t> en longeant la Dordogne.</a:t>
            </a:r>
          </a:p>
        </p:txBody>
      </p:sp>
    </p:spTree>
    <p:extLst>
      <p:ext uri="{BB962C8B-B14F-4D97-AF65-F5344CB8AC3E}">
        <p14:creationId xmlns:p14="http://schemas.microsoft.com/office/powerpoint/2010/main" val="1963325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5EA18BA5-64E9-B445-3C3F-92EE24A9BE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1793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FE9E98-D413-0BE0-EA1D-78BC4B73DA64}"/>
              </a:ext>
            </a:extLst>
          </p:cNvPr>
          <p:cNvSpPr txBox="1"/>
          <p:nvPr/>
        </p:nvSpPr>
        <p:spPr>
          <a:xfrm>
            <a:off x="2402413" y="4180344"/>
            <a:ext cx="93085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La falaise calcaire au pied de laquelle s'étend le bourg.</a:t>
            </a:r>
          </a:p>
        </p:txBody>
      </p:sp>
    </p:spTree>
    <p:extLst>
      <p:ext uri="{BB962C8B-B14F-4D97-AF65-F5344CB8AC3E}">
        <p14:creationId xmlns:p14="http://schemas.microsoft.com/office/powerpoint/2010/main" val="1185946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Vue plongeante, aérien, plein air&#10;&#10;Description générée automatiquement">
            <a:extLst>
              <a:ext uri="{FF2B5EF4-FFF2-40B4-BE49-F238E27FC236}">
                <a16:creationId xmlns:a16="http://schemas.microsoft.com/office/drawing/2014/main" id="{E0CEFFB2-D2F2-03D1-89B2-B1D287923B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702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23181B-A3DD-66BE-5DE0-4862C4583334}"/>
              </a:ext>
            </a:extLst>
          </p:cNvPr>
          <p:cNvSpPr txBox="1"/>
          <p:nvPr/>
        </p:nvSpPr>
        <p:spPr>
          <a:xfrm>
            <a:off x="9075701" y="1266939"/>
            <a:ext cx="277844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Au premier plan : en bas à gauche les Landes ; en bas à droite </a:t>
            </a:r>
            <a:r>
              <a:rPr lang="fr-FR" sz="2400" b="1" dirty="0" err="1"/>
              <a:t>Satnt</a:t>
            </a:r>
            <a:r>
              <a:rPr lang="fr-FR" sz="2400" b="1" dirty="0"/>
              <a:t>-Donat ; au centre les </a:t>
            </a:r>
            <a:r>
              <a:rPr lang="fr-FR" sz="2400" b="1" dirty="0" err="1"/>
              <a:t>Carbonnières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9291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banque&#10;&#10;Description générée automatiquement">
            <a:extLst>
              <a:ext uri="{FF2B5EF4-FFF2-40B4-BE49-F238E27FC236}">
                <a16:creationId xmlns:a16="http://schemas.microsoft.com/office/drawing/2014/main" id="{3433B414-471B-B237-3FFC-C50CCE2A68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8551" y="124763"/>
            <a:ext cx="954320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27704D-F45A-31C4-EC32-9AFFFC89CF3A}"/>
              </a:ext>
            </a:extLst>
          </p:cNvPr>
          <p:cNvSpPr txBox="1"/>
          <p:nvPr/>
        </p:nvSpPr>
        <p:spPr>
          <a:xfrm>
            <a:off x="2025496" y="3811012"/>
            <a:ext cx="862620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La Dordogne au bourg de La Roque-</a:t>
            </a:r>
            <a:r>
              <a:rPr lang="fr-FR" sz="2400" b="1" dirty="0" err="1"/>
              <a:t>Gageac</a:t>
            </a:r>
            <a:r>
              <a:rPr lang="fr-FR" sz="2400" b="1" dirty="0"/>
              <a:t>. En rive opposée, commune de Cénac-et-Saint-Julien.</a:t>
            </a:r>
          </a:p>
        </p:txBody>
      </p:sp>
    </p:spTree>
    <p:extLst>
      <p:ext uri="{BB962C8B-B14F-4D97-AF65-F5344CB8AC3E}">
        <p14:creationId xmlns:p14="http://schemas.microsoft.com/office/powerpoint/2010/main" val="3075071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arbre&#10;&#10;Description générée automatiquement">
            <a:extLst>
              <a:ext uri="{FF2B5EF4-FFF2-40B4-BE49-F238E27FC236}">
                <a16:creationId xmlns:a16="http://schemas.microsoft.com/office/drawing/2014/main" id="{535707DF-9679-554B-A013-A0B9EFA02D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B285E5-0B3E-837F-E9AD-502007D74FAC}"/>
              </a:ext>
            </a:extLst>
          </p:cNvPr>
          <p:cNvSpPr txBox="1"/>
          <p:nvPr/>
        </p:nvSpPr>
        <p:spPr>
          <a:xfrm>
            <a:off x="3999123" y="4609602"/>
            <a:ext cx="736551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La Dordogne à La Roque-</a:t>
            </a:r>
            <a:r>
              <a:rPr lang="fr-FR" sz="2400" b="1" dirty="0" err="1"/>
              <a:t>Gageac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80538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ature, plante&#10;&#10;Description générée automatiquement">
            <a:extLst>
              <a:ext uri="{FF2B5EF4-FFF2-40B4-BE49-F238E27FC236}">
                <a16:creationId xmlns:a16="http://schemas.microsoft.com/office/drawing/2014/main" id="{71A4FDD9-8D82-50E8-9DFB-7C6C8864B7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6579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EF5464-0C4C-D61E-E39B-AE3AB0CD2938}"/>
              </a:ext>
            </a:extLst>
          </p:cNvPr>
          <p:cNvSpPr txBox="1"/>
          <p:nvPr/>
        </p:nvSpPr>
        <p:spPr>
          <a:xfrm>
            <a:off x="3396763" y="4180344"/>
            <a:ext cx="670201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Le coteau au nord et au nord-est du bourg.</a:t>
            </a:r>
          </a:p>
        </p:txBody>
      </p:sp>
    </p:spTree>
    <p:extLst>
      <p:ext uri="{BB962C8B-B14F-4D97-AF65-F5344CB8AC3E}">
        <p14:creationId xmlns:p14="http://schemas.microsoft.com/office/powerpoint/2010/main" val="1358107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montagne&#10;&#10;Description générée automatiquement">
            <a:extLst>
              <a:ext uri="{FF2B5EF4-FFF2-40B4-BE49-F238E27FC236}">
                <a16:creationId xmlns:a16="http://schemas.microsoft.com/office/drawing/2014/main" id="{707ACB89-49D8-F8CD-0EF3-7D86F33620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0373" y="279000"/>
            <a:ext cx="8391254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51BA80-940D-96FF-A7B9-19FDCA5448ED}"/>
              </a:ext>
            </a:extLst>
          </p:cNvPr>
          <p:cNvSpPr txBox="1"/>
          <p:nvPr/>
        </p:nvSpPr>
        <p:spPr>
          <a:xfrm>
            <a:off x="3015582" y="4180344"/>
            <a:ext cx="637928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Le coteau au nord et au nord-est du bourg.</a:t>
            </a:r>
          </a:p>
        </p:txBody>
      </p:sp>
    </p:spTree>
    <p:extLst>
      <p:ext uri="{BB962C8B-B14F-4D97-AF65-F5344CB8AC3E}">
        <p14:creationId xmlns:p14="http://schemas.microsoft.com/office/powerpoint/2010/main" val="664391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montagne, arbre&#10;&#10;Description générée automatiquement">
            <a:extLst>
              <a:ext uri="{FF2B5EF4-FFF2-40B4-BE49-F238E27FC236}">
                <a16:creationId xmlns:a16="http://schemas.microsoft.com/office/drawing/2014/main" id="{05B38DB6-2783-5FEE-3F78-6FC9563BA0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6" y="279000"/>
            <a:ext cx="946478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5E9343-110D-D0A2-C1EC-CB7C6186A83B}"/>
              </a:ext>
            </a:extLst>
          </p:cNvPr>
          <p:cNvSpPr txBox="1"/>
          <p:nvPr/>
        </p:nvSpPr>
        <p:spPr>
          <a:xfrm>
            <a:off x="324522" y="4180344"/>
            <a:ext cx="115429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La Roque-</a:t>
            </a:r>
            <a:r>
              <a:rPr lang="fr-FR" sz="2400" b="1" dirty="0" err="1"/>
              <a:t>Gageac</a:t>
            </a:r>
            <a:r>
              <a:rPr lang="fr-FR" sz="2400" b="1" dirty="0"/>
              <a:t> (au fond à gauche, sous la falaise) et la vallée de la Dordogne.</a:t>
            </a:r>
          </a:p>
        </p:txBody>
      </p:sp>
    </p:spTree>
    <p:extLst>
      <p:ext uri="{BB962C8B-B14F-4D97-AF65-F5344CB8AC3E}">
        <p14:creationId xmlns:p14="http://schemas.microsoft.com/office/powerpoint/2010/main" val="3358167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maison&#10;&#10;Description générée automatiquement">
            <a:extLst>
              <a:ext uri="{FF2B5EF4-FFF2-40B4-BE49-F238E27FC236}">
                <a16:creationId xmlns:a16="http://schemas.microsoft.com/office/drawing/2014/main" id="{FD97D6A2-B668-7782-90DE-E439320207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E1A5BF-C3B1-EF6A-1D92-7DC7B1C68C10}"/>
              </a:ext>
            </a:extLst>
          </p:cNvPr>
          <p:cNvSpPr txBox="1"/>
          <p:nvPr/>
        </p:nvSpPr>
        <p:spPr>
          <a:xfrm>
            <a:off x="4690335" y="4180344"/>
            <a:ext cx="771323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La mairie en 2023.</a:t>
            </a:r>
          </a:p>
        </p:txBody>
      </p:sp>
    </p:spTree>
    <p:extLst>
      <p:ext uri="{BB962C8B-B14F-4D97-AF65-F5344CB8AC3E}">
        <p14:creationId xmlns:p14="http://schemas.microsoft.com/office/powerpoint/2010/main" val="2264688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arbre, signalisation&#10;&#10;Description générée automatiquement">
            <a:extLst>
              <a:ext uri="{FF2B5EF4-FFF2-40B4-BE49-F238E27FC236}">
                <a16:creationId xmlns:a16="http://schemas.microsoft.com/office/drawing/2014/main" id="{E725AF5A-CE9A-AF74-7C1B-29E48D3FEB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8427" y="279000"/>
            <a:ext cx="8435146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E80237-79E8-0B42-1206-A7FEC76BD508}"/>
              </a:ext>
            </a:extLst>
          </p:cNvPr>
          <p:cNvSpPr txBox="1"/>
          <p:nvPr/>
        </p:nvSpPr>
        <p:spPr>
          <a:xfrm>
            <a:off x="10413978" y="699248"/>
            <a:ext cx="177802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Panneau d'entrée dans le bourg.</a:t>
            </a:r>
          </a:p>
        </p:txBody>
      </p:sp>
    </p:spTree>
    <p:extLst>
      <p:ext uri="{BB962C8B-B14F-4D97-AF65-F5344CB8AC3E}">
        <p14:creationId xmlns:p14="http://schemas.microsoft.com/office/powerpoint/2010/main" val="1558395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ciel, ruine&#10;&#10;Description générée automatiquement">
            <a:extLst>
              <a:ext uri="{FF2B5EF4-FFF2-40B4-BE49-F238E27FC236}">
                <a16:creationId xmlns:a16="http://schemas.microsoft.com/office/drawing/2014/main" id="{77CB3F8F-47F4-4DB8-AE68-6EBE37F7AC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4000" y="337500"/>
            <a:ext cx="8244000" cy="6183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E3C26F-3094-56C1-A79E-9422349633E4}"/>
              </a:ext>
            </a:extLst>
          </p:cNvPr>
          <p:cNvSpPr txBox="1"/>
          <p:nvPr/>
        </p:nvSpPr>
        <p:spPr>
          <a:xfrm>
            <a:off x="3980329" y="4180344"/>
            <a:ext cx="787459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Les vestiges du fort troglodytique.</a:t>
            </a:r>
          </a:p>
        </p:txBody>
      </p:sp>
    </p:spTree>
    <p:extLst>
      <p:ext uri="{BB962C8B-B14F-4D97-AF65-F5344CB8AC3E}">
        <p14:creationId xmlns:p14="http://schemas.microsoft.com/office/powerpoint/2010/main" val="115805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Village&#10;&#10;Description générée automatiquement">
            <a:extLst>
              <a:ext uri="{FF2B5EF4-FFF2-40B4-BE49-F238E27FC236}">
                <a16:creationId xmlns:a16="http://schemas.microsoft.com/office/drawing/2014/main" id="{A388E99B-F648-45D5-2E44-F7ACC66F6A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775" y="279000"/>
            <a:ext cx="1074245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B335A0-B88C-42AA-6AFB-D4D6A2A5AEB0}"/>
              </a:ext>
            </a:extLst>
          </p:cNvPr>
          <p:cNvSpPr txBox="1"/>
          <p:nvPr/>
        </p:nvSpPr>
        <p:spPr>
          <a:xfrm>
            <a:off x="4905487" y="4180344"/>
            <a:ext cx="924081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Le manoir de Tarde.</a:t>
            </a:r>
          </a:p>
        </p:txBody>
      </p:sp>
    </p:spTree>
    <p:extLst>
      <p:ext uri="{BB962C8B-B14F-4D97-AF65-F5344CB8AC3E}">
        <p14:creationId xmlns:p14="http://schemas.microsoft.com/office/powerpoint/2010/main" val="1443188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aison, plein air, plante&#10;&#10;Description générée automatiquement">
            <a:extLst>
              <a:ext uri="{FF2B5EF4-FFF2-40B4-BE49-F238E27FC236}">
                <a16:creationId xmlns:a16="http://schemas.microsoft.com/office/drawing/2014/main" id="{BF561CFD-1D02-DFFD-CE7B-C50CB901E3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374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7510BD-D882-56E1-5F67-54A7D1680FB3}"/>
              </a:ext>
            </a:extLst>
          </p:cNvPr>
          <p:cNvSpPr txBox="1"/>
          <p:nvPr/>
        </p:nvSpPr>
        <p:spPr>
          <a:xfrm>
            <a:off x="387275" y="2769690"/>
            <a:ext cx="28615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Bâtiment situé à environ 150 mètres à l'ouest-nord-ouest du manoir de Tarde, route du Chanoine-Tarde.</a:t>
            </a:r>
          </a:p>
        </p:txBody>
      </p:sp>
    </p:spTree>
    <p:extLst>
      <p:ext uri="{BB962C8B-B14F-4D97-AF65-F5344CB8AC3E}">
        <p14:creationId xmlns:p14="http://schemas.microsoft.com/office/powerpoint/2010/main" val="3562536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jardin, plante, sol&#10;&#10;Description générée automatiquement">
            <a:extLst>
              <a:ext uri="{FF2B5EF4-FFF2-40B4-BE49-F238E27FC236}">
                <a16:creationId xmlns:a16="http://schemas.microsoft.com/office/drawing/2014/main" id="{ACBEED3C-BC91-FA46-03C4-79D938C75A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5085E7-162D-EDA9-E85E-5DB70FC96434}"/>
              </a:ext>
            </a:extLst>
          </p:cNvPr>
          <p:cNvSpPr txBox="1"/>
          <p:nvPr/>
        </p:nvSpPr>
        <p:spPr>
          <a:xfrm>
            <a:off x="3091031" y="4069195"/>
            <a:ext cx="910096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/>
          </a:p>
          <a:p>
            <a:endParaRPr lang="fr-FR" sz="2400" dirty="0"/>
          </a:p>
          <a:p>
            <a:endParaRPr lang="fr-FR" sz="2400" dirty="0"/>
          </a:p>
          <a:p>
            <a:endParaRPr lang="fr-FR" sz="2400" dirty="0"/>
          </a:p>
          <a:p>
            <a:endParaRPr lang="fr-FR" sz="2400" dirty="0"/>
          </a:p>
          <a:p>
            <a:endParaRPr lang="fr-FR" sz="2400" dirty="0"/>
          </a:p>
          <a:p>
            <a:r>
              <a:rPr lang="fr-FR" sz="2400" b="1" dirty="0"/>
              <a:t>Jardin exotique sur les hauteurs du bourg.</a:t>
            </a:r>
          </a:p>
        </p:txBody>
      </p:sp>
    </p:spTree>
    <p:extLst>
      <p:ext uri="{BB962C8B-B14F-4D97-AF65-F5344CB8AC3E}">
        <p14:creationId xmlns:p14="http://schemas.microsoft.com/office/powerpoint/2010/main" val="2670902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lante, bambou&#10;&#10;Description générée automatiquement">
            <a:extLst>
              <a:ext uri="{FF2B5EF4-FFF2-40B4-BE49-F238E27FC236}">
                <a16:creationId xmlns:a16="http://schemas.microsoft.com/office/drawing/2014/main" id="{D1CB7C73-B525-D6AF-6236-45E25A8651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3707" y="189000"/>
            <a:ext cx="4881356" cy="64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8DC5F0-F8B2-05D7-6AA5-08F3C53513EB}"/>
              </a:ext>
            </a:extLst>
          </p:cNvPr>
          <p:cNvSpPr txBox="1"/>
          <p:nvPr/>
        </p:nvSpPr>
        <p:spPr>
          <a:xfrm>
            <a:off x="8509298" y="1361840"/>
            <a:ext cx="357153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La bambousaie</a:t>
            </a:r>
          </a:p>
        </p:txBody>
      </p:sp>
    </p:spTree>
    <p:extLst>
      <p:ext uri="{BB962C8B-B14F-4D97-AF65-F5344CB8AC3E}">
        <p14:creationId xmlns:p14="http://schemas.microsoft.com/office/powerpoint/2010/main" val="388926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arbre&#10;&#10;Description générée automatiquement">
            <a:extLst>
              <a:ext uri="{FF2B5EF4-FFF2-40B4-BE49-F238E27FC236}">
                <a16:creationId xmlns:a16="http://schemas.microsoft.com/office/drawing/2014/main" id="{58AEE2C9-55F6-09EE-56DF-8AFF30FB36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0116" y="279000"/>
            <a:ext cx="931176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AB207F-7DD3-85AE-1D6D-4048A302FBDA}"/>
              </a:ext>
            </a:extLst>
          </p:cNvPr>
          <p:cNvSpPr txBox="1"/>
          <p:nvPr/>
        </p:nvSpPr>
        <p:spPr>
          <a:xfrm>
            <a:off x="4899059" y="4012653"/>
            <a:ext cx="887505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L'église Saint-Donat.</a:t>
            </a:r>
          </a:p>
        </p:txBody>
      </p:sp>
    </p:spTree>
    <p:extLst>
      <p:ext uri="{BB962C8B-B14F-4D97-AF65-F5344CB8AC3E}">
        <p14:creationId xmlns:p14="http://schemas.microsoft.com/office/powerpoint/2010/main" val="3233846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Description générée automatiquement">
            <a:extLst>
              <a:ext uri="{FF2B5EF4-FFF2-40B4-BE49-F238E27FC236}">
                <a16:creationId xmlns:a16="http://schemas.microsoft.com/office/drawing/2014/main" id="{D6B6A0F2-ACBC-616C-9018-1CD2283CA1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1152" y="189000"/>
            <a:ext cx="432000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B14E4C-587E-2314-3B97-9C9CB8A16CAE}"/>
              </a:ext>
            </a:extLst>
          </p:cNvPr>
          <p:cNvSpPr txBox="1"/>
          <p:nvPr/>
        </p:nvSpPr>
        <p:spPr>
          <a:xfrm>
            <a:off x="185854" y="1784195"/>
            <a:ext cx="363529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Sa façade occidentale.</a:t>
            </a:r>
          </a:p>
        </p:txBody>
      </p:sp>
    </p:spTree>
    <p:extLst>
      <p:ext uri="{BB962C8B-B14F-4D97-AF65-F5344CB8AC3E}">
        <p14:creationId xmlns:p14="http://schemas.microsoft.com/office/powerpoint/2010/main" val="37411188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Lieux sacrés, meubles, Paroisse&#10;&#10;Description générée automatiquement">
            <a:extLst>
              <a:ext uri="{FF2B5EF4-FFF2-40B4-BE49-F238E27FC236}">
                <a16:creationId xmlns:a16="http://schemas.microsoft.com/office/drawing/2014/main" id="{134E158B-7456-0EE7-5D0C-1673FA1D37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FC7A9C-4EBD-04FC-79CF-70A1D2040323}"/>
              </a:ext>
            </a:extLst>
          </p:cNvPr>
          <p:cNvSpPr txBox="1"/>
          <p:nvPr/>
        </p:nvSpPr>
        <p:spPr>
          <a:xfrm>
            <a:off x="5649951" y="4034904"/>
            <a:ext cx="87244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Sa nef.</a:t>
            </a:r>
          </a:p>
        </p:txBody>
      </p:sp>
    </p:spTree>
    <p:extLst>
      <p:ext uri="{BB962C8B-B14F-4D97-AF65-F5344CB8AC3E}">
        <p14:creationId xmlns:p14="http://schemas.microsoft.com/office/powerpoint/2010/main" val="4002755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grave, art, lieu de culte&#10;&#10;Description générée automatiquement">
            <a:extLst>
              <a:ext uri="{FF2B5EF4-FFF2-40B4-BE49-F238E27FC236}">
                <a16:creationId xmlns:a16="http://schemas.microsoft.com/office/drawing/2014/main" id="{6FAEA40D-7B52-844B-00F8-F19FDD751F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286CD4-FBC7-96F6-3A0B-952642C93B04}"/>
              </a:ext>
            </a:extLst>
          </p:cNvPr>
          <p:cNvSpPr txBox="1"/>
          <p:nvPr/>
        </p:nvSpPr>
        <p:spPr>
          <a:xfrm>
            <a:off x="4053927" y="4180344"/>
            <a:ext cx="876748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La Vierge de Pitié du XVIIe siècle.</a:t>
            </a:r>
          </a:p>
        </p:txBody>
      </p:sp>
    </p:spTree>
    <p:extLst>
      <p:ext uri="{BB962C8B-B14F-4D97-AF65-F5344CB8AC3E}">
        <p14:creationId xmlns:p14="http://schemas.microsoft.com/office/powerpoint/2010/main" val="1822617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ciel&#10;&#10;Description générée automatiquement">
            <a:extLst>
              <a:ext uri="{FF2B5EF4-FFF2-40B4-BE49-F238E27FC236}">
                <a16:creationId xmlns:a16="http://schemas.microsoft.com/office/drawing/2014/main" id="{3A066FC0-5499-72D0-B4DE-518910AC59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6106" y="189000"/>
            <a:ext cx="4312812" cy="648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BCCC254-C30E-6EDB-3448-FB6A77FB7577}"/>
              </a:ext>
            </a:extLst>
          </p:cNvPr>
          <p:cNvSpPr txBox="1"/>
          <p:nvPr/>
        </p:nvSpPr>
        <p:spPr>
          <a:xfrm>
            <a:off x="8450001" y="1593943"/>
            <a:ext cx="352640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Croix devant l'église.</a:t>
            </a:r>
          </a:p>
        </p:txBody>
      </p:sp>
    </p:spTree>
    <p:extLst>
      <p:ext uri="{BB962C8B-B14F-4D97-AF65-F5344CB8AC3E}">
        <p14:creationId xmlns:p14="http://schemas.microsoft.com/office/powerpoint/2010/main" val="4157701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statue, sol&#10;&#10;Description générée automatiquement">
            <a:extLst>
              <a:ext uri="{FF2B5EF4-FFF2-40B4-BE49-F238E27FC236}">
                <a16:creationId xmlns:a16="http://schemas.microsoft.com/office/drawing/2014/main" id="{7132798D-AF7A-F03B-8448-0F7555F9E3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5321" y="189000"/>
            <a:ext cx="4881357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973ABA-256C-497C-6058-46D7D8A85C8B}"/>
              </a:ext>
            </a:extLst>
          </p:cNvPr>
          <p:cNvSpPr txBox="1"/>
          <p:nvPr/>
        </p:nvSpPr>
        <p:spPr>
          <a:xfrm>
            <a:off x="345688" y="914400"/>
            <a:ext cx="35460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La statue représentant l'Immaculée Conception.</a:t>
            </a:r>
          </a:p>
        </p:txBody>
      </p:sp>
    </p:spTree>
    <p:extLst>
      <p:ext uri="{BB962C8B-B14F-4D97-AF65-F5344CB8AC3E}">
        <p14:creationId xmlns:p14="http://schemas.microsoft.com/office/powerpoint/2010/main" val="1471600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paysage&#10;&#10;Description générée automatiquement">
            <a:extLst>
              <a:ext uri="{FF2B5EF4-FFF2-40B4-BE49-F238E27FC236}">
                <a16:creationId xmlns:a16="http://schemas.microsoft.com/office/drawing/2014/main" id="{AAD81CAF-982A-BDFA-90C3-81EDAC4F1C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9980" y="810000"/>
            <a:ext cx="3492000" cy="5238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montagne, plante&#10;&#10;Description générée automatiquement">
            <a:extLst>
              <a:ext uri="{FF2B5EF4-FFF2-40B4-BE49-F238E27FC236}">
                <a16:creationId xmlns:a16="http://schemas.microsoft.com/office/drawing/2014/main" id="{86892629-9912-C9A4-BB35-32179885786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6020" y="1797000"/>
            <a:ext cx="4896000" cy="3264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31969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pierre&#10;&#10;Description générée automatiquement">
            <a:extLst>
              <a:ext uri="{FF2B5EF4-FFF2-40B4-BE49-F238E27FC236}">
                <a16:creationId xmlns:a16="http://schemas.microsoft.com/office/drawing/2014/main" id="{B4438C2A-D0ED-32B0-D196-9D44B064EA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1988" y="914188"/>
            <a:ext cx="3528000" cy="5292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bâtiment, habits, maison&#10;&#10;Description générée automatiquement">
            <a:extLst>
              <a:ext uri="{FF2B5EF4-FFF2-40B4-BE49-F238E27FC236}">
                <a16:creationId xmlns:a16="http://schemas.microsoft.com/office/drawing/2014/main" id="{E29DFAAC-E284-CFBF-465E-16784AD3C4D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013" y="810000"/>
            <a:ext cx="3492000" cy="5238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85438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plein air, arbre, plante, ciel&#10;&#10;Description générée automatiquement">
            <a:extLst>
              <a:ext uri="{FF2B5EF4-FFF2-40B4-BE49-F238E27FC236}">
                <a16:creationId xmlns:a16="http://schemas.microsoft.com/office/drawing/2014/main" id="{5F28FE3E-A91B-34C5-B958-130BFBC390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1345" y="473336"/>
            <a:ext cx="3420000" cy="513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Image 9" descr="Une image contenant plein air, bâtiment, château, fenêtre&#10;&#10;Description générée automatiquement">
            <a:extLst>
              <a:ext uri="{FF2B5EF4-FFF2-40B4-BE49-F238E27FC236}">
                <a16:creationId xmlns:a16="http://schemas.microsoft.com/office/drawing/2014/main" id="{9F4E18CE-64FF-3180-4D4C-674DAB9383B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0657" y="1242190"/>
            <a:ext cx="3528000" cy="5292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46726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arbre, plein air, plante, herbe&#10;&#10;Description générée automatiquement">
            <a:extLst>
              <a:ext uri="{FF2B5EF4-FFF2-40B4-BE49-F238E27FC236}">
                <a16:creationId xmlns:a16="http://schemas.microsoft.com/office/drawing/2014/main" id="{642F2E3E-9B24-3D07-F2E9-B153C61DCC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9459" y="1904103"/>
            <a:ext cx="5256000" cy="3504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 8" descr="Une image contenant plein air, ciel, plante, bâtiment&#10;&#10;Description générée automatiquement">
            <a:extLst>
              <a:ext uri="{FF2B5EF4-FFF2-40B4-BE49-F238E27FC236}">
                <a16:creationId xmlns:a16="http://schemas.microsoft.com/office/drawing/2014/main" id="{27F1498A-2924-A4D9-D750-987656BCF45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6541" y="972000"/>
            <a:ext cx="3276000" cy="4914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69443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lante, bâtiment, pierre&#10;&#10;Description générée automatiquement">
            <a:extLst>
              <a:ext uri="{FF2B5EF4-FFF2-40B4-BE49-F238E27FC236}">
                <a16:creationId xmlns:a16="http://schemas.microsoft.com/office/drawing/2014/main" id="{DC8A8E9D-9BF6-4276-4E5D-E750D63438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890" y="441064"/>
            <a:ext cx="4176000" cy="6264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06EA321-FC89-A0F6-87B8-4006D1EC6B8B}"/>
              </a:ext>
            </a:extLst>
          </p:cNvPr>
          <p:cNvSpPr txBox="1"/>
          <p:nvPr/>
        </p:nvSpPr>
        <p:spPr>
          <a:xfrm>
            <a:off x="5325037" y="849854"/>
            <a:ext cx="65083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</a:t>
            </a:r>
          </a:p>
          <a:p>
            <a:r>
              <a:rPr lang="fr-FR" sz="3200" b="1" dirty="0"/>
              <a:t> La Roque – </a:t>
            </a:r>
            <a:r>
              <a:rPr lang="fr-FR" sz="3200" b="1" dirty="0" err="1"/>
              <a:t>Gageac</a:t>
            </a:r>
            <a:r>
              <a:rPr lang="fr-FR" sz="3200" b="1" dirty="0"/>
              <a:t>-La Dordogne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89590D24-529D-8F2B-CBF6-E29928726D32}"/>
              </a:ext>
            </a:extLst>
          </p:cNvPr>
          <p:cNvSpPr txBox="1"/>
          <p:nvPr/>
        </p:nvSpPr>
        <p:spPr>
          <a:xfrm>
            <a:off x="5325037" y="2194561"/>
            <a:ext cx="6734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B32AED6-77BD-328F-349F-A411B8732C31}"/>
              </a:ext>
            </a:extLst>
          </p:cNvPr>
          <p:cNvSpPr txBox="1"/>
          <p:nvPr/>
        </p:nvSpPr>
        <p:spPr>
          <a:xfrm>
            <a:off x="5454128" y="3136612"/>
            <a:ext cx="6866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4C571F7-F7D2-804E-8E0C-4C6F06AFD926}"/>
              </a:ext>
            </a:extLst>
          </p:cNvPr>
          <p:cNvSpPr txBox="1"/>
          <p:nvPr/>
        </p:nvSpPr>
        <p:spPr>
          <a:xfrm>
            <a:off x="5416476" y="3969572"/>
            <a:ext cx="63254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A737912-E497-6B60-F5B6-E9EA2DA4DFE1}"/>
              </a:ext>
            </a:extLst>
          </p:cNvPr>
          <p:cNvSpPr txBox="1"/>
          <p:nvPr/>
        </p:nvSpPr>
        <p:spPr>
          <a:xfrm>
            <a:off x="7770607" y="4802531"/>
            <a:ext cx="4421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528927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l">
          <a:defRPr sz="3200" b="1"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334</Words>
  <Application>Microsoft Office PowerPoint</Application>
  <PresentationFormat>Grand écran</PresentationFormat>
  <Paragraphs>172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2024-08-01T08:36:45Z</dcterms:created>
  <dcterms:modified xsi:type="dcterms:W3CDTF">2024-08-01T11:17:53Z</dcterms:modified>
</cp:coreProperties>
</file>